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slides/slide220.xml" ContentType="application/vnd.openxmlformats-officedocument.presentationml.slide+xml"/>
  <Override PartName="/ppt/slides/slide221.xml" ContentType="application/vnd.openxmlformats-officedocument.presentationml.slide+xml"/>
  <Override PartName="/ppt/slides/slide222.xml" ContentType="application/vnd.openxmlformats-officedocument.presentationml.slide+xml"/>
  <Override PartName="/ppt/slides/slide223.xml" ContentType="application/vnd.openxmlformats-officedocument.presentationml.slide+xml"/>
  <Override PartName="/ppt/slides/slide224.xml" ContentType="application/vnd.openxmlformats-officedocument.presentationml.slide+xml"/>
  <Override PartName="/ppt/slides/slide225.xml" ContentType="application/vnd.openxmlformats-officedocument.presentationml.slide+xml"/>
  <Override PartName="/ppt/slides/slide226.xml" ContentType="application/vnd.openxmlformats-officedocument.presentationml.slide+xml"/>
  <Override PartName="/ppt/slides/slide227.xml" ContentType="application/vnd.openxmlformats-officedocument.presentationml.slide+xml"/>
  <Override PartName="/ppt/slides/slide228.xml" ContentType="application/vnd.openxmlformats-officedocument.presentationml.slide+xml"/>
  <Override PartName="/ppt/slides/slide229.xml" ContentType="application/vnd.openxmlformats-officedocument.presentationml.slide+xml"/>
  <Override PartName="/ppt/slides/slide230.xml" ContentType="application/vnd.openxmlformats-officedocument.presentationml.slide+xml"/>
  <Override PartName="/ppt/slides/slide231.xml" ContentType="application/vnd.openxmlformats-officedocument.presentationml.slide+xml"/>
  <Override PartName="/ppt/slides/slide232.xml" ContentType="application/vnd.openxmlformats-officedocument.presentationml.slide+xml"/>
  <Override PartName="/ppt/slides/slide233.xml" ContentType="application/vnd.openxmlformats-officedocument.presentationml.slide+xml"/>
  <Override PartName="/ppt/slides/slide234.xml" ContentType="application/vnd.openxmlformats-officedocument.presentationml.slide+xml"/>
  <Override PartName="/ppt/slides/slide235.xml" ContentType="application/vnd.openxmlformats-officedocument.presentationml.slide+xml"/>
  <Override PartName="/ppt/slides/slide236.xml" ContentType="application/vnd.openxmlformats-officedocument.presentationml.slide+xml"/>
  <Override PartName="/ppt/slides/slide237.xml" ContentType="application/vnd.openxmlformats-officedocument.presentationml.slide+xml"/>
  <Override PartName="/ppt/slides/slide238.xml" ContentType="application/vnd.openxmlformats-officedocument.presentationml.slide+xml"/>
  <Override PartName="/ppt/slides/slide239.xml" ContentType="application/vnd.openxmlformats-officedocument.presentationml.slide+xml"/>
  <Override PartName="/ppt/slides/slide240.xml" ContentType="application/vnd.openxmlformats-officedocument.presentationml.slide+xml"/>
  <Override PartName="/ppt/slides/slide241.xml" ContentType="application/vnd.openxmlformats-officedocument.presentationml.slide+xml"/>
  <Override PartName="/ppt/slides/slide242.xml" ContentType="application/vnd.openxmlformats-officedocument.presentationml.slide+xml"/>
  <Override PartName="/ppt/slides/slide243.xml" ContentType="application/vnd.openxmlformats-officedocument.presentationml.slide+xml"/>
  <Override PartName="/ppt/slides/slide244.xml" ContentType="application/vnd.openxmlformats-officedocument.presentationml.slide+xml"/>
  <Override PartName="/ppt/slides/slide245.xml" ContentType="application/vnd.openxmlformats-officedocument.presentationml.slide+xml"/>
  <Override PartName="/ppt/slides/slide246.xml" ContentType="application/vnd.openxmlformats-officedocument.presentationml.slide+xml"/>
  <Override PartName="/ppt/slides/slide247.xml" ContentType="application/vnd.openxmlformats-officedocument.presentationml.slide+xml"/>
  <Override PartName="/ppt/slides/slide248.xml" ContentType="application/vnd.openxmlformats-officedocument.presentationml.slide+xml"/>
  <Override PartName="/ppt/slides/slide249.xml" ContentType="application/vnd.openxmlformats-officedocument.presentationml.slide+xml"/>
  <Override PartName="/ppt/slides/slide250.xml" ContentType="application/vnd.openxmlformats-officedocument.presentationml.slide+xml"/>
  <Override PartName="/ppt/slides/slide251.xml" ContentType="application/vnd.openxmlformats-officedocument.presentationml.slide+xml"/>
  <Override PartName="/ppt/slides/slide252.xml" ContentType="application/vnd.openxmlformats-officedocument.presentationml.slide+xml"/>
  <Override PartName="/ppt/slides/slide253.xml" ContentType="application/vnd.openxmlformats-officedocument.presentationml.slide+xml"/>
  <Override PartName="/ppt/slides/slide254.xml" ContentType="application/vnd.openxmlformats-officedocument.presentationml.slide+xml"/>
  <Override PartName="/ppt/slides/slide255.xml" ContentType="application/vnd.openxmlformats-officedocument.presentationml.slide+xml"/>
  <Override PartName="/ppt/slides/slide256.xml" ContentType="application/vnd.openxmlformats-officedocument.presentationml.slide+xml"/>
  <Override PartName="/ppt/slides/slide257.xml" ContentType="application/vnd.openxmlformats-officedocument.presentationml.slide+xml"/>
  <Override PartName="/ppt/slides/slide258.xml" ContentType="application/vnd.openxmlformats-officedocument.presentationml.slide+xml"/>
  <Override PartName="/ppt/slides/slide259.xml" ContentType="application/vnd.openxmlformats-officedocument.presentationml.slide+xml"/>
  <Override PartName="/ppt/slides/slide260.xml" ContentType="application/vnd.openxmlformats-officedocument.presentationml.slide+xml"/>
  <Override PartName="/ppt/slides/slide261.xml" ContentType="application/vnd.openxmlformats-officedocument.presentationml.slide+xml"/>
  <Override PartName="/ppt/slides/slide262.xml" ContentType="application/vnd.openxmlformats-officedocument.presentationml.slide+xml"/>
  <Override PartName="/ppt/slides/slide263.xml" ContentType="application/vnd.openxmlformats-officedocument.presentationml.slide+xml"/>
  <Override PartName="/ppt/slides/slide264.xml" ContentType="application/vnd.openxmlformats-officedocument.presentationml.slide+xml"/>
  <Override PartName="/ppt/slides/slide265.xml" ContentType="application/vnd.openxmlformats-officedocument.presentationml.slide+xml"/>
  <Override PartName="/ppt/slides/slide266.xml" ContentType="application/vnd.openxmlformats-officedocument.presentationml.slide+xml"/>
  <Override PartName="/ppt/slides/slide267.xml" ContentType="application/vnd.openxmlformats-officedocument.presentationml.slide+xml"/>
  <Override PartName="/ppt/slides/slide268.xml" ContentType="application/vnd.openxmlformats-officedocument.presentationml.slide+xml"/>
  <Override PartName="/ppt/slides/slide269.xml" ContentType="application/vnd.openxmlformats-officedocument.presentationml.slide+xml"/>
  <Override PartName="/ppt/slides/slide270.xml" ContentType="application/vnd.openxmlformats-officedocument.presentationml.slide+xml"/>
  <Override PartName="/ppt/slides/slide27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73"/>
  </p:notesMasterIdLst>
  <p:handoutMasterIdLst>
    <p:handoutMasterId r:id="rId274"/>
  </p:handoutMasterIdLst>
  <p:sldIdLst>
    <p:sldId id="586" r:id="rId2"/>
    <p:sldId id="257" r:id="rId3"/>
    <p:sldId id="259" r:id="rId4"/>
    <p:sldId id="260" r:id="rId5"/>
    <p:sldId id="582" r:id="rId6"/>
    <p:sldId id="261" r:id="rId7"/>
    <p:sldId id="377" r:id="rId8"/>
    <p:sldId id="378" r:id="rId9"/>
    <p:sldId id="379" r:id="rId10"/>
    <p:sldId id="380" r:id="rId11"/>
    <p:sldId id="381" r:id="rId12"/>
    <p:sldId id="382" r:id="rId13"/>
    <p:sldId id="262" r:id="rId14"/>
    <p:sldId id="384" r:id="rId15"/>
    <p:sldId id="385" r:id="rId16"/>
    <p:sldId id="263" r:id="rId17"/>
    <p:sldId id="264" r:id="rId18"/>
    <p:sldId id="265" r:id="rId19"/>
    <p:sldId id="266" r:id="rId20"/>
    <p:sldId id="267" r:id="rId21"/>
    <p:sldId id="268" r:id="rId22"/>
    <p:sldId id="387" r:id="rId23"/>
    <p:sldId id="388" r:id="rId24"/>
    <p:sldId id="389" r:id="rId25"/>
    <p:sldId id="390" r:id="rId26"/>
    <p:sldId id="391" r:id="rId27"/>
    <p:sldId id="269" r:id="rId28"/>
    <p:sldId id="393" r:id="rId29"/>
    <p:sldId id="394" r:id="rId30"/>
    <p:sldId id="395" r:id="rId31"/>
    <p:sldId id="396" r:id="rId32"/>
    <p:sldId id="397" r:id="rId33"/>
    <p:sldId id="398" r:id="rId34"/>
    <p:sldId id="580" r:id="rId35"/>
    <p:sldId id="581" r:id="rId36"/>
    <p:sldId id="272" r:id="rId37"/>
    <p:sldId id="400" r:id="rId38"/>
    <p:sldId id="401" r:id="rId39"/>
    <p:sldId id="402" r:id="rId40"/>
    <p:sldId id="403" r:id="rId41"/>
    <p:sldId id="404" r:id="rId42"/>
    <p:sldId id="273" r:id="rId43"/>
    <p:sldId id="274" r:id="rId44"/>
    <p:sldId id="406" r:id="rId45"/>
    <p:sldId id="407" r:id="rId46"/>
    <p:sldId id="408" r:id="rId47"/>
    <p:sldId id="409" r:id="rId48"/>
    <p:sldId id="410" r:id="rId49"/>
    <p:sldId id="411" r:id="rId50"/>
    <p:sldId id="412" r:id="rId51"/>
    <p:sldId id="413" r:id="rId52"/>
    <p:sldId id="414" r:id="rId53"/>
    <p:sldId id="275" r:id="rId54"/>
    <p:sldId id="276" r:id="rId55"/>
    <p:sldId id="416" r:id="rId56"/>
    <p:sldId id="417" r:id="rId57"/>
    <p:sldId id="418" r:id="rId58"/>
    <p:sldId id="419" r:id="rId59"/>
    <p:sldId id="420" r:id="rId60"/>
    <p:sldId id="421" r:id="rId61"/>
    <p:sldId id="280" r:id="rId62"/>
    <p:sldId id="281" r:id="rId63"/>
    <p:sldId id="423" r:id="rId64"/>
    <p:sldId id="424" r:id="rId65"/>
    <p:sldId id="425" r:id="rId66"/>
    <p:sldId id="426" r:id="rId67"/>
    <p:sldId id="427" r:id="rId68"/>
    <p:sldId id="428" r:id="rId69"/>
    <p:sldId id="346" r:id="rId70"/>
    <p:sldId id="430" r:id="rId71"/>
    <p:sldId id="431" r:id="rId72"/>
    <p:sldId id="432" r:id="rId73"/>
    <p:sldId id="433" r:id="rId74"/>
    <p:sldId id="434" r:id="rId75"/>
    <p:sldId id="435" r:id="rId76"/>
    <p:sldId id="283" r:id="rId77"/>
    <p:sldId id="437" r:id="rId78"/>
    <p:sldId id="438" r:id="rId79"/>
    <p:sldId id="439" r:id="rId80"/>
    <p:sldId id="440" r:id="rId81"/>
    <p:sldId id="441" r:id="rId82"/>
    <p:sldId id="442" r:id="rId83"/>
    <p:sldId id="284" r:id="rId84"/>
    <p:sldId id="447" r:id="rId85"/>
    <p:sldId id="448" r:id="rId86"/>
    <p:sldId id="449" r:id="rId87"/>
    <p:sldId id="450" r:id="rId88"/>
    <p:sldId id="451" r:id="rId89"/>
    <p:sldId id="452" r:id="rId90"/>
    <p:sldId id="453" r:id="rId91"/>
    <p:sldId id="454" r:id="rId92"/>
    <p:sldId id="285" r:id="rId93"/>
    <p:sldId id="286" r:id="rId94"/>
    <p:sldId id="456" r:id="rId95"/>
    <p:sldId id="457" r:id="rId96"/>
    <p:sldId id="458" r:id="rId97"/>
    <p:sldId id="459" r:id="rId98"/>
    <p:sldId id="460" r:id="rId99"/>
    <p:sldId id="461" r:id="rId100"/>
    <p:sldId id="287" r:id="rId101"/>
    <p:sldId id="347" r:id="rId102"/>
    <p:sldId id="463" r:id="rId103"/>
    <p:sldId id="464" r:id="rId104"/>
    <p:sldId id="465" r:id="rId105"/>
    <p:sldId id="466" r:id="rId106"/>
    <p:sldId id="348" r:id="rId107"/>
    <p:sldId id="468" r:id="rId108"/>
    <p:sldId id="469" r:id="rId109"/>
    <p:sldId id="470" r:id="rId110"/>
    <p:sldId id="471" r:id="rId111"/>
    <p:sldId id="290" r:id="rId112"/>
    <p:sldId id="473" r:id="rId113"/>
    <p:sldId id="474" r:id="rId114"/>
    <p:sldId id="291" r:id="rId115"/>
    <p:sldId id="476" r:id="rId116"/>
    <p:sldId id="477" r:id="rId117"/>
    <p:sldId id="478" r:id="rId118"/>
    <p:sldId id="479" r:id="rId119"/>
    <p:sldId id="292" r:id="rId120"/>
    <p:sldId id="481" r:id="rId121"/>
    <p:sldId id="482" r:id="rId122"/>
    <p:sldId id="293" r:id="rId123"/>
    <p:sldId id="484" r:id="rId124"/>
    <p:sldId id="485" r:id="rId125"/>
    <p:sldId id="443" r:id="rId126"/>
    <p:sldId id="487" r:id="rId127"/>
    <p:sldId id="488" r:id="rId128"/>
    <p:sldId id="489" r:id="rId129"/>
    <p:sldId id="490" r:id="rId130"/>
    <p:sldId id="491" r:id="rId131"/>
    <p:sldId id="294" r:id="rId132"/>
    <p:sldId id="493" r:id="rId133"/>
    <p:sldId id="494" r:id="rId134"/>
    <p:sldId id="495" r:id="rId135"/>
    <p:sldId id="496" r:id="rId136"/>
    <p:sldId id="497" r:id="rId137"/>
    <p:sldId id="498" r:id="rId138"/>
    <p:sldId id="499" r:id="rId139"/>
    <p:sldId id="295" r:id="rId140"/>
    <p:sldId id="501" r:id="rId141"/>
    <p:sldId id="502" r:id="rId142"/>
    <p:sldId id="307" r:id="rId143"/>
    <p:sldId id="308" r:id="rId144"/>
    <p:sldId id="309" r:id="rId145"/>
    <p:sldId id="310" r:id="rId146"/>
    <p:sldId id="313" r:id="rId147"/>
    <p:sldId id="314" r:id="rId148"/>
    <p:sldId id="315" r:id="rId149"/>
    <p:sldId id="316" r:id="rId150"/>
    <p:sldId id="583" r:id="rId151"/>
    <p:sldId id="317" r:id="rId152"/>
    <p:sldId id="318" r:id="rId153"/>
    <p:sldId id="349" r:id="rId154"/>
    <p:sldId id="358" r:id="rId155"/>
    <p:sldId id="350" r:id="rId156"/>
    <p:sldId id="504" r:id="rId157"/>
    <p:sldId id="505" r:id="rId158"/>
    <p:sldId id="351" r:id="rId159"/>
    <p:sldId id="507" r:id="rId160"/>
    <p:sldId id="508" r:id="rId161"/>
    <p:sldId id="509" r:id="rId162"/>
    <p:sldId id="510" r:id="rId163"/>
    <p:sldId id="352" r:id="rId164"/>
    <p:sldId id="512" r:id="rId165"/>
    <p:sldId id="513" r:id="rId166"/>
    <p:sldId id="514" r:id="rId167"/>
    <p:sldId id="353" r:id="rId168"/>
    <p:sldId id="516" r:id="rId169"/>
    <p:sldId id="517" r:id="rId170"/>
    <p:sldId id="354" r:id="rId171"/>
    <p:sldId id="355" r:id="rId172"/>
    <p:sldId id="319" r:id="rId173"/>
    <p:sldId id="320" r:id="rId174"/>
    <p:sldId id="321" r:id="rId175"/>
    <p:sldId id="322" r:id="rId176"/>
    <p:sldId id="323" r:id="rId177"/>
    <p:sldId id="324" r:id="rId178"/>
    <p:sldId id="325" r:id="rId179"/>
    <p:sldId id="359" r:id="rId180"/>
    <p:sldId id="326" r:id="rId181"/>
    <p:sldId id="327" r:id="rId182"/>
    <p:sldId id="328" r:id="rId183"/>
    <p:sldId id="329" r:id="rId184"/>
    <p:sldId id="519" r:id="rId185"/>
    <p:sldId id="520" r:id="rId186"/>
    <p:sldId id="521" r:id="rId187"/>
    <p:sldId id="330" r:id="rId188"/>
    <p:sldId id="523" r:id="rId189"/>
    <p:sldId id="524" r:id="rId190"/>
    <p:sldId id="525" r:id="rId191"/>
    <p:sldId id="526" r:id="rId192"/>
    <p:sldId id="331" r:id="rId193"/>
    <p:sldId id="528" r:id="rId194"/>
    <p:sldId id="529" r:id="rId195"/>
    <p:sldId id="530" r:id="rId196"/>
    <p:sldId id="531" r:id="rId197"/>
    <p:sldId id="532" r:id="rId198"/>
    <p:sldId id="533" r:id="rId199"/>
    <p:sldId id="332" r:id="rId200"/>
    <p:sldId id="535" r:id="rId201"/>
    <p:sldId id="536" r:id="rId202"/>
    <p:sldId id="537" r:id="rId203"/>
    <p:sldId id="538" r:id="rId204"/>
    <p:sldId id="333" r:id="rId205"/>
    <p:sldId id="334" r:id="rId206"/>
    <p:sldId id="540" r:id="rId207"/>
    <p:sldId id="541" r:id="rId208"/>
    <p:sldId id="335" r:id="rId209"/>
    <p:sldId id="337" r:id="rId210"/>
    <p:sldId id="567" r:id="rId211"/>
    <p:sldId id="568" r:id="rId212"/>
    <p:sldId id="338" r:id="rId213"/>
    <p:sldId id="543" r:id="rId214"/>
    <p:sldId id="544" r:id="rId215"/>
    <p:sldId id="545" r:id="rId216"/>
    <p:sldId id="546" r:id="rId217"/>
    <p:sldId id="547" r:id="rId218"/>
    <p:sldId id="548" r:id="rId219"/>
    <p:sldId id="339" r:id="rId220"/>
    <p:sldId id="550" r:id="rId221"/>
    <p:sldId id="551" r:id="rId222"/>
    <p:sldId id="552" r:id="rId223"/>
    <p:sldId id="553" r:id="rId224"/>
    <p:sldId id="340" r:id="rId225"/>
    <p:sldId id="341" r:id="rId226"/>
    <p:sldId id="584" r:id="rId227"/>
    <p:sldId id="585" r:id="rId228"/>
    <p:sldId id="342" r:id="rId229"/>
    <p:sldId id="343" r:id="rId230"/>
    <p:sldId id="356" r:id="rId231"/>
    <p:sldId id="357" r:id="rId232"/>
    <p:sldId id="360" r:id="rId233"/>
    <p:sldId id="361" r:id="rId234"/>
    <p:sldId id="362" r:id="rId235"/>
    <p:sldId id="570" r:id="rId236"/>
    <p:sldId id="571" r:id="rId237"/>
    <p:sldId id="363" r:id="rId238"/>
    <p:sldId id="364" r:id="rId239"/>
    <p:sldId id="366" r:id="rId240"/>
    <p:sldId id="367" r:id="rId241"/>
    <p:sldId id="368" r:id="rId242"/>
    <p:sldId id="573" r:id="rId243"/>
    <p:sldId id="574" r:id="rId244"/>
    <p:sldId id="369" r:id="rId245"/>
    <p:sldId id="370" r:id="rId246"/>
    <p:sldId id="555" r:id="rId247"/>
    <p:sldId id="556" r:id="rId248"/>
    <p:sldId id="557" r:id="rId249"/>
    <p:sldId id="558" r:id="rId250"/>
    <p:sldId id="371" r:id="rId251"/>
    <p:sldId id="372" r:id="rId252"/>
    <p:sldId id="373" r:id="rId253"/>
    <p:sldId id="576" r:id="rId254"/>
    <p:sldId id="577" r:id="rId255"/>
    <p:sldId id="374" r:id="rId256"/>
    <p:sldId id="375" r:id="rId257"/>
    <p:sldId id="560" r:id="rId258"/>
    <p:sldId id="561" r:id="rId259"/>
    <p:sldId id="562" r:id="rId260"/>
    <p:sldId id="587" r:id="rId261"/>
    <p:sldId id="588" r:id="rId262"/>
    <p:sldId id="590" r:id="rId263"/>
    <p:sldId id="591" r:id="rId264"/>
    <p:sldId id="589" r:id="rId265"/>
    <p:sldId id="592" r:id="rId266"/>
    <p:sldId id="444" r:id="rId267"/>
    <p:sldId id="564" r:id="rId268"/>
    <p:sldId id="565" r:id="rId269"/>
    <p:sldId id="578" r:id="rId270"/>
    <p:sldId id="579" r:id="rId271"/>
    <p:sldId id="445" r:id="rId27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73022" autoAdjust="0"/>
  </p:normalViewPr>
  <p:slideViewPr>
    <p:cSldViewPr>
      <p:cViewPr varScale="1">
        <p:scale>
          <a:sx n="54" d="100"/>
          <a:sy n="54" d="100"/>
        </p:scale>
        <p:origin x="186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91" Type="http://schemas.openxmlformats.org/officeDocument/2006/relationships/slide" Target="slides/slide190.xml"/><Relationship Id="rId205" Type="http://schemas.openxmlformats.org/officeDocument/2006/relationships/slide" Target="slides/slide204.xml"/><Relationship Id="rId226" Type="http://schemas.openxmlformats.org/officeDocument/2006/relationships/slide" Target="slides/slide225.xml"/><Relationship Id="rId247" Type="http://schemas.openxmlformats.org/officeDocument/2006/relationships/slide" Target="slides/slide246.xml"/><Relationship Id="rId107" Type="http://schemas.openxmlformats.org/officeDocument/2006/relationships/slide" Target="slides/slide106.xml"/><Relationship Id="rId268" Type="http://schemas.openxmlformats.org/officeDocument/2006/relationships/slide" Target="slides/slide267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81" Type="http://schemas.openxmlformats.org/officeDocument/2006/relationships/slide" Target="slides/slide180.xml"/><Relationship Id="rId216" Type="http://schemas.openxmlformats.org/officeDocument/2006/relationships/slide" Target="slides/slide215.xml"/><Relationship Id="rId237" Type="http://schemas.openxmlformats.org/officeDocument/2006/relationships/slide" Target="slides/slide236.xml"/><Relationship Id="rId258" Type="http://schemas.openxmlformats.org/officeDocument/2006/relationships/slide" Target="slides/slide257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slide" Target="slides/slide170.xml"/><Relationship Id="rId192" Type="http://schemas.openxmlformats.org/officeDocument/2006/relationships/slide" Target="slides/slide191.xml"/><Relationship Id="rId206" Type="http://schemas.openxmlformats.org/officeDocument/2006/relationships/slide" Target="slides/slide205.xml"/><Relationship Id="rId227" Type="http://schemas.openxmlformats.org/officeDocument/2006/relationships/slide" Target="slides/slide226.xml"/><Relationship Id="rId248" Type="http://schemas.openxmlformats.org/officeDocument/2006/relationships/slide" Target="slides/slide247.xml"/><Relationship Id="rId269" Type="http://schemas.openxmlformats.org/officeDocument/2006/relationships/slide" Target="slides/slide268.xml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5" Type="http://schemas.openxmlformats.org/officeDocument/2006/relationships/slide" Target="slides/slide74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61" Type="http://schemas.openxmlformats.org/officeDocument/2006/relationships/slide" Target="slides/slide160.xml"/><Relationship Id="rId182" Type="http://schemas.openxmlformats.org/officeDocument/2006/relationships/slide" Target="slides/slide181.xml"/><Relationship Id="rId217" Type="http://schemas.openxmlformats.org/officeDocument/2006/relationships/slide" Target="slides/slide216.xml"/><Relationship Id="rId6" Type="http://schemas.openxmlformats.org/officeDocument/2006/relationships/slide" Target="slides/slide5.xml"/><Relationship Id="rId238" Type="http://schemas.openxmlformats.org/officeDocument/2006/relationships/slide" Target="slides/slide237.xml"/><Relationship Id="rId259" Type="http://schemas.openxmlformats.org/officeDocument/2006/relationships/slide" Target="slides/slide258.xml"/><Relationship Id="rId23" Type="http://schemas.openxmlformats.org/officeDocument/2006/relationships/slide" Target="slides/slide22.xml"/><Relationship Id="rId119" Type="http://schemas.openxmlformats.org/officeDocument/2006/relationships/slide" Target="slides/slide118.xml"/><Relationship Id="rId270" Type="http://schemas.openxmlformats.org/officeDocument/2006/relationships/slide" Target="slides/slide269.xml"/><Relationship Id="rId44" Type="http://schemas.openxmlformats.org/officeDocument/2006/relationships/slide" Target="slides/slide43.xml"/><Relationship Id="rId65" Type="http://schemas.openxmlformats.org/officeDocument/2006/relationships/slide" Target="slides/slide64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51" Type="http://schemas.openxmlformats.org/officeDocument/2006/relationships/slide" Target="slides/slide150.xml"/><Relationship Id="rId172" Type="http://schemas.openxmlformats.org/officeDocument/2006/relationships/slide" Target="slides/slide171.xml"/><Relationship Id="rId193" Type="http://schemas.openxmlformats.org/officeDocument/2006/relationships/slide" Target="slides/slide192.xml"/><Relationship Id="rId202" Type="http://schemas.openxmlformats.org/officeDocument/2006/relationships/slide" Target="slides/slide201.xml"/><Relationship Id="rId207" Type="http://schemas.openxmlformats.org/officeDocument/2006/relationships/slide" Target="slides/slide206.xml"/><Relationship Id="rId223" Type="http://schemas.openxmlformats.org/officeDocument/2006/relationships/slide" Target="slides/slide222.xml"/><Relationship Id="rId228" Type="http://schemas.openxmlformats.org/officeDocument/2006/relationships/slide" Target="slides/slide227.xml"/><Relationship Id="rId244" Type="http://schemas.openxmlformats.org/officeDocument/2006/relationships/slide" Target="slides/slide243.xml"/><Relationship Id="rId249" Type="http://schemas.openxmlformats.org/officeDocument/2006/relationships/slide" Target="slides/slide24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260" Type="http://schemas.openxmlformats.org/officeDocument/2006/relationships/slide" Target="slides/slide259.xml"/><Relationship Id="rId265" Type="http://schemas.openxmlformats.org/officeDocument/2006/relationships/slide" Target="slides/slide264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13" Type="http://schemas.openxmlformats.org/officeDocument/2006/relationships/slide" Target="slides/slide212.xml"/><Relationship Id="rId218" Type="http://schemas.openxmlformats.org/officeDocument/2006/relationships/slide" Target="slides/slide217.xml"/><Relationship Id="rId234" Type="http://schemas.openxmlformats.org/officeDocument/2006/relationships/slide" Target="slides/slide233.xml"/><Relationship Id="rId239" Type="http://schemas.openxmlformats.org/officeDocument/2006/relationships/slide" Target="slides/slide238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50" Type="http://schemas.openxmlformats.org/officeDocument/2006/relationships/slide" Target="slides/slide249.xml"/><Relationship Id="rId255" Type="http://schemas.openxmlformats.org/officeDocument/2006/relationships/slide" Target="slides/slide254.xml"/><Relationship Id="rId271" Type="http://schemas.openxmlformats.org/officeDocument/2006/relationships/slide" Target="slides/slide270.xml"/><Relationship Id="rId276" Type="http://schemas.openxmlformats.org/officeDocument/2006/relationships/viewProps" Target="viewProps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slide" Target="slides/slide193.xml"/><Relationship Id="rId199" Type="http://schemas.openxmlformats.org/officeDocument/2006/relationships/slide" Target="slides/slide198.xml"/><Relationship Id="rId203" Type="http://schemas.openxmlformats.org/officeDocument/2006/relationships/slide" Target="slides/slide202.xml"/><Relationship Id="rId208" Type="http://schemas.openxmlformats.org/officeDocument/2006/relationships/slide" Target="slides/slide207.xml"/><Relationship Id="rId229" Type="http://schemas.openxmlformats.org/officeDocument/2006/relationships/slide" Target="slides/slide228.xml"/><Relationship Id="rId19" Type="http://schemas.openxmlformats.org/officeDocument/2006/relationships/slide" Target="slides/slide18.xml"/><Relationship Id="rId224" Type="http://schemas.openxmlformats.org/officeDocument/2006/relationships/slide" Target="slides/slide223.xml"/><Relationship Id="rId240" Type="http://schemas.openxmlformats.org/officeDocument/2006/relationships/slide" Target="slides/slide239.xml"/><Relationship Id="rId245" Type="http://schemas.openxmlformats.org/officeDocument/2006/relationships/slide" Target="slides/slide244.xml"/><Relationship Id="rId261" Type="http://schemas.openxmlformats.org/officeDocument/2006/relationships/slide" Target="slides/slide260.xml"/><Relationship Id="rId266" Type="http://schemas.openxmlformats.org/officeDocument/2006/relationships/slide" Target="slides/slide265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189" Type="http://schemas.openxmlformats.org/officeDocument/2006/relationships/slide" Target="slides/slide188.xml"/><Relationship Id="rId219" Type="http://schemas.openxmlformats.org/officeDocument/2006/relationships/slide" Target="slides/slide218.xml"/><Relationship Id="rId3" Type="http://schemas.openxmlformats.org/officeDocument/2006/relationships/slide" Target="slides/slide2.xml"/><Relationship Id="rId214" Type="http://schemas.openxmlformats.org/officeDocument/2006/relationships/slide" Target="slides/slide213.xml"/><Relationship Id="rId230" Type="http://schemas.openxmlformats.org/officeDocument/2006/relationships/slide" Target="slides/slide229.xml"/><Relationship Id="rId235" Type="http://schemas.openxmlformats.org/officeDocument/2006/relationships/slide" Target="slides/slide234.xml"/><Relationship Id="rId251" Type="http://schemas.openxmlformats.org/officeDocument/2006/relationships/slide" Target="slides/slide250.xml"/><Relationship Id="rId256" Type="http://schemas.openxmlformats.org/officeDocument/2006/relationships/slide" Target="slides/slide255.xml"/><Relationship Id="rId277" Type="http://schemas.openxmlformats.org/officeDocument/2006/relationships/theme" Target="theme/theme1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72" Type="http://schemas.openxmlformats.org/officeDocument/2006/relationships/slide" Target="slides/slide27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95" Type="http://schemas.openxmlformats.org/officeDocument/2006/relationships/slide" Target="slides/slide194.xml"/><Relationship Id="rId209" Type="http://schemas.openxmlformats.org/officeDocument/2006/relationships/slide" Target="slides/slide208.xml"/><Relationship Id="rId190" Type="http://schemas.openxmlformats.org/officeDocument/2006/relationships/slide" Target="slides/slide189.xml"/><Relationship Id="rId204" Type="http://schemas.openxmlformats.org/officeDocument/2006/relationships/slide" Target="slides/slide203.xml"/><Relationship Id="rId220" Type="http://schemas.openxmlformats.org/officeDocument/2006/relationships/slide" Target="slides/slide219.xml"/><Relationship Id="rId225" Type="http://schemas.openxmlformats.org/officeDocument/2006/relationships/slide" Target="slides/slide224.xml"/><Relationship Id="rId241" Type="http://schemas.openxmlformats.org/officeDocument/2006/relationships/slide" Target="slides/slide240.xml"/><Relationship Id="rId246" Type="http://schemas.openxmlformats.org/officeDocument/2006/relationships/slide" Target="slides/slide245.xml"/><Relationship Id="rId267" Type="http://schemas.openxmlformats.org/officeDocument/2006/relationships/slide" Target="slides/slide266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262" Type="http://schemas.openxmlformats.org/officeDocument/2006/relationships/slide" Target="slides/slide26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slide" Target="slides/slide18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Relationship Id="rId210" Type="http://schemas.openxmlformats.org/officeDocument/2006/relationships/slide" Target="slides/slide209.xml"/><Relationship Id="rId215" Type="http://schemas.openxmlformats.org/officeDocument/2006/relationships/slide" Target="slides/slide214.xml"/><Relationship Id="rId236" Type="http://schemas.openxmlformats.org/officeDocument/2006/relationships/slide" Target="slides/slide235.xml"/><Relationship Id="rId257" Type="http://schemas.openxmlformats.org/officeDocument/2006/relationships/slide" Target="slides/slide256.xml"/><Relationship Id="rId278" Type="http://schemas.openxmlformats.org/officeDocument/2006/relationships/tableStyles" Target="tableStyles.xml"/><Relationship Id="rId26" Type="http://schemas.openxmlformats.org/officeDocument/2006/relationships/slide" Target="slides/slide25.xml"/><Relationship Id="rId231" Type="http://schemas.openxmlformats.org/officeDocument/2006/relationships/slide" Target="slides/slide230.xml"/><Relationship Id="rId252" Type="http://schemas.openxmlformats.org/officeDocument/2006/relationships/slide" Target="slides/slide251.xml"/><Relationship Id="rId273" Type="http://schemas.openxmlformats.org/officeDocument/2006/relationships/notesMaster" Target="notesMasters/notesMaster1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96" Type="http://schemas.openxmlformats.org/officeDocument/2006/relationships/slide" Target="slides/slide195.xml"/><Relationship Id="rId200" Type="http://schemas.openxmlformats.org/officeDocument/2006/relationships/slide" Target="slides/slide199.xml"/><Relationship Id="rId16" Type="http://schemas.openxmlformats.org/officeDocument/2006/relationships/slide" Target="slides/slide15.xml"/><Relationship Id="rId221" Type="http://schemas.openxmlformats.org/officeDocument/2006/relationships/slide" Target="slides/slide220.xml"/><Relationship Id="rId242" Type="http://schemas.openxmlformats.org/officeDocument/2006/relationships/slide" Target="slides/slide241.xml"/><Relationship Id="rId263" Type="http://schemas.openxmlformats.org/officeDocument/2006/relationships/slide" Target="slides/slide262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186" Type="http://schemas.openxmlformats.org/officeDocument/2006/relationships/slide" Target="slides/slide185.xml"/><Relationship Id="rId211" Type="http://schemas.openxmlformats.org/officeDocument/2006/relationships/slide" Target="slides/slide210.xml"/><Relationship Id="rId232" Type="http://schemas.openxmlformats.org/officeDocument/2006/relationships/slide" Target="slides/slide231.xml"/><Relationship Id="rId253" Type="http://schemas.openxmlformats.org/officeDocument/2006/relationships/slide" Target="slides/slide252.xml"/><Relationship Id="rId274" Type="http://schemas.openxmlformats.org/officeDocument/2006/relationships/handoutMaster" Target="handoutMasters/handoutMaster1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slide" Target="slides/slide175.xml"/><Relationship Id="rId197" Type="http://schemas.openxmlformats.org/officeDocument/2006/relationships/slide" Target="slides/slide196.xml"/><Relationship Id="rId201" Type="http://schemas.openxmlformats.org/officeDocument/2006/relationships/slide" Target="slides/slide200.xml"/><Relationship Id="rId222" Type="http://schemas.openxmlformats.org/officeDocument/2006/relationships/slide" Target="slides/slide221.xml"/><Relationship Id="rId243" Type="http://schemas.openxmlformats.org/officeDocument/2006/relationships/slide" Target="slides/slide242.xml"/><Relationship Id="rId264" Type="http://schemas.openxmlformats.org/officeDocument/2006/relationships/slide" Target="slides/slide263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87" Type="http://schemas.openxmlformats.org/officeDocument/2006/relationships/slide" Target="slides/slide186.xml"/><Relationship Id="rId1" Type="http://schemas.openxmlformats.org/officeDocument/2006/relationships/slideMaster" Target="slideMasters/slideMaster1.xml"/><Relationship Id="rId212" Type="http://schemas.openxmlformats.org/officeDocument/2006/relationships/slide" Target="slides/slide211.xml"/><Relationship Id="rId233" Type="http://schemas.openxmlformats.org/officeDocument/2006/relationships/slide" Target="slides/slide232.xml"/><Relationship Id="rId254" Type="http://schemas.openxmlformats.org/officeDocument/2006/relationships/slide" Target="slides/slide253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275" Type="http://schemas.openxmlformats.org/officeDocument/2006/relationships/presProps" Target="presProps.xml"/><Relationship Id="rId60" Type="http://schemas.openxmlformats.org/officeDocument/2006/relationships/slide" Target="slides/slide59.xml"/><Relationship Id="rId81" Type="http://schemas.openxmlformats.org/officeDocument/2006/relationships/slide" Target="slides/slide80.xml"/><Relationship Id="rId135" Type="http://schemas.openxmlformats.org/officeDocument/2006/relationships/slide" Target="slides/slide134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slide" Target="slides/slide19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F1154D-D2CE-43F5-BA50-C76F9390B459}" type="datetimeFigureOut">
              <a:rPr lang="en-GB" smtClean="0"/>
              <a:t>23/07/2015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0297E4-A189-408E-B737-68B431E385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26350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E553AC-9596-4A6E-83EF-6E504CEBFC43}" type="datetimeFigureOut">
              <a:rPr lang="en-GB" smtClean="0"/>
              <a:t>23/07/2015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BA168E-4EE7-4697-9048-7080AC68F1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66110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dirty="0" smtClean="0"/>
              <a:t>plumbing: ROS provides publish-subscribe messaging infrastructure.</a:t>
            </a:r>
          </a:p>
          <a:p>
            <a:endParaRPr lang="en-US" altLang="zh-CN" sz="1200" dirty="0" smtClean="0"/>
          </a:p>
          <a:p>
            <a:r>
              <a:rPr lang="en-US" altLang="zh-CN" sz="1200" dirty="0" smtClean="0"/>
              <a:t>tools: ROS provides an extensive set of tools for configuring, starting, introspecting, debugging, visualizing, logging, testing, and stopping distributed computing systems.</a:t>
            </a:r>
          </a:p>
          <a:p>
            <a:endParaRPr lang="en-US" altLang="zh-CN" sz="1200" dirty="0" smtClean="0"/>
          </a:p>
          <a:p>
            <a:r>
              <a:rPr lang="en-US" altLang="zh-CN" sz="1200" dirty="0" smtClean="0"/>
              <a:t>capabilities: ROS provides a broad collection of libraries that implement useful robot functionality, with a focus on mobility, manipulation, and perception.</a:t>
            </a:r>
          </a:p>
          <a:p>
            <a:endParaRPr lang="en-US" altLang="zh-CN" sz="1200" dirty="0" smtClean="0"/>
          </a:p>
          <a:p>
            <a:r>
              <a:rPr lang="en-US" altLang="zh-CN" sz="1200" dirty="0" smtClean="0"/>
              <a:t>ecosystem: ROS is supported and improved by a large community, with a strong focus on integration and documentation</a:t>
            </a:r>
            <a:endParaRPr lang="zh-CN" altLang="en-US" sz="1200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A168E-4EE7-4697-9048-7080AC68F12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42563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A168E-4EE7-4697-9048-7080AC68F12B}" type="slidenum">
              <a:rPr lang="en-GB" smtClean="0"/>
              <a:t>150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4854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A168E-4EE7-4697-9048-7080AC68F12B}" type="slidenum">
              <a:rPr lang="en-GB" smtClean="0"/>
              <a:t>151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01173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A168E-4EE7-4697-9048-7080AC68F12B}" type="slidenum">
              <a:rPr lang="en-GB" smtClean="0"/>
              <a:t>208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26962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A168E-4EE7-4697-9048-7080AC68F12B}" type="slidenum">
              <a:rPr lang="en-GB" smtClean="0"/>
              <a:t>209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17252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A168E-4EE7-4697-9048-7080AC68F12B}" type="slidenum">
              <a:rPr lang="en-GB" smtClean="0"/>
              <a:t>210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32358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A168E-4EE7-4697-9048-7080AC68F12B}" type="slidenum">
              <a:rPr lang="en-GB" smtClean="0"/>
              <a:t>261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45576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A168E-4EE7-4697-9048-7080AC68F12B}" type="slidenum">
              <a:rPr lang="en-GB" smtClean="0"/>
              <a:t>262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84104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A168E-4EE7-4697-9048-7080AC68F12B}" type="slidenum">
              <a:rPr lang="en-GB" smtClean="0"/>
              <a:t>263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1519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21FB7-DA05-4AE0-9E20-71E84221DB80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93675"/>
            <a:ext cx="8686800" cy="9493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6866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lcheno@shu.edu.cn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hyperlink" Target="http://wiki.ros.org/catkin/Tutorials/create_a_workspace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148.xml.rels><?xml version="1.0" encoding="UTF-8" standalone="yes"?>
<Relationships xmlns="http://schemas.openxmlformats.org/package/2006/relationships"><Relationship Id="rId3" Type="http://schemas.openxmlformats.org/officeDocument/2006/relationships/hyperlink" Target="http://wiki.ros.org/catkin/Tutorials/CreatingPackage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149.xml.rels><?xml version="1.0" encoding="UTF-8" standalone="yes"?>
<Relationships xmlns="http://schemas.openxmlformats.org/package/2006/relationships"><Relationship Id="rId3" Type="http://schemas.openxmlformats.org/officeDocument/2006/relationships/hyperlink" Target="http://wiki.ros.org/IDEs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yunpan.cn/cwU9iUq9iz9KD" TargetMode="External"/></Relationships>
</file>

<file path=ppt/slides/_rels/slide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www.eclipse.org/downloads/" TargetMode="Externa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1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1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os.org/wiki/Robots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1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1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1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1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2.xml"/></Relationships>
</file>

<file path=ppt/slides/_rels/slide1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1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1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1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182.xml.rels><?xml version="1.0" encoding="UTF-8" standalone="yes"?>
<Relationships xmlns="http://schemas.openxmlformats.org/package/2006/relationships"><Relationship Id="rId3" Type="http://schemas.openxmlformats.org/officeDocument/2006/relationships/hyperlink" Target="http://docs.ros.org/api/roscpp/html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1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1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1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1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1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1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1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1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1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1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1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1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1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1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2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2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2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2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2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2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2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2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2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2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2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2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2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2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2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2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2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2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2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2.xml"/></Relationships>
</file>

<file path=ppt/slides/_rels/slide2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hai-nita.net/eclipse/" TargetMode="External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2.xml"/></Relationships>
</file>

<file path=ppt/slides/_rels/slide2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2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2.xml"/></Relationships>
</file>

<file path=ppt/slides/_rels/slide2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2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2.xml"/></Relationships>
</file>

<file path=ppt/slides/_rels/slide2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2.xml"/></Relationships>
</file>

<file path=ppt/slides/_rels/slide2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2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2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2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2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2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2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2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2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2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2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2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2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2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2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2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2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2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2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2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2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2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2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2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2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2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2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12.xml"/></Relationships>
</file>

<file path=ppt/slides/_rels/slide2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12.xml"/></Relationships>
</file>

<file path=ppt/slides/_rels/slide2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2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2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269.xml.rels><?xml version="1.0" encoding="UTF-8" standalone="yes"?>
<Relationships xmlns="http://schemas.openxmlformats.org/package/2006/relationships"><Relationship Id="rId3" Type="http://schemas.openxmlformats.org/officeDocument/2006/relationships/hyperlink" Target="http://yunpan.cn/cwbkpDVuVk3mG" TargetMode="External"/><Relationship Id="rId2" Type="http://schemas.openxmlformats.org/officeDocument/2006/relationships/hyperlink" Target="http://yunpan.cn/cwbkvHTRcifF7" TargetMode="Externa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github.com/pirobot/rbx2/tree/indigo-devel" TargetMode="External"/><Relationship Id="rId4" Type="http://schemas.openxmlformats.org/officeDocument/2006/relationships/hyperlink" Target="https://github.com/pirobot/rbx1/tree/indigo-devel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0.xml.rels><?xml version="1.0" encoding="UTF-8" standalone="yes"?>
<Relationships xmlns="http://schemas.openxmlformats.org/package/2006/relationships"><Relationship Id="rId3" Type="http://schemas.openxmlformats.org/officeDocument/2006/relationships/hyperlink" Target="http://yunpan.cn/cwUzgtkk84NyB" TargetMode="External"/><Relationship Id="rId2" Type="http://schemas.openxmlformats.org/officeDocument/2006/relationships/hyperlink" Target="http://yunpan.cn/cwUDTFWgemTW5" TargetMode="External"/><Relationship Id="rId1" Type="http://schemas.openxmlformats.org/officeDocument/2006/relationships/slideLayout" Target="../slideLayouts/slideLayout12.xml"/></Relationships>
</file>

<file path=ppt/slides/_rels/slide2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hyperlink" Target="http://wiki.ros.org/msg" TargetMode="Externa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hyperlink" Target="http://wiki.ros.org/msg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hyperlink" Target="http://wiki.ros.org/msg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hyperlink" Target="http://wiki.ros.org/msg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hyperlink" Target="http://wiki.ros.org/msg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hyperlink" Target="http://wiki.ros.org/msg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hyperlink" Target="http://wiki.ros.org/msg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XML-RPC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5248" y="32491"/>
            <a:ext cx="8609696" cy="1295264"/>
          </a:xfrm>
        </p:spPr>
        <p:txBody>
          <a:bodyPr>
            <a:normAutofit fontScale="90000"/>
          </a:bodyPr>
          <a:lstStyle/>
          <a:p>
            <a:pPr algn="ctr"/>
            <a:r>
              <a:rPr lang="en-GB" altLang="zh-CN" sz="4900" dirty="0"/>
              <a:t>Robot Operating System Tutorial</a:t>
            </a:r>
            <a:r>
              <a:rPr lang="en-GB" altLang="zh-CN" sz="4800" dirty="0"/>
              <a:t/>
            </a:r>
            <a:br>
              <a:rPr lang="en-GB" altLang="zh-CN" sz="4800" dirty="0"/>
            </a:br>
            <a:r>
              <a:rPr lang="en-GB" altLang="zh-CN" sz="4800" dirty="0"/>
              <a:t>ROS Basic</a:t>
            </a:r>
            <a:endParaRPr lang="en-GB" baseline="30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506580"/>
            <a:ext cx="6093653" cy="2351419"/>
          </a:xfrm>
        </p:spPr>
        <p:txBody>
          <a:bodyPr>
            <a:noAutofit/>
          </a:bodyPr>
          <a:lstStyle/>
          <a:p>
            <a:pPr algn="ctr"/>
            <a:r>
              <a:rPr lang="en-GB" sz="3200" dirty="0"/>
              <a:t>Ling Chen ( </a:t>
            </a:r>
            <a:r>
              <a:rPr lang="en-GB" altLang="zh-CN" sz="3200" dirty="0">
                <a:solidFill>
                  <a:srgbClr val="FF0000"/>
                </a:solidFill>
                <a:hlinkClick r:id="rId2"/>
              </a:rPr>
              <a:t>lcheno@shu.edu.cn</a:t>
            </a:r>
            <a:r>
              <a:rPr lang="en-GB" altLang="zh-CN" sz="3200" dirty="0">
                <a:solidFill>
                  <a:srgbClr val="FF0000"/>
                </a:solidFill>
              </a:rPr>
              <a:t>  </a:t>
            </a:r>
            <a:r>
              <a:rPr lang="en-GB" altLang="zh-CN" sz="3200" dirty="0"/>
              <a:t>)</a:t>
            </a:r>
            <a:r>
              <a:rPr lang="en-GB" altLang="zh-CN" sz="3200" dirty="0">
                <a:solidFill>
                  <a:srgbClr val="FF0000"/>
                </a:solidFill>
              </a:rPr>
              <a:t> </a:t>
            </a:r>
            <a:endParaRPr lang="en-GB" altLang="zh-CN" sz="3200" dirty="0">
              <a:solidFill>
                <a:prstClr val="white"/>
              </a:solidFill>
            </a:endParaRPr>
          </a:p>
          <a:p>
            <a:pPr algn="ctr"/>
            <a:endParaRPr lang="en-GB" sz="3200" dirty="0"/>
          </a:p>
          <a:p>
            <a:pPr algn="ctr"/>
            <a:r>
              <a:rPr lang="en-GB" sz="3200" dirty="0"/>
              <a:t>From</a:t>
            </a:r>
          </a:p>
          <a:p>
            <a:pPr algn="ctr"/>
            <a:r>
              <a:rPr lang="en-GB" sz="3200" dirty="0"/>
              <a:t>Shanghai University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49031" y="6356043"/>
            <a:ext cx="761920" cy="365087"/>
          </a:xfrm>
        </p:spPr>
        <p:txBody>
          <a:bodyPr/>
          <a:lstStyle/>
          <a:p>
            <a:fld id="{10F21FB7-DA05-4AE0-9E20-71E84221DB80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1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683160" y="6188970"/>
            <a:ext cx="7853872" cy="761920"/>
          </a:xfrm>
          <a:prstGeom prst="rect">
            <a:avLst/>
          </a:prstGeom>
        </p:spPr>
        <p:txBody>
          <a:bodyPr vert="horz" lIns="0" rIns="18286">
            <a:normAutofit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05">
              <a:buClr>
                <a:srgbClr val="0BD0D9"/>
              </a:buClr>
            </a:pPr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086" y="1534793"/>
            <a:ext cx="8339437" cy="2971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55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ROS key features</a:t>
            </a:r>
          </a:p>
        </p:txBody>
      </p:sp>
      <p:sp>
        <p:nvSpPr>
          <p:cNvPr id="3" name="Content Placeholder 2" descr=" 3"/>
          <p:cNvSpPr>
            <a:spLocks noGrp="1"/>
          </p:cNvSpPr>
          <p:nvPr>
            <p:ph idx="1"/>
          </p:nvPr>
        </p:nvSpPr>
        <p:spPr>
          <a:xfrm>
            <a:off x="304800" y="1935480"/>
            <a:ext cx="8763000" cy="4389120"/>
          </a:xfrm>
        </p:spPr>
        <p:txBody>
          <a:bodyPr/>
          <a:lstStyle/>
          <a:p>
            <a:pPr lvl="0">
              <a:buClr>
                <a:srgbClr val="0BD0D9"/>
              </a:buClr>
              <a:buBlip>
                <a:blip r:embed="rId2"/>
              </a:buBlip>
            </a:pPr>
            <a:r>
              <a:rPr lang="en-GB" dirty="0" smtClean="0">
                <a:latin typeface="Constantia"/>
              </a:rPr>
              <a:t>hardware abstraction and low-level device control</a:t>
            </a:r>
          </a:p>
          <a:p>
            <a:pPr lvl="0">
              <a:buClr>
                <a:srgbClr val="0BD0D9"/>
              </a:buClr>
              <a:buBlip>
                <a:blip r:embed="rId2"/>
              </a:buBlip>
            </a:pPr>
            <a:r>
              <a:rPr lang="en-GB" dirty="0" smtClean="0">
                <a:latin typeface="Constantia"/>
              </a:rPr>
              <a:t>programming language independence</a:t>
            </a:r>
          </a:p>
          <a:p>
            <a:pPr lvl="0">
              <a:buClr>
                <a:srgbClr val="0BD0D9"/>
              </a:buClr>
              <a:buBlip>
                <a:blip r:embed="rId2"/>
              </a:buBlip>
            </a:pPr>
            <a:r>
              <a:rPr lang="en-GB" altLang="zh-CN" dirty="0"/>
              <a:t>implementation of a wide range of commonly used tools and algorithms</a:t>
            </a:r>
          </a:p>
          <a:p>
            <a:pPr lvl="0">
              <a:buClr>
                <a:srgbClr val="0BD0D9"/>
              </a:buClr>
              <a:buBlip>
                <a:blip r:embed="rId2"/>
              </a:buBlip>
            </a:pPr>
            <a:r>
              <a:rPr lang="en-GB" dirty="0" smtClean="0">
                <a:latin typeface="Constantia"/>
              </a:rPr>
              <a:t>message passing between processes (OS-independent)</a:t>
            </a:r>
          </a:p>
          <a:p>
            <a:pPr>
              <a:buChar char=" "/>
            </a:pPr>
            <a:r>
              <a:rPr lang="en-GB" dirty="0" smtClean="0"/>
              <a:t>                               </a:t>
            </a:r>
            <a:endParaRPr lang="en-GB" dirty="0"/>
          </a:p>
          <a:p>
            <a:pPr>
              <a:buChar char=" "/>
            </a:pPr>
            <a:r>
              <a:rPr lang="en-GB" dirty="0" smtClean="0"/>
              <a:t>                                                    </a:t>
            </a:r>
            <a:br>
              <a:rPr lang="en-GB" dirty="0" smtClean="0"/>
            </a:br>
            <a:r>
              <a:rPr lang="en-GB" dirty="0" smtClean="0"/>
              <a:t>         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347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28600"/>
            <a:ext cx="9753600" cy="1143000"/>
          </a:xfrm>
        </p:spPr>
        <p:txBody>
          <a:bodyPr>
            <a:normAutofit fontScale="90000"/>
          </a:bodyPr>
          <a:lstStyle/>
          <a:p>
            <a:r>
              <a:rPr lang="en-GB" dirty="0"/>
              <a:t>Services </a:t>
            </a:r>
            <a:r>
              <a:rPr lang="en-GB" dirty="0" smtClean="0"/>
              <a:t>- </a:t>
            </a:r>
            <a:r>
              <a:rPr lang="en-GB" dirty="0"/>
              <a:t>diagrammatic representation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600200"/>
            <a:ext cx="6517821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555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 2"/>
          <p:cNvSpPr>
            <a:spLocks noGrp="1"/>
          </p:cNvSpPr>
          <p:nvPr>
            <p:ph type="title"/>
          </p:nvPr>
        </p:nvSpPr>
        <p:spPr>
          <a:xfrm>
            <a:off x="76200" y="685800"/>
            <a:ext cx="8077200" cy="704088"/>
          </a:xfrm>
        </p:spPr>
        <p:txBody>
          <a:bodyPr>
            <a:noAutofit/>
          </a:bodyPr>
          <a:lstStyle/>
          <a:p>
            <a:r>
              <a:rPr lang="en-GB" sz="3200" dirty="0" smtClean="0"/>
              <a:t>Messages-more </a:t>
            </a:r>
            <a:r>
              <a:rPr lang="en-GB" sz="3200" dirty="0"/>
              <a:t>ROS command line goodies</a:t>
            </a:r>
          </a:p>
        </p:txBody>
      </p:sp>
      <p:sp>
        <p:nvSpPr>
          <p:cNvPr id="3" name="TextBox 2" descr=" 3"/>
          <p:cNvSpPr txBox="1"/>
          <p:nvPr/>
        </p:nvSpPr>
        <p:spPr>
          <a:xfrm>
            <a:off x="380999" y="1524000"/>
            <a:ext cx="86868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3"/>
              </a:buClr>
              <a:buSzPct val="100000"/>
              <a:buChar char=" "/>
            </a:pPr>
            <a:r>
              <a:rPr lang="en-GB" sz="2400" smtClean="0"/>
              <a:t>                   </a:t>
            </a:r>
            <a:endParaRPr lang="en-GB" sz="2400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pPr marL="342900" indent="-342900">
              <a:buChar char=" "/>
            </a:pPr>
            <a:r>
              <a:rPr lang="en-GB" sz="2400" smtClean="0"/>
              <a:t>                                                    </a:t>
            </a: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 descr=" 3"/>
          <p:cNvSpPr txBox="1"/>
          <p:nvPr/>
        </p:nvSpPr>
        <p:spPr>
          <a:xfrm>
            <a:off x="380999" y="1524000"/>
            <a:ext cx="86868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Clr>
                <a:srgbClr val="0BD0D9"/>
              </a:buClr>
              <a:buSzPct val="100000"/>
              <a:buBlip>
                <a:blip r:embed="rId2"/>
              </a:buBlip>
            </a:pPr>
            <a:r>
              <a:rPr lang="en-GB" sz="2400" smtClean="0">
                <a:latin typeface="Constantia"/>
              </a:rPr>
              <a:t>Message over Topics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pPr marL="342900" indent="-342900">
              <a:buChar char=" "/>
            </a:pPr>
            <a:r>
              <a:rPr lang="en-GB" sz="2400" smtClean="0"/>
              <a:t>                                                    </a:t>
            </a:r>
            <a:endParaRPr lang="en-GB" sz="2400" dirty="0"/>
          </a:p>
        </p:txBody>
      </p:sp>
      <p:sp>
        <p:nvSpPr>
          <p:cNvPr id="7" name="Title 1" descr=" 2"/>
          <p:cNvSpPr txBox="1">
            <a:spLocks/>
          </p:cNvSpPr>
          <p:nvPr/>
        </p:nvSpPr>
        <p:spPr>
          <a:xfrm>
            <a:off x="76200" y="685800"/>
            <a:ext cx="8077200" cy="704088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smtClean="0"/>
              <a:t>Messages-more ROS command line goodies</a:t>
            </a:r>
            <a:endParaRPr lang="en-GB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623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 descr=" 3"/>
          <p:cNvSpPr txBox="1"/>
          <p:nvPr/>
        </p:nvSpPr>
        <p:spPr>
          <a:xfrm>
            <a:off x="380999" y="1524000"/>
            <a:ext cx="86868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Clr>
                <a:srgbClr val="0BD0D9"/>
              </a:buClr>
              <a:buSzPct val="100000"/>
              <a:buBlip>
                <a:blip r:embed="rId2"/>
              </a:buBlip>
            </a:pPr>
            <a:r>
              <a:rPr lang="en-GB" sz="2400" smtClean="0">
                <a:latin typeface="Constantia"/>
              </a:rPr>
              <a:t>Message over Topics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pPr marL="342900" indent="-342900">
              <a:buChar char=" "/>
            </a:pPr>
            <a:r>
              <a:rPr lang="en-GB" sz="2400" smtClean="0"/>
              <a:t>                                                    </a:t>
            </a:r>
            <a:endParaRPr lang="en-GB" sz="2400" dirty="0"/>
          </a:p>
        </p:txBody>
      </p:sp>
      <p:sp>
        <p:nvSpPr>
          <p:cNvPr id="4" name="Rectangle 8" descr=" 5"/>
          <p:cNvSpPr>
            <a:spLocks/>
          </p:cNvSpPr>
          <p:nvPr/>
        </p:nvSpPr>
        <p:spPr bwMode="auto">
          <a:xfrm>
            <a:off x="1005936" y="1972270"/>
            <a:ext cx="6842664" cy="923330"/>
          </a:xfrm>
          <a:prstGeom prst="rect">
            <a:avLst/>
          </a:prstGeom>
          <a:solidFill>
            <a:schemeClr val="bg1"/>
          </a:solidFill>
          <a:ln w="25400" cmpd="sng">
            <a:solidFill>
              <a:srgbClr val="0F243E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/>
            <a:r>
              <a:rPr lang="en-GB" dirty="0"/>
              <a:t>$ </a:t>
            </a:r>
            <a:r>
              <a:rPr lang="en-GB" dirty="0" err="1"/>
              <a:t>rosmsg</a:t>
            </a:r>
            <a:r>
              <a:rPr lang="en-GB" dirty="0"/>
              <a:t> list</a:t>
            </a:r>
          </a:p>
          <a:p>
            <a:pPr lvl="1"/>
            <a:r>
              <a:rPr lang="en-GB" dirty="0"/>
              <a:t>$ </a:t>
            </a:r>
            <a:r>
              <a:rPr lang="en-GB" dirty="0" err="1"/>
              <a:t>rosmsg</a:t>
            </a:r>
            <a:r>
              <a:rPr lang="en-GB" dirty="0"/>
              <a:t> show </a:t>
            </a:r>
            <a:r>
              <a:rPr lang="en-GB" dirty="0" err="1" smtClean="0"/>
              <a:t>geomemtry_msgs</a:t>
            </a:r>
            <a:r>
              <a:rPr lang="en-GB" dirty="0" smtClean="0"/>
              <a:t>/Vector3</a:t>
            </a:r>
            <a:endParaRPr lang="en-GB" dirty="0"/>
          </a:p>
          <a:p>
            <a:pPr lvl="1"/>
            <a:r>
              <a:rPr lang="en-GB" dirty="0"/>
              <a:t>$ </a:t>
            </a:r>
            <a:r>
              <a:rPr lang="en-GB" dirty="0" err="1"/>
              <a:t>rosmsg</a:t>
            </a:r>
            <a:r>
              <a:rPr lang="en-GB" dirty="0"/>
              <a:t> show </a:t>
            </a:r>
            <a:r>
              <a:rPr lang="en-GB" dirty="0" err="1"/>
              <a:t>geomemtry_msgs</a:t>
            </a:r>
            <a:r>
              <a:rPr lang="en-GB" dirty="0"/>
              <a:t>/Twist</a:t>
            </a:r>
          </a:p>
        </p:txBody>
      </p:sp>
      <p:sp>
        <p:nvSpPr>
          <p:cNvPr id="7" name="Title 1" descr=" 2"/>
          <p:cNvSpPr>
            <a:spLocks noGrp="1"/>
          </p:cNvSpPr>
          <p:nvPr>
            <p:ph type="title"/>
          </p:nvPr>
        </p:nvSpPr>
        <p:spPr>
          <a:xfrm>
            <a:off x="76200" y="685800"/>
            <a:ext cx="8077200" cy="704088"/>
          </a:xfrm>
        </p:spPr>
        <p:txBody>
          <a:bodyPr>
            <a:noAutofit/>
          </a:bodyPr>
          <a:lstStyle/>
          <a:p>
            <a:r>
              <a:rPr lang="en-GB" sz="3200" dirty="0" smtClean="0"/>
              <a:t>Messages-more </a:t>
            </a:r>
            <a:r>
              <a:rPr lang="en-GB" sz="3200" dirty="0"/>
              <a:t>ROS command line goodies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20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 descr=" 3"/>
          <p:cNvSpPr txBox="1"/>
          <p:nvPr/>
        </p:nvSpPr>
        <p:spPr>
          <a:xfrm>
            <a:off x="380999" y="1524000"/>
            <a:ext cx="86868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Clr>
                <a:srgbClr val="0BD0D9"/>
              </a:buClr>
              <a:buSzPct val="100000"/>
              <a:buBlip>
                <a:blip r:embed="rId2"/>
              </a:buBlip>
            </a:pPr>
            <a:r>
              <a:rPr lang="en-GB" sz="2400" smtClean="0">
                <a:latin typeface="Constantia"/>
              </a:rPr>
              <a:t>Message over Topics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pPr marL="285750" lvl="0" indent="-285750">
              <a:buBlip>
                <a:blip r:embed="rId2"/>
              </a:buBlip>
            </a:pPr>
            <a:r>
              <a:rPr lang="en-GB" sz="2400" smtClean="0">
                <a:latin typeface="Constantia"/>
              </a:rPr>
              <a:t>Vector3.msg and Twist.msg from package geometry_msgs</a:t>
            </a:r>
          </a:p>
          <a:p>
            <a:pPr marL="342900" indent="-342900">
              <a:buChar char=" "/>
            </a:pPr>
            <a:endParaRPr lang="en-GB" sz="2400" dirty="0"/>
          </a:p>
        </p:txBody>
      </p:sp>
      <p:sp>
        <p:nvSpPr>
          <p:cNvPr id="4" name="Rectangle 8" descr=" 5"/>
          <p:cNvSpPr>
            <a:spLocks/>
          </p:cNvSpPr>
          <p:nvPr/>
        </p:nvSpPr>
        <p:spPr bwMode="auto">
          <a:xfrm>
            <a:off x="1005936" y="1972270"/>
            <a:ext cx="6842664" cy="923330"/>
          </a:xfrm>
          <a:prstGeom prst="rect">
            <a:avLst/>
          </a:prstGeom>
          <a:solidFill>
            <a:schemeClr val="bg1"/>
          </a:solidFill>
          <a:ln w="25400" cmpd="sng">
            <a:solidFill>
              <a:srgbClr val="0F243E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/>
            <a:r>
              <a:rPr lang="en-GB" dirty="0"/>
              <a:t>$ </a:t>
            </a:r>
            <a:r>
              <a:rPr lang="en-GB" dirty="0" err="1"/>
              <a:t>rosmsg</a:t>
            </a:r>
            <a:r>
              <a:rPr lang="en-GB" dirty="0"/>
              <a:t> list</a:t>
            </a:r>
          </a:p>
          <a:p>
            <a:pPr lvl="1"/>
            <a:r>
              <a:rPr lang="en-GB" dirty="0"/>
              <a:t>$ </a:t>
            </a:r>
            <a:r>
              <a:rPr lang="en-GB" dirty="0" err="1"/>
              <a:t>rosmsg</a:t>
            </a:r>
            <a:r>
              <a:rPr lang="en-GB" dirty="0"/>
              <a:t> show </a:t>
            </a:r>
            <a:r>
              <a:rPr lang="en-GB" dirty="0" err="1" smtClean="0"/>
              <a:t>geomemtry_msgs</a:t>
            </a:r>
            <a:r>
              <a:rPr lang="en-GB" dirty="0" smtClean="0"/>
              <a:t>/Vector3</a:t>
            </a:r>
            <a:endParaRPr lang="en-GB" dirty="0"/>
          </a:p>
          <a:p>
            <a:pPr lvl="1"/>
            <a:r>
              <a:rPr lang="en-GB" dirty="0"/>
              <a:t>$ </a:t>
            </a:r>
            <a:r>
              <a:rPr lang="en-GB" dirty="0" err="1"/>
              <a:t>rosmsg</a:t>
            </a:r>
            <a:r>
              <a:rPr lang="en-GB" dirty="0"/>
              <a:t> show </a:t>
            </a:r>
            <a:r>
              <a:rPr lang="en-GB" dirty="0" err="1"/>
              <a:t>geomemtry_msgs</a:t>
            </a:r>
            <a:r>
              <a:rPr lang="en-GB" dirty="0"/>
              <a:t>/Twist</a:t>
            </a:r>
          </a:p>
        </p:txBody>
      </p:sp>
      <p:sp>
        <p:nvSpPr>
          <p:cNvPr id="7" name="Title 1" descr=" 2"/>
          <p:cNvSpPr>
            <a:spLocks noGrp="1"/>
          </p:cNvSpPr>
          <p:nvPr>
            <p:ph type="title"/>
          </p:nvPr>
        </p:nvSpPr>
        <p:spPr>
          <a:xfrm>
            <a:off x="76200" y="685800"/>
            <a:ext cx="8077200" cy="704088"/>
          </a:xfrm>
        </p:spPr>
        <p:txBody>
          <a:bodyPr>
            <a:noAutofit/>
          </a:bodyPr>
          <a:lstStyle/>
          <a:p>
            <a:r>
              <a:rPr lang="en-GB" sz="3200" dirty="0" smtClean="0"/>
              <a:t>Messages-more </a:t>
            </a:r>
            <a:r>
              <a:rPr lang="en-GB" sz="3200" dirty="0"/>
              <a:t>ROS command line goodies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398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 409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365"/>
          <a:stretch/>
        </p:blipFill>
        <p:spPr bwMode="auto">
          <a:xfrm>
            <a:off x="1295400" y="3505200"/>
            <a:ext cx="6385464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 descr=" 3"/>
          <p:cNvSpPr txBox="1"/>
          <p:nvPr/>
        </p:nvSpPr>
        <p:spPr>
          <a:xfrm>
            <a:off x="380999" y="1524000"/>
            <a:ext cx="86868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Clr>
                <a:srgbClr val="0BD0D9"/>
              </a:buClr>
              <a:buSzPct val="100000"/>
              <a:buBlip>
                <a:blip r:embed="rId3"/>
              </a:buBlip>
            </a:pPr>
            <a:r>
              <a:rPr lang="en-GB" sz="2400" smtClean="0">
                <a:latin typeface="Constantia"/>
              </a:rPr>
              <a:t>Message over Topics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pPr marL="285750" lvl="0" indent="-285750">
              <a:buBlip>
                <a:blip r:embed="rId3"/>
              </a:buBlip>
            </a:pPr>
            <a:r>
              <a:rPr lang="en-GB" sz="2400" smtClean="0">
                <a:latin typeface="Constantia"/>
              </a:rPr>
              <a:t>Vector3.msg and Twist.msg from package geometry_msgs</a:t>
            </a:r>
          </a:p>
          <a:p>
            <a:pPr marL="342900" indent="-342900">
              <a:buChar char=" "/>
            </a:pPr>
            <a:endParaRPr lang="en-GB" sz="2400" dirty="0"/>
          </a:p>
        </p:txBody>
      </p:sp>
      <p:sp>
        <p:nvSpPr>
          <p:cNvPr id="4" name="Rectangle 8" descr=" 5"/>
          <p:cNvSpPr>
            <a:spLocks/>
          </p:cNvSpPr>
          <p:nvPr/>
        </p:nvSpPr>
        <p:spPr bwMode="auto">
          <a:xfrm>
            <a:off x="1005936" y="1972270"/>
            <a:ext cx="6842664" cy="923330"/>
          </a:xfrm>
          <a:prstGeom prst="rect">
            <a:avLst/>
          </a:prstGeom>
          <a:solidFill>
            <a:schemeClr val="bg1"/>
          </a:solidFill>
          <a:ln w="25400" cmpd="sng">
            <a:solidFill>
              <a:srgbClr val="0F243E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/>
            <a:r>
              <a:rPr lang="en-GB" dirty="0"/>
              <a:t>$ </a:t>
            </a:r>
            <a:r>
              <a:rPr lang="en-GB" dirty="0" err="1"/>
              <a:t>rosmsg</a:t>
            </a:r>
            <a:r>
              <a:rPr lang="en-GB" dirty="0"/>
              <a:t> list</a:t>
            </a:r>
          </a:p>
          <a:p>
            <a:pPr lvl="1"/>
            <a:r>
              <a:rPr lang="en-GB" dirty="0"/>
              <a:t>$ </a:t>
            </a:r>
            <a:r>
              <a:rPr lang="en-GB" dirty="0" err="1"/>
              <a:t>rosmsg</a:t>
            </a:r>
            <a:r>
              <a:rPr lang="en-GB" dirty="0"/>
              <a:t> show </a:t>
            </a:r>
            <a:r>
              <a:rPr lang="en-GB" dirty="0" err="1" smtClean="0"/>
              <a:t>geomemtry_msgs</a:t>
            </a:r>
            <a:r>
              <a:rPr lang="en-GB" dirty="0" smtClean="0"/>
              <a:t>/Vector3</a:t>
            </a:r>
            <a:endParaRPr lang="en-GB" dirty="0"/>
          </a:p>
          <a:p>
            <a:pPr lvl="1"/>
            <a:r>
              <a:rPr lang="en-GB" dirty="0"/>
              <a:t>$ </a:t>
            </a:r>
            <a:r>
              <a:rPr lang="en-GB" dirty="0" err="1"/>
              <a:t>rosmsg</a:t>
            </a:r>
            <a:r>
              <a:rPr lang="en-GB" dirty="0"/>
              <a:t> show </a:t>
            </a:r>
            <a:r>
              <a:rPr lang="en-GB" dirty="0" err="1"/>
              <a:t>geomemtry_msgs</a:t>
            </a:r>
            <a:r>
              <a:rPr lang="en-GB" dirty="0"/>
              <a:t>/Twist</a:t>
            </a:r>
          </a:p>
        </p:txBody>
      </p:sp>
      <p:sp>
        <p:nvSpPr>
          <p:cNvPr id="10" name="Title 1" descr=" 2"/>
          <p:cNvSpPr>
            <a:spLocks noGrp="1"/>
          </p:cNvSpPr>
          <p:nvPr>
            <p:ph type="title"/>
          </p:nvPr>
        </p:nvSpPr>
        <p:spPr>
          <a:xfrm>
            <a:off x="76200" y="685800"/>
            <a:ext cx="8077200" cy="704088"/>
          </a:xfrm>
        </p:spPr>
        <p:txBody>
          <a:bodyPr>
            <a:noAutofit/>
          </a:bodyPr>
          <a:lstStyle/>
          <a:p>
            <a:r>
              <a:rPr lang="en-GB" sz="3200" dirty="0" smtClean="0"/>
              <a:t>Messages-more </a:t>
            </a:r>
            <a:r>
              <a:rPr lang="en-GB" sz="3200" dirty="0"/>
              <a:t>ROS command line goodies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175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 descr=" 3"/>
          <p:cNvSpPr txBox="1"/>
          <p:nvPr/>
        </p:nvSpPr>
        <p:spPr>
          <a:xfrm>
            <a:off x="380999" y="1524000"/>
            <a:ext cx="868680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3"/>
              </a:buClr>
              <a:buSzPct val="100000"/>
              <a:buChar char=" "/>
            </a:pPr>
            <a:r>
              <a:rPr lang="en-GB" sz="2400" smtClean="0"/>
              <a:t>                     </a:t>
            </a:r>
            <a:endParaRPr lang="en-GB" sz="2400" dirty="0" smtClean="0"/>
          </a:p>
          <a:p>
            <a:pPr>
              <a:buClr>
                <a:schemeClr val="accent3"/>
              </a:buClr>
              <a:buSzPct val="100000"/>
            </a:pPr>
            <a:endParaRPr lang="en-GB" sz="2400" dirty="0"/>
          </a:p>
          <a:p>
            <a:pPr>
              <a:buClr>
                <a:schemeClr val="accent3"/>
              </a:buClr>
              <a:buSzPct val="100000"/>
            </a:pPr>
            <a:endParaRPr lang="en-GB" sz="2400" dirty="0" smtClean="0"/>
          </a:p>
          <a:p>
            <a:endParaRPr lang="en-GB" dirty="0" smtClean="0"/>
          </a:p>
          <a:p>
            <a:pPr marL="342900" indent="-342900">
              <a:buChar char=" "/>
            </a:pPr>
            <a:r>
              <a:rPr lang="en-GB" sz="2400" smtClean="0"/>
              <a:t>                              </a:t>
            </a:r>
            <a:endParaRPr lang="en-GB" sz="2400" dirty="0"/>
          </a:p>
        </p:txBody>
      </p:sp>
      <p:sp>
        <p:nvSpPr>
          <p:cNvPr id="6" name="Title 1" descr=" 2"/>
          <p:cNvSpPr txBox="1">
            <a:spLocks/>
          </p:cNvSpPr>
          <p:nvPr/>
        </p:nvSpPr>
        <p:spPr>
          <a:xfrm>
            <a:off x="76200" y="685800"/>
            <a:ext cx="8077200" cy="704088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smtClean="0"/>
              <a:t>Messages-more ROS command line goodies</a:t>
            </a:r>
            <a:endParaRPr lang="en-GB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287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 descr=" 3"/>
          <p:cNvSpPr txBox="1"/>
          <p:nvPr/>
        </p:nvSpPr>
        <p:spPr>
          <a:xfrm>
            <a:off x="380999" y="1524000"/>
            <a:ext cx="868680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Clr>
                <a:srgbClr val="0BD0D9"/>
              </a:buClr>
              <a:buSzPct val="100000"/>
              <a:buBlip>
                <a:blip r:embed="rId2"/>
              </a:buBlip>
            </a:pPr>
            <a:r>
              <a:rPr lang="en-GB" sz="2400" smtClean="0">
                <a:latin typeface="Constantia"/>
              </a:rPr>
              <a:t>Message over Services</a:t>
            </a:r>
          </a:p>
          <a:p>
            <a:pPr>
              <a:buClr>
                <a:schemeClr val="accent3"/>
              </a:buClr>
              <a:buSzPct val="100000"/>
            </a:pPr>
            <a:endParaRPr lang="en-GB" sz="2400" dirty="0"/>
          </a:p>
          <a:p>
            <a:pPr>
              <a:buClr>
                <a:schemeClr val="accent3"/>
              </a:buClr>
              <a:buSzPct val="100000"/>
            </a:pPr>
            <a:endParaRPr lang="en-GB" sz="2400" dirty="0" smtClean="0"/>
          </a:p>
          <a:p>
            <a:endParaRPr lang="en-GB" dirty="0" smtClean="0"/>
          </a:p>
          <a:p>
            <a:pPr marL="342900" indent="-342900">
              <a:buChar char=" "/>
            </a:pPr>
            <a:r>
              <a:rPr lang="en-GB" sz="2400" smtClean="0"/>
              <a:t>                              </a:t>
            </a:r>
            <a:endParaRPr lang="en-GB" sz="2400" dirty="0"/>
          </a:p>
        </p:txBody>
      </p:sp>
      <p:sp>
        <p:nvSpPr>
          <p:cNvPr id="6" name="Title 1" descr=" 2"/>
          <p:cNvSpPr>
            <a:spLocks noGrp="1"/>
          </p:cNvSpPr>
          <p:nvPr>
            <p:ph type="title"/>
          </p:nvPr>
        </p:nvSpPr>
        <p:spPr>
          <a:xfrm>
            <a:off x="76200" y="685800"/>
            <a:ext cx="8077200" cy="704088"/>
          </a:xfrm>
        </p:spPr>
        <p:txBody>
          <a:bodyPr>
            <a:noAutofit/>
          </a:bodyPr>
          <a:lstStyle/>
          <a:p>
            <a:r>
              <a:rPr lang="en-GB" sz="3200" dirty="0" smtClean="0"/>
              <a:t>Messages-more </a:t>
            </a:r>
            <a:r>
              <a:rPr lang="en-GB" sz="3200" dirty="0"/>
              <a:t>ROS command line goodies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157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 descr=" 3"/>
          <p:cNvSpPr txBox="1"/>
          <p:nvPr/>
        </p:nvSpPr>
        <p:spPr>
          <a:xfrm>
            <a:off x="380999" y="1524000"/>
            <a:ext cx="868680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Clr>
                <a:srgbClr val="0BD0D9"/>
              </a:buClr>
              <a:buSzPct val="100000"/>
              <a:buBlip>
                <a:blip r:embed="rId2"/>
              </a:buBlip>
            </a:pPr>
            <a:r>
              <a:rPr lang="en-GB" sz="2400" smtClean="0">
                <a:latin typeface="Constantia"/>
              </a:rPr>
              <a:t>Message over Services</a:t>
            </a:r>
          </a:p>
          <a:p>
            <a:pPr>
              <a:buClr>
                <a:schemeClr val="accent3"/>
              </a:buClr>
              <a:buSzPct val="100000"/>
            </a:pPr>
            <a:endParaRPr lang="en-GB" sz="2400" dirty="0"/>
          </a:p>
          <a:p>
            <a:pPr>
              <a:buClr>
                <a:schemeClr val="accent3"/>
              </a:buClr>
              <a:buSzPct val="100000"/>
            </a:pPr>
            <a:endParaRPr lang="en-GB" sz="2400" dirty="0" smtClean="0"/>
          </a:p>
          <a:p>
            <a:endParaRPr lang="en-GB" dirty="0" smtClean="0"/>
          </a:p>
          <a:p>
            <a:pPr marL="342900" indent="-342900">
              <a:buChar char=" "/>
            </a:pPr>
            <a:r>
              <a:rPr lang="en-GB" sz="2400" smtClean="0"/>
              <a:t>                              </a:t>
            </a:r>
            <a:endParaRPr lang="en-GB" sz="2400" dirty="0"/>
          </a:p>
        </p:txBody>
      </p:sp>
      <p:sp>
        <p:nvSpPr>
          <p:cNvPr id="4" name="Rectangle 8" descr=" 6"/>
          <p:cNvSpPr>
            <a:spLocks/>
          </p:cNvSpPr>
          <p:nvPr/>
        </p:nvSpPr>
        <p:spPr bwMode="auto">
          <a:xfrm>
            <a:off x="914400" y="2020669"/>
            <a:ext cx="7008920" cy="646331"/>
          </a:xfrm>
          <a:prstGeom prst="rect">
            <a:avLst/>
          </a:prstGeom>
          <a:solidFill>
            <a:schemeClr val="bg1"/>
          </a:solidFill>
          <a:ln w="25400" cmpd="sng">
            <a:solidFill>
              <a:srgbClr val="0F243E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/>
            <a:r>
              <a:rPr lang="en-GB" dirty="0" smtClean="0"/>
              <a:t>$ </a:t>
            </a:r>
            <a:r>
              <a:rPr lang="en-GB" dirty="0" err="1"/>
              <a:t>rossrv</a:t>
            </a:r>
            <a:r>
              <a:rPr lang="en-GB" dirty="0"/>
              <a:t> list</a:t>
            </a:r>
          </a:p>
          <a:p>
            <a:pPr lvl="1"/>
            <a:r>
              <a:rPr lang="en-GB" dirty="0"/>
              <a:t>$ </a:t>
            </a:r>
            <a:r>
              <a:rPr lang="en-GB" dirty="0" err="1"/>
              <a:t>rossrv</a:t>
            </a:r>
            <a:r>
              <a:rPr lang="en-GB" dirty="0"/>
              <a:t>   show </a:t>
            </a:r>
            <a:r>
              <a:rPr lang="en-GB" dirty="0" err="1" smtClean="0"/>
              <a:t>turtlesim</a:t>
            </a:r>
            <a:r>
              <a:rPr lang="en-GB" dirty="0" smtClean="0"/>
              <a:t>/Spawn</a:t>
            </a:r>
            <a:endParaRPr lang="en-GB" dirty="0"/>
          </a:p>
        </p:txBody>
      </p:sp>
      <p:sp>
        <p:nvSpPr>
          <p:cNvPr id="7" name="Title 1" descr=" 2"/>
          <p:cNvSpPr>
            <a:spLocks noGrp="1"/>
          </p:cNvSpPr>
          <p:nvPr>
            <p:ph type="title"/>
          </p:nvPr>
        </p:nvSpPr>
        <p:spPr>
          <a:xfrm>
            <a:off x="76200" y="685800"/>
            <a:ext cx="8077200" cy="704088"/>
          </a:xfrm>
        </p:spPr>
        <p:txBody>
          <a:bodyPr>
            <a:noAutofit/>
          </a:bodyPr>
          <a:lstStyle/>
          <a:p>
            <a:r>
              <a:rPr lang="en-GB" sz="3200" dirty="0" smtClean="0"/>
              <a:t>Messages-more </a:t>
            </a:r>
            <a:r>
              <a:rPr lang="en-GB" sz="3200" dirty="0"/>
              <a:t>ROS command line goodies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049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 descr=" 3"/>
          <p:cNvSpPr txBox="1"/>
          <p:nvPr/>
        </p:nvSpPr>
        <p:spPr>
          <a:xfrm>
            <a:off x="380999" y="1524000"/>
            <a:ext cx="868680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Clr>
                <a:srgbClr val="0BD0D9"/>
              </a:buClr>
              <a:buSzPct val="100000"/>
              <a:buBlip>
                <a:blip r:embed="rId2"/>
              </a:buBlip>
            </a:pPr>
            <a:r>
              <a:rPr lang="en-GB" sz="2400" dirty="0" smtClean="0">
                <a:latin typeface="Constantia"/>
              </a:rPr>
              <a:t>Message over Services</a:t>
            </a:r>
          </a:p>
          <a:p>
            <a:pPr>
              <a:buClr>
                <a:schemeClr val="accent3"/>
              </a:buClr>
              <a:buSzPct val="100000"/>
            </a:pPr>
            <a:endParaRPr lang="en-GB" sz="2400" dirty="0"/>
          </a:p>
          <a:p>
            <a:pPr>
              <a:buClr>
                <a:schemeClr val="accent3"/>
              </a:buClr>
              <a:buSzPct val="100000"/>
            </a:pPr>
            <a:endParaRPr lang="en-GB" sz="2400" dirty="0" smtClean="0"/>
          </a:p>
          <a:p>
            <a:endParaRPr lang="en-GB" dirty="0" smtClean="0"/>
          </a:p>
          <a:p>
            <a:pPr marL="285750" lvl="0" indent="-285750">
              <a:buBlip>
                <a:blip r:embed="rId2"/>
              </a:buBlip>
            </a:pPr>
            <a:r>
              <a:rPr lang="en-GB" sz="2400" dirty="0" smtClean="0">
                <a:latin typeface="Constantia"/>
              </a:rPr>
              <a:t>Spawn.msg from package geometry</a:t>
            </a:r>
          </a:p>
          <a:p>
            <a:pPr marL="342900" indent="-342900">
              <a:buChar char=" "/>
            </a:pPr>
            <a:endParaRPr lang="en-GB" sz="2400" dirty="0"/>
          </a:p>
        </p:txBody>
      </p:sp>
      <p:sp>
        <p:nvSpPr>
          <p:cNvPr id="4" name="Rectangle 8" descr=" 6"/>
          <p:cNvSpPr>
            <a:spLocks/>
          </p:cNvSpPr>
          <p:nvPr/>
        </p:nvSpPr>
        <p:spPr bwMode="auto">
          <a:xfrm>
            <a:off x="914400" y="2020669"/>
            <a:ext cx="7008920" cy="646331"/>
          </a:xfrm>
          <a:prstGeom prst="rect">
            <a:avLst/>
          </a:prstGeom>
          <a:solidFill>
            <a:schemeClr val="bg1"/>
          </a:solidFill>
          <a:ln w="25400" cmpd="sng">
            <a:solidFill>
              <a:srgbClr val="0F243E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/>
            <a:r>
              <a:rPr lang="en-GB" dirty="0" smtClean="0"/>
              <a:t>$ </a:t>
            </a:r>
            <a:r>
              <a:rPr lang="en-GB" dirty="0" err="1"/>
              <a:t>rossrv</a:t>
            </a:r>
            <a:r>
              <a:rPr lang="en-GB" dirty="0"/>
              <a:t> list</a:t>
            </a:r>
          </a:p>
          <a:p>
            <a:pPr lvl="1"/>
            <a:r>
              <a:rPr lang="en-GB" dirty="0"/>
              <a:t>$ </a:t>
            </a:r>
            <a:r>
              <a:rPr lang="en-GB" dirty="0" err="1"/>
              <a:t>rossrv</a:t>
            </a:r>
            <a:r>
              <a:rPr lang="en-GB" dirty="0"/>
              <a:t>   show </a:t>
            </a:r>
            <a:r>
              <a:rPr lang="en-GB" dirty="0" err="1" smtClean="0"/>
              <a:t>turtlesim</a:t>
            </a:r>
            <a:r>
              <a:rPr lang="en-GB" dirty="0" smtClean="0"/>
              <a:t>/Spawn</a:t>
            </a:r>
            <a:endParaRPr lang="en-GB" dirty="0"/>
          </a:p>
        </p:txBody>
      </p:sp>
      <p:sp>
        <p:nvSpPr>
          <p:cNvPr id="7" name="Title 1" descr=" 2"/>
          <p:cNvSpPr>
            <a:spLocks noGrp="1"/>
          </p:cNvSpPr>
          <p:nvPr>
            <p:ph type="title"/>
          </p:nvPr>
        </p:nvSpPr>
        <p:spPr>
          <a:xfrm>
            <a:off x="76200" y="685800"/>
            <a:ext cx="8077200" cy="704088"/>
          </a:xfrm>
        </p:spPr>
        <p:txBody>
          <a:bodyPr>
            <a:noAutofit/>
          </a:bodyPr>
          <a:lstStyle/>
          <a:p>
            <a:r>
              <a:rPr lang="en-GB" sz="3200" dirty="0" smtClean="0"/>
              <a:t>Messages-more </a:t>
            </a:r>
            <a:r>
              <a:rPr lang="en-GB" sz="3200" dirty="0"/>
              <a:t>ROS command line goodies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460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ROS key features</a:t>
            </a:r>
          </a:p>
        </p:txBody>
      </p:sp>
      <p:sp>
        <p:nvSpPr>
          <p:cNvPr id="3" name="Content Placeholder 2" descr=" 3"/>
          <p:cNvSpPr>
            <a:spLocks noGrp="1"/>
          </p:cNvSpPr>
          <p:nvPr>
            <p:ph idx="1"/>
          </p:nvPr>
        </p:nvSpPr>
        <p:spPr>
          <a:xfrm>
            <a:off x="304800" y="1935480"/>
            <a:ext cx="8763000" cy="4389120"/>
          </a:xfrm>
        </p:spPr>
        <p:txBody>
          <a:bodyPr/>
          <a:lstStyle/>
          <a:p>
            <a:pPr lvl="0">
              <a:buClr>
                <a:srgbClr val="0BD0D9"/>
              </a:buClr>
              <a:buBlip>
                <a:blip r:embed="rId2"/>
              </a:buBlip>
            </a:pPr>
            <a:r>
              <a:rPr lang="en-GB" dirty="0" smtClean="0">
                <a:latin typeface="Constantia"/>
              </a:rPr>
              <a:t>hardware abstraction and low-level device control</a:t>
            </a:r>
          </a:p>
          <a:p>
            <a:pPr lvl="0">
              <a:buClr>
                <a:srgbClr val="0BD0D9"/>
              </a:buClr>
              <a:buBlip>
                <a:blip r:embed="rId2"/>
              </a:buBlip>
            </a:pPr>
            <a:r>
              <a:rPr lang="en-GB" dirty="0" smtClean="0">
                <a:latin typeface="Constantia"/>
              </a:rPr>
              <a:t>programming language independence</a:t>
            </a:r>
          </a:p>
          <a:p>
            <a:pPr lvl="0">
              <a:buClr>
                <a:srgbClr val="0BD0D9"/>
              </a:buClr>
              <a:buBlip>
                <a:blip r:embed="rId2"/>
              </a:buBlip>
            </a:pPr>
            <a:r>
              <a:rPr lang="en-GB" altLang="zh-CN" dirty="0"/>
              <a:t>implementation of a wide range of commonly used tools and algorithms</a:t>
            </a:r>
          </a:p>
          <a:p>
            <a:pPr lvl="0">
              <a:buClr>
                <a:srgbClr val="0BD0D9"/>
              </a:buClr>
              <a:buBlip>
                <a:blip r:embed="rId2"/>
              </a:buBlip>
            </a:pPr>
            <a:r>
              <a:rPr lang="en-GB" dirty="0" smtClean="0">
                <a:latin typeface="Constantia"/>
              </a:rPr>
              <a:t>message passing between processes (OS-independent)</a:t>
            </a:r>
          </a:p>
          <a:p>
            <a:pPr lvl="0">
              <a:buClr>
                <a:srgbClr val="0BD0D9"/>
              </a:buClr>
              <a:buBlip>
                <a:blip r:embed="rId2"/>
              </a:buBlip>
            </a:pPr>
            <a:r>
              <a:rPr lang="en-GB" dirty="0" smtClean="0">
                <a:latin typeface="Constantia"/>
              </a:rPr>
              <a:t>standardised package management</a:t>
            </a:r>
          </a:p>
          <a:p>
            <a:pPr>
              <a:buChar char=" "/>
            </a:pPr>
            <a:r>
              <a:rPr lang="en-GB" dirty="0" smtClean="0"/>
              <a:t>                                                    </a:t>
            </a:r>
            <a:br>
              <a:rPr lang="en-GB" dirty="0" smtClean="0"/>
            </a:br>
            <a:r>
              <a:rPr lang="en-GB" dirty="0" smtClean="0"/>
              <a:t>         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812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 descr=" 3"/>
          <p:cNvSpPr txBox="1"/>
          <p:nvPr/>
        </p:nvSpPr>
        <p:spPr>
          <a:xfrm>
            <a:off x="380999" y="1524000"/>
            <a:ext cx="868680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Clr>
                <a:srgbClr val="0BD0D9"/>
              </a:buClr>
              <a:buSzPct val="100000"/>
              <a:buBlip>
                <a:blip r:embed="rId2"/>
              </a:buBlip>
            </a:pPr>
            <a:r>
              <a:rPr lang="en-GB" sz="2400" dirty="0" smtClean="0">
                <a:latin typeface="Constantia"/>
              </a:rPr>
              <a:t>Message over Services</a:t>
            </a:r>
          </a:p>
          <a:p>
            <a:pPr>
              <a:buClr>
                <a:schemeClr val="accent3"/>
              </a:buClr>
              <a:buSzPct val="100000"/>
            </a:pPr>
            <a:endParaRPr lang="en-GB" sz="2400" dirty="0"/>
          </a:p>
          <a:p>
            <a:pPr>
              <a:buClr>
                <a:schemeClr val="accent3"/>
              </a:buClr>
              <a:buSzPct val="100000"/>
            </a:pPr>
            <a:endParaRPr lang="en-GB" sz="2400" dirty="0" smtClean="0"/>
          </a:p>
          <a:p>
            <a:endParaRPr lang="en-GB" dirty="0" smtClean="0"/>
          </a:p>
          <a:p>
            <a:pPr marL="285750" lvl="0" indent="-285750">
              <a:buBlip>
                <a:blip r:embed="rId2"/>
              </a:buBlip>
            </a:pPr>
            <a:r>
              <a:rPr lang="en-GB" sz="2400" dirty="0" smtClean="0">
                <a:latin typeface="Constantia"/>
              </a:rPr>
              <a:t>Spawn.msg from package geometry</a:t>
            </a:r>
          </a:p>
          <a:p>
            <a:pPr marL="342900" indent="-342900">
              <a:buChar char=" "/>
            </a:pPr>
            <a:endParaRPr lang="en-GB" sz="2400" dirty="0"/>
          </a:p>
        </p:txBody>
      </p:sp>
      <p:pic>
        <p:nvPicPr>
          <p:cNvPr id="5" name="Picture 2" descr="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914400" y="3429000"/>
            <a:ext cx="7498591" cy="2377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8" descr=" 6"/>
          <p:cNvSpPr>
            <a:spLocks/>
          </p:cNvSpPr>
          <p:nvPr/>
        </p:nvSpPr>
        <p:spPr bwMode="auto">
          <a:xfrm>
            <a:off x="914400" y="2020669"/>
            <a:ext cx="7008920" cy="646331"/>
          </a:xfrm>
          <a:prstGeom prst="rect">
            <a:avLst/>
          </a:prstGeom>
          <a:solidFill>
            <a:schemeClr val="bg1"/>
          </a:solidFill>
          <a:ln w="25400" cmpd="sng">
            <a:solidFill>
              <a:srgbClr val="0F243E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/>
            <a:r>
              <a:rPr lang="en-GB" dirty="0" smtClean="0"/>
              <a:t>$ </a:t>
            </a:r>
            <a:r>
              <a:rPr lang="en-GB" dirty="0" err="1"/>
              <a:t>rossrv</a:t>
            </a:r>
            <a:r>
              <a:rPr lang="en-GB" dirty="0"/>
              <a:t> list</a:t>
            </a:r>
          </a:p>
          <a:p>
            <a:pPr lvl="1"/>
            <a:r>
              <a:rPr lang="en-GB" dirty="0"/>
              <a:t>$ </a:t>
            </a:r>
            <a:r>
              <a:rPr lang="en-GB" dirty="0" err="1"/>
              <a:t>rossrv</a:t>
            </a:r>
            <a:r>
              <a:rPr lang="en-GB" dirty="0"/>
              <a:t>   show </a:t>
            </a:r>
            <a:r>
              <a:rPr lang="en-GB" dirty="0" err="1" smtClean="0"/>
              <a:t>turtlesim</a:t>
            </a:r>
            <a:r>
              <a:rPr lang="en-GB" dirty="0" smtClean="0"/>
              <a:t>/Spawn</a:t>
            </a:r>
            <a:endParaRPr lang="en-GB" dirty="0"/>
          </a:p>
        </p:txBody>
      </p:sp>
      <p:sp>
        <p:nvSpPr>
          <p:cNvPr id="8" name="Title 1" descr=" 2"/>
          <p:cNvSpPr>
            <a:spLocks noGrp="1"/>
          </p:cNvSpPr>
          <p:nvPr>
            <p:ph type="title"/>
          </p:nvPr>
        </p:nvSpPr>
        <p:spPr>
          <a:xfrm>
            <a:off x="76200" y="685800"/>
            <a:ext cx="8077200" cy="704088"/>
          </a:xfrm>
        </p:spPr>
        <p:txBody>
          <a:bodyPr>
            <a:noAutofit/>
          </a:bodyPr>
          <a:lstStyle/>
          <a:p>
            <a:r>
              <a:rPr lang="en-GB" sz="3200" dirty="0" smtClean="0"/>
              <a:t>Messages-more </a:t>
            </a:r>
            <a:r>
              <a:rPr lang="en-GB" sz="3200" dirty="0"/>
              <a:t>ROS command line goodies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723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 2"/>
          <p:cNvSpPr>
            <a:spLocks noGrp="1"/>
          </p:cNvSpPr>
          <p:nvPr>
            <p:ph type="title"/>
          </p:nvPr>
        </p:nvSpPr>
        <p:spPr>
          <a:xfrm>
            <a:off x="457200" y="423948"/>
            <a:ext cx="8229600" cy="1143000"/>
          </a:xfrm>
        </p:spPr>
        <p:txBody>
          <a:bodyPr/>
          <a:lstStyle/>
          <a:p>
            <a:r>
              <a:rPr lang="en-GB" dirty="0" err="1"/>
              <a:t>roscore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908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 2"/>
          <p:cNvSpPr>
            <a:spLocks noGrp="1"/>
          </p:cNvSpPr>
          <p:nvPr>
            <p:ph type="title"/>
          </p:nvPr>
        </p:nvSpPr>
        <p:spPr>
          <a:xfrm>
            <a:off x="457200" y="423948"/>
            <a:ext cx="8229600" cy="1143000"/>
          </a:xfrm>
        </p:spPr>
        <p:txBody>
          <a:bodyPr/>
          <a:lstStyle/>
          <a:p>
            <a:r>
              <a:rPr lang="en-GB" dirty="0" err="1"/>
              <a:t>roscore</a:t>
            </a:r>
            <a:endParaRPr lang="en-GB" dirty="0"/>
          </a:p>
        </p:txBody>
      </p:sp>
      <p:sp>
        <p:nvSpPr>
          <p:cNvPr id="3" name="TextBox 2" descr=" 4"/>
          <p:cNvSpPr txBox="1"/>
          <p:nvPr/>
        </p:nvSpPr>
        <p:spPr>
          <a:xfrm>
            <a:off x="335501" y="1566208"/>
            <a:ext cx="868680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3"/>
              </a:buClr>
              <a:buSzPct val="100000"/>
              <a:buBlip>
                <a:blip r:embed="rId2"/>
              </a:buBlip>
            </a:pPr>
            <a:r>
              <a:rPr lang="en-GB" sz="4800" dirty="0" err="1" smtClean="0"/>
              <a:t>roscore</a:t>
            </a:r>
            <a:endParaRPr lang="en-GB" sz="4800" dirty="0" smtClean="0"/>
          </a:p>
          <a:p>
            <a:pPr lvl="1"/>
            <a:r>
              <a:rPr lang="en-GB" sz="2000" dirty="0" err="1" smtClean="0">
                <a:solidFill>
                  <a:srgbClr val="FF0000"/>
                </a:solidFill>
              </a:rPr>
              <a:t>roscore</a:t>
            </a:r>
            <a:r>
              <a:rPr lang="en-GB" sz="2000" dirty="0" smtClean="0"/>
              <a:t> is a collection of nodes and programs that are pre-requisites of a ROS-based system. You </a:t>
            </a:r>
            <a:r>
              <a:rPr lang="en-GB" sz="2000" b="1" dirty="0" smtClean="0"/>
              <a:t>must</a:t>
            </a:r>
            <a:r>
              <a:rPr lang="en-GB" sz="2000" dirty="0" smtClean="0"/>
              <a:t> have a </a:t>
            </a:r>
            <a:r>
              <a:rPr lang="en-GB" sz="2000" dirty="0" err="1" smtClean="0">
                <a:solidFill>
                  <a:srgbClr val="FF0000"/>
                </a:solidFill>
              </a:rPr>
              <a:t>roscore</a:t>
            </a:r>
            <a:r>
              <a:rPr lang="en-GB" sz="2000" dirty="0" smtClean="0"/>
              <a:t> running in order for ROS nodes to communicate. It is launched using the </a:t>
            </a:r>
            <a:r>
              <a:rPr lang="en-GB" sz="2000" dirty="0" err="1" smtClean="0">
                <a:solidFill>
                  <a:srgbClr val="FF0000"/>
                </a:solidFill>
              </a:rPr>
              <a:t>roscore</a:t>
            </a:r>
            <a:r>
              <a:rPr lang="en-GB" sz="2000" dirty="0" smtClean="0"/>
              <a:t> command.</a:t>
            </a:r>
            <a:endParaRPr lang="en-GB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357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 2"/>
          <p:cNvSpPr>
            <a:spLocks noGrp="1"/>
          </p:cNvSpPr>
          <p:nvPr>
            <p:ph type="title"/>
          </p:nvPr>
        </p:nvSpPr>
        <p:spPr>
          <a:xfrm>
            <a:off x="457200" y="423948"/>
            <a:ext cx="8229600" cy="1143000"/>
          </a:xfrm>
        </p:spPr>
        <p:txBody>
          <a:bodyPr/>
          <a:lstStyle/>
          <a:p>
            <a:r>
              <a:rPr lang="en-GB" dirty="0" err="1"/>
              <a:t>roscore</a:t>
            </a:r>
            <a:endParaRPr lang="en-GB" dirty="0"/>
          </a:p>
        </p:txBody>
      </p:sp>
      <p:sp>
        <p:nvSpPr>
          <p:cNvPr id="3" name="TextBox 2" descr=" 4"/>
          <p:cNvSpPr txBox="1"/>
          <p:nvPr/>
        </p:nvSpPr>
        <p:spPr>
          <a:xfrm>
            <a:off x="335501" y="1566208"/>
            <a:ext cx="868680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3"/>
              </a:buClr>
              <a:buSzPct val="100000"/>
              <a:buBlip>
                <a:blip r:embed="rId2"/>
              </a:buBlip>
            </a:pPr>
            <a:r>
              <a:rPr lang="en-GB" sz="4800" dirty="0" err="1" smtClean="0"/>
              <a:t>roscore</a:t>
            </a:r>
            <a:endParaRPr lang="en-GB" sz="4800" dirty="0" smtClean="0"/>
          </a:p>
          <a:p>
            <a:pPr lvl="1"/>
            <a:r>
              <a:rPr lang="en-GB" sz="2000" dirty="0" err="1" smtClean="0">
                <a:solidFill>
                  <a:srgbClr val="FF0000"/>
                </a:solidFill>
              </a:rPr>
              <a:t>roscore</a:t>
            </a:r>
            <a:r>
              <a:rPr lang="en-GB" sz="2000" dirty="0" smtClean="0"/>
              <a:t> is a collection of nodes and programs that are pre-requisites of a ROS-based system. You </a:t>
            </a:r>
            <a:r>
              <a:rPr lang="en-GB" sz="2000" b="1" dirty="0" smtClean="0"/>
              <a:t>must</a:t>
            </a:r>
            <a:r>
              <a:rPr lang="en-GB" sz="2000" dirty="0" smtClean="0"/>
              <a:t> have a </a:t>
            </a:r>
            <a:r>
              <a:rPr lang="en-GB" sz="2000" dirty="0" err="1" smtClean="0">
                <a:solidFill>
                  <a:srgbClr val="FF0000"/>
                </a:solidFill>
              </a:rPr>
              <a:t>roscore</a:t>
            </a:r>
            <a:r>
              <a:rPr lang="en-GB" sz="2000" dirty="0" smtClean="0"/>
              <a:t> running in order for ROS nodes to communicate. It is launched using the </a:t>
            </a:r>
            <a:r>
              <a:rPr lang="en-GB" sz="2000" dirty="0" err="1" smtClean="0">
                <a:solidFill>
                  <a:srgbClr val="FF0000"/>
                </a:solidFill>
              </a:rPr>
              <a:t>roscore</a:t>
            </a:r>
            <a:r>
              <a:rPr lang="en-GB" sz="2000" dirty="0" smtClean="0"/>
              <a:t> command.</a:t>
            </a:r>
            <a:endParaRPr lang="en-GB" sz="2800" dirty="0"/>
          </a:p>
        </p:txBody>
      </p:sp>
      <p:pic>
        <p:nvPicPr>
          <p:cNvPr id="4" name="Picture 3" descr="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" r="1209" b="2630"/>
          <a:stretch/>
        </p:blipFill>
        <p:spPr bwMode="auto">
          <a:xfrm>
            <a:off x="2113253" y="3320534"/>
            <a:ext cx="5131295" cy="3273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591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 2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32688"/>
          </a:xfrm>
        </p:spPr>
        <p:txBody>
          <a:bodyPr/>
          <a:lstStyle/>
          <a:p>
            <a:r>
              <a:rPr lang="en-GB" dirty="0" err="1"/>
              <a:t>rosrun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991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 2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32688"/>
          </a:xfrm>
        </p:spPr>
        <p:txBody>
          <a:bodyPr/>
          <a:lstStyle/>
          <a:p>
            <a:r>
              <a:rPr lang="en-GB" dirty="0" err="1"/>
              <a:t>rosrun</a:t>
            </a:r>
            <a:endParaRPr lang="en-GB" dirty="0"/>
          </a:p>
        </p:txBody>
      </p:sp>
      <p:sp>
        <p:nvSpPr>
          <p:cNvPr id="3" name="Rectangle 2" descr=" 4"/>
          <p:cNvSpPr/>
          <p:nvPr/>
        </p:nvSpPr>
        <p:spPr>
          <a:xfrm>
            <a:off x="457200" y="1676400"/>
            <a:ext cx="8610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Blip>
                <a:blip r:embed="rId2"/>
              </a:buBlip>
            </a:pPr>
            <a:r>
              <a:rPr lang="en-GB" sz="2400" b="1" dirty="0" err="1" smtClean="0"/>
              <a:t>rosrun</a:t>
            </a:r>
            <a:r>
              <a:rPr lang="en-GB" sz="2400" b="1" dirty="0" smtClean="0"/>
              <a:t> allows to run an executable in arbitrary package without knowing  its location</a:t>
            </a:r>
            <a:endParaRPr lang="en-GB" sz="2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837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 2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32688"/>
          </a:xfrm>
        </p:spPr>
        <p:txBody>
          <a:bodyPr/>
          <a:lstStyle/>
          <a:p>
            <a:r>
              <a:rPr lang="en-GB" dirty="0" err="1"/>
              <a:t>rosrun</a:t>
            </a:r>
            <a:endParaRPr lang="en-GB" dirty="0"/>
          </a:p>
        </p:txBody>
      </p:sp>
      <p:sp>
        <p:nvSpPr>
          <p:cNvPr id="3" name="Rectangle 2" descr=" 4"/>
          <p:cNvSpPr/>
          <p:nvPr/>
        </p:nvSpPr>
        <p:spPr>
          <a:xfrm>
            <a:off x="457200" y="1676400"/>
            <a:ext cx="8610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Blip>
                <a:blip r:embed="rId2"/>
              </a:buBlip>
            </a:pPr>
            <a:r>
              <a:rPr lang="en-GB" sz="2400" b="1" dirty="0" err="1" smtClean="0"/>
              <a:t>rosrun</a:t>
            </a:r>
            <a:r>
              <a:rPr lang="en-GB" sz="2400" b="1" dirty="0" smtClean="0"/>
              <a:t> allows to run an executable in arbitrary package without knowing  its location</a:t>
            </a:r>
            <a:endParaRPr lang="en-GB" sz="2400" b="1" dirty="0"/>
          </a:p>
        </p:txBody>
      </p:sp>
      <p:sp>
        <p:nvSpPr>
          <p:cNvPr id="4" name="Rectangle 3" descr=" 5"/>
          <p:cNvSpPr/>
          <p:nvPr/>
        </p:nvSpPr>
        <p:spPr>
          <a:xfrm>
            <a:off x="609600" y="2514600"/>
            <a:ext cx="6553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err="1"/>
              <a:t>rosrun</a:t>
            </a:r>
            <a:r>
              <a:rPr lang="en-GB" sz="2000" dirty="0"/>
              <a:t> package </a:t>
            </a:r>
            <a:r>
              <a:rPr lang="en-GB" sz="2000" dirty="0" smtClean="0"/>
              <a:t>executable</a:t>
            </a:r>
            <a:endParaRPr lang="en-GB" sz="2000" dirty="0"/>
          </a:p>
        </p:txBody>
      </p:sp>
      <p:sp>
        <p:nvSpPr>
          <p:cNvPr id="5" name="Rectangle 8" descr=" 8"/>
          <p:cNvSpPr>
            <a:spLocks/>
          </p:cNvSpPr>
          <p:nvPr/>
        </p:nvSpPr>
        <p:spPr bwMode="auto">
          <a:xfrm>
            <a:off x="762000" y="2914710"/>
            <a:ext cx="7162800" cy="400110"/>
          </a:xfrm>
          <a:prstGeom prst="rect">
            <a:avLst/>
          </a:prstGeom>
          <a:solidFill>
            <a:schemeClr val="bg1"/>
          </a:solidFill>
          <a:ln w="25400" cmpd="sng">
            <a:solidFill>
              <a:srgbClr val="0F243E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000" dirty="0"/>
              <a:t>  </a:t>
            </a:r>
            <a:r>
              <a:rPr lang="en-GB" sz="2000" dirty="0">
                <a:solidFill>
                  <a:srgbClr val="FF0000"/>
                </a:solidFill>
              </a:rPr>
              <a:t>Example</a:t>
            </a:r>
            <a:r>
              <a:rPr lang="en-GB" sz="2000" dirty="0"/>
              <a:t>: </a:t>
            </a:r>
            <a:r>
              <a:rPr lang="en-GB" sz="2000" dirty="0" err="1"/>
              <a:t>rosrun</a:t>
            </a:r>
            <a:r>
              <a:rPr lang="en-GB" sz="2000" dirty="0"/>
              <a:t> </a:t>
            </a:r>
            <a:r>
              <a:rPr lang="en-GB" sz="2000" dirty="0" err="1" smtClean="0"/>
              <a:t>cmd_vel_publisher</a:t>
            </a:r>
            <a:r>
              <a:rPr lang="en-GB" sz="2000" dirty="0"/>
              <a:t> </a:t>
            </a:r>
            <a:r>
              <a:rPr lang="en-GB" sz="2000" dirty="0" err="1"/>
              <a:t>cmd_vel_publisher_node</a:t>
            </a:r>
            <a:endParaRPr lang="en-GB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144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 2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32688"/>
          </a:xfrm>
        </p:spPr>
        <p:txBody>
          <a:bodyPr/>
          <a:lstStyle/>
          <a:p>
            <a:r>
              <a:rPr lang="en-GB" dirty="0" err="1"/>
              <a:t>rosrun</a:t>
            </a:r>
            <a:endParaRPr lang="en-GB" dirty="0"/>
          </a:p>
        </p:txBody>
      </p:sp>
      <p:sp>
        <p:nvSpPr>
          <p:cNvPr id="3" name="Rectangle 2" descr=" 4"/>
          <p:cNvSpPr/>
          <p:nvPr/>
        </p:nvSpPr>
        <p:spPr>
          <a:xfrm>
            <a:off x="457200" y="1676400"/>
            <a:ext cx="8610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Blip>
                <a:blip r:embed="rId2"/>
              </a:buBlip>
            </a:pPr>
            <a:r>
              <a:rPr lang="en-GB" sz="2400" b="1" dirty="0" err="1" smtClean="0"/>
              <a:t>rosrun</a:t>
            </a:r>
            <a:r>
              <a:rPr lang="en-GB" sz="2400" b="1" dirty="0" smtClean="0"/>
              <a:t> allows to run an executable in arbitrary package without knowing  its location</a:t>
            </a:r>
            <a:endParaRPr lang="en-GB" sz="2400" b="1" dirty="0"/>
          </a:p>
        </p:txBody>
      </p:sp>
      <p:sp>
        <p:nvSpPr>
          <p:cNvPr id="4" name="Rectangle 3" descr=" 5"/>
          <p:cNvSpPr/>
          <p:nvPr/>
        </p:nvSpPr>
        <p:spPr>
          <a:xfrm>
            <a:off x="609600" y="2514600"/>
            <a:ext cx="6553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err="1"/>
              <a:t>rosrun</a:t>
            </a:r>
            <a:r>
              <a:rPr lang="en-GB" sz="2000" dirty="0"/>
              <a:t> package </a:t>
            </a:r>
            <a:r>
              <a:rPr lang="en-GB" sz="2000" dirty="0" smtClean="0"/>
              <a:t>executable</a:t>
            </a:r>
            <a:endParaRPr lang="en-GB" sz="2000" dirty="0"/>
          </a:p>
        </p:txBody>
      </p:sp>
      <p:sp>
        <p:nvSpPr>
          <p:cNvPr id="6" name="Rectangle 5" descr=" 6"/>
          <p:cNvSpPr/>
          <p:nvPr/>
        </p:nvSpPr>
        <p:spPr>
          <a:xfrm>
            <a:off x="457200" y="3667780"/>
            <a:ext cx="6705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Blip>
                <a:blip r:embed="rId2"/>
              </a:buBlip>
            </a:pPr>
            <a:r>
              <a:rPr lang="en-GB" sz="2800" b="1" dirty="0"/>
              <a:t>It's also possible to pass parameters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117</a:t>
            </a:fld>
            <a:endParaRPr lang="en-US"/>
          </a:p>
        </p:txBody>
      </p:sp>
      <p:sp>
        <p:nvSpPr>
          <p:cNvPr id="8" name="Rectangle 8" descr=" 8"/>
          <p:cNvSpPr>
            <a:spLocks/>
          </p:cNvSpPr>
          <p:nvPr/>
        </p:nvSpPr>
        <p:spPr bwMode="auto">
          <a:xfrm>
            <a:off x="762000" y="2914710"/>
            <a:ext cx="7162800" cy="400110"/>
          </a:xfrm>
          <a:prstGeom prst="rect">
            <a:avLst/>
          </a:prstGeom>
          <a:solidFill>
            <a:schemeClr val="bg1"/>
          </a:solidFill>
          <a:ln w="25400" cmpd="sng">
            <a:solidFill>
              <a:srgbClr val="0F243E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000" dirty="0"/>
              <a:t>  </a:t>
            </a:r>
            <a:r>
              <a:rPr lang="en-GB" sz="2000" dirty="0">
                <a:solidFill>
                  <a:srgbClr val="FF0000"/>
                </a:solidFill>
              </a:rPr>
              <a:t>Example</a:t>
            </a:r>
            <a:r>
              <a:rPr lang="en-GB" sz="2000" dirty="0"/>
              <a:t>: </a:t>
            </a:r>
            <a:r>
              <a:rPr lang="en-GB" sz="2000" dirty="0" err="1"/>
              <a:t>rosrun</a:t>
            </a:r>
            <a:r>
              <a:rPr lang="en-GB" sz="2000" dirty="0"/>
              <a:t> </a:t>
            </a:r>
            <a:r>
              <a:rPr lang="en-GB" sz="2000" dirty="0" err="1" smtClean="0"/>
              <a:t>cmd_vel_publisher</a:t>
            </a:r>
            <a:r>
              <a:rPr lang="en-GB" sz="2000" dirty="0"/>
              <a:t> </a:t>
            </a:r>
            <a:r>
              <a:rPr lang="en-GB" sz="2000" dirty="0" err="1"/>
              <a:t>cmd_vel_publisher_node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73311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 2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32688"/>
          </a:xfrm>
        </p:spPr>
        <p:txBody>
          <a:bodyPr/>
          <a:lstStyle/>
          <a:p>
            <a:r>
              <a:rPr lang="en-GB" dirty="0" err="1"/>
              <a:t>rosrun</a:t>
            </a:r>
            <a:endParaRPr lang="en-GB" dirty="0"/>
          </a:p>
        </p:txBody>
      </p:sp>
      <p:sp>
        <p:nvSpPr>
          <p:cNvPr id="3" name="Rectangle 2" descr=" 4"/>
          <p:cNvSpPr/>
          <p:nvPr/>
        </p:nvSpPr>
        <p:spPr>
          <a:xfrm>
            <a:off x="457200" y="1676400"/>
            <a:ext cx="8610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Blip>
                <a:blip r:embed="rId2"/>
              </a:buBlip>
            </a:pPr>
            <a:r>
              <a:rPr lang="en-GB" sz="2400" b="1" dirty="0" err="1" smtClean="0"/>
              <a:t>rosrun</a:t>
            </a:r>
            <a:r>
              <a:rPr lang="en-GB" sz="2400" b="1" dirty="0" smtClean="0"/>
              <a:t> allows to run an executable in arbitrary package without knowing  its location</a:t>
            </a:r>
            <a:endParaRPr lang="en-GB" sz="2400" b="1" dirty="0"/>
          </a:p>
        </p:txBody>
      </p:sp>
      <p:sp>
        <p:nvSpPr>
          <p:cNvPr id="4" name="Rectangle 3" descr=" 5"/>
          <p:cNvSpPr/>
          <p:nvPr/>
        </p:nvSpPr>
        <p:spPr>
          <a:xfrm>
            <a:off x="609600" y="2514600"/>
            <a:ext cx="6553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err="1"/>
              <a:t>rosrun</a:t>
            </a:r>
            <a:r>
              <a:rPr lang="en-GB" sz="2000" dirty="0"/>
              <a:t> package </a:t>
            </a:r>
            <a:r>
              <a:rPr lang="en-GB" sz="2000" dirty="0" smtClean="0"/>
              <a:t>executable</a:t>
            </a:r>
            <a:endParaRPr lang="en-GB" sz="2000" dirty="0"/>
          </a:p>
        </p:txBody>
      </p:sp>
      <p:sp>
        <p:nvSpPr>
          <p:cNvPr id="6" name="Rectangle 5" descr=" 6"/>
          <p:cNvSpPr/>
          <p:nvPr/>
        </p:nvSpPr>
        <p:spPr>
          <a:xfrm>
            <a:off x="457200" y="3667780"/>
            <a:ext cx="6705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Blip>
                <a:blip r:embed="rId2"/>
              </a:buBlip>
            </a:pPr>
            <a:r>
              <a:rPr lang="en-GB" sz="2800" b="1" dirty="0"/>
              <a:t>It's also possible to pass parameters</a:t>
            </a:r>
          </a:p>
        </p:txBody>
      </p:sp>
      <p:sp>
        <p:nvSpPr>
          <p:cNvPr id="7" name="Rectangle 6" descr=" 7"/>
          <p:cNvSpPr/>
          <p:nvPr/>
        </p:nvSpPr>
        <p:spPr>
          <a:xfrm>
            <a:off x="533400" y="4258270"/>
            <a:ext cx="8686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err="1"/>
              <a:t>rosrun</a:t>
            </a:r>
            <a:r>
              <a:rPr lang="en-GB" dirty="0"/>
              <a:t> package node </a:t>
            </a:r>
            <a:r>
              <a:rPr lang="en-GB" dirty="0" smtClean="0"/>
              <a:t>_parameter</a:t>
            </a:r>
            <a:r>
              <a:rPr lang="en-GB" dirty="0"/>
              <a:t>:=value</a:t>
            </a:r>
          </a:p>
          <a:p>
            <a:r>
              <a:rPr lang="en-GB" dirty="0" smtClean="0"/>
              <a:t> </a:t>
            </a:r>
            <a:endParaRPr lang="en-GB" dirty="0"/>
          </a:p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8" name="Rectangle 7" descr=" 9"/>
          <p:cNvSpPr>
            <a:spLocks/>
          </p:cNvSpPr>
          <p:nvPr/>
        </p:nvSpPr>
        <p:spPr bwMode="auto">
          <a:xfrm>
            <a:off x="152400" y="4702314"/>
            <a:ext cx="8915400" cy="738664"/>
          </a:xfrm>
          <a:prstGeom prst="rect">
            <a:avLst/>
          </a:prstGeom>
          <a:solidFill>
            <a:schemeClr val="bg1"/>
          </a:solidFill>
          <a:ln w="25400" cmpd="sng">
            <a:solidFill>
              <a:srgbClr val="0F243E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000" dirty="0"/>
              <a:t> </a:t>
            </a:r>
            <a:r>
              <a:rPr lang="en-GB" sz="2100" dirty="0">
                <a:solidFill>
                  <a:srgbClr val="FF0000"/>
                </a:solidFill>
                <a:latin typeface="+mj-lt"/>
              </a:rPr>
              <a:t>Example</a:t>
            </a:r>
            <a:r>
              <a:rPr lang="en-GB" sz="2100" dirty="0" smtClean="0">
                <a:latin typeface="+mj-lt"/>
              </a:rPr>
              <a:t>:</a:t>
            </a:r>
          </a:p>
          <a:p>
            <a:r>
              <a:rPr lang="en-GB" sz="2100" dirty="0" smtClean="0">
                <a:latin typeface="+mj-lt"/>
              </a:rPr>
              <a:t> </a:t>
            </a:r>
            <a:r>
              <a:rPr lang="en-GB" sz="2100" dirty="0" err="1">
                <a:latin typeface="+mj-lt"/>
              </a:rPr>
              <a:t>rosrun</a:t>
            </a:r>
            <a:r>
              <a:rPr lang="en-GB" sz="2100" dirty="0">
                <a:latin typeface="+mj-lt"/>
              </a:rPr>
              <a:t> </a:t>
            </a:r>
            <a:r>
              <a:rPr lang="en-GB" sz="2100" dirty="0" err="1" smtClean="0">
                <a:latin typeface="+mj-lt"/>
              </a:rPr>
              <a:t>cmd_vel_publisher</a:t>
            </a:r>
            <a:r>
              <a:rPr lang="en-GB" sz="2100" dirty="0" smtClean="0">
                <a:latin typeface="+mj-lt"/>
              </a:rPr>
              <a:t> </a:t>
            </a:r>
            <a:r>
              <a:rPr lang="en-GB" sz="2100" dirty="0" err="1" smtClean="0">
                <a:latin typeface="+mj-lt"/>
              </a:rPr>
              <a:t>cmd_vel_publisher_node</a:t>
            </a:r>
            <a:r>
              <a:rPr lang="en-GB" sz="2100" dirty="0" smtClean="0">
                <a:latin typeface="+mj-lt"/>
              </a:rPr>
              <a:t>   _</a:t>
            </a:r>
            <a:r>
              <a:rPr lang="en-GB" sz="2100" dirty="0" err="1" smtClean="0">
                <a:latin typeface="+mj-lt"/>
              </a:rPr>
              <a:t>Max_Constant_Vel</a:t>
            </a:r>
            <a:r>
              <a:rPr lang="en-GB" sz="2100" dirty="0">
                <a:latin typeface="+mj-lt"/>
              </a:rPr>
              <a:t>:=0.5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118</a:t>
            </a:fld>
            <a:endParaRPr lang="en-US"/>
          </a:p>
        </p:txBody>
      </p:sp>
      <p:sp>
        <p:nvSpPr>
          <p:cNvPr id="10" name="Rectangle 8" descr=" 8"/>
          <p:cNvSpPr>
            <a:spLocks/>
          </p:cNvSpPr>
          <p:nvPr/>
        </p:nvSpPr>
        <p:spPr bwMode="auto">
          <a:xfrm>
            <a:off x="762000" y="2914710"/>
            <a:ext cx="7162800" cy="400110"/>
          </a:xfrm>
          <a:prstGeom prst="rect">
            <a:avLst/>
          </a:prstGeom>
          <a:solidFill>
            <a:schemeClr val="bg1"/>
          </a:solidFill>
          <a:ln w="25400" cmpd="sng">
            <a:solidFill>
              <a:srgbClr val="0F243E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000" dirty="0"/>
              <a:t>  </a:t>
            </a:r>
            <a:r>
              <a:rPr lang="en-GB" sz="2000" dirty="0">
                <a:solidFill>
                  <a:srgbClr val="FF0000"/>
                </a:solidFill>
              </a:rPr>
              <a:t>Example</a:t>
            </a:r>
            <a:r>
              <a:rPr lang="en-GB" sz="2000" dirty="0"/>
              <a:t>: </a:t>
            </a:r>
            <a:r>
              <a:rPr lang="en-GB" sz="2000" dirty="0" err="1"/>
              <a:t>rosrun</a:t>
            </a:r>
            <a:r>
              <a:rPr lang="en-GB" sz="2000" dirty="0"/>
              <a:t> </a:t>
            </a:r>
            <a:r>
              <a:rPr lang="en-GB" sz="2000" dirty="0" err="1" smtClean="0"/>
              <a:t>cmd_vel_publisher</a:t>
            </a:r>
            <a:r>
              <a:rPr lang="en-GB" sz="2000" dirty="0"/>
              <a:t> </a:t>
            </a:r>
            <a:r>
              <a:rPr lang="en-GB" sz="2000" dirty="0" err="1"/>
              <a:t>cmd_vel_publisher_node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4116972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 2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/>
          <a:lstStyle/>
          <a:p>
            <a:r>
              <a:rPr lang="en-GB" dirty="0" smtClean="0"/>
              <a:t>Practice with </a:t>
            </a:r>
            <a:r>
              <a:rPr lang="en-GB" dirty="0" err="1" smtClean="0"/>
              <a:t>rosrun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938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ROS key features</a:t>
            </a:r>
          </a:p>
        </p:txBody>
      </p:sp>
      <p:sp>
        <p:nvSpPr>
          <p:cNvPr id="3" name="Content Placeholder 2" descr=" 3"/>
          <p:cNvSpPr>
            <a:spLocks noGrp="1"/>
          </p:cNvSpPr>
          <p:nvPr>
            <p:ph idx="1"/>
          </p:nvPr>
        </p:nvSpPr>
        <p:spPr>
          <a:xfrm>
            <a:off x="304800" y="1935480"/>
            <a:ext cx="8763000" cy="4389120"/>
          </a:xfrm>
        </p:spPr>
        <p:txBody>
          <a:bodyPr/>
          <a:lstStyle/>
          <a:p>
            <a:pPr lvl="0">
              <a:buClr>
                <a:srgbClr val="0BD0D9"/>
              </a:buClr>
              <a:buBlip>
                <a:blip r:embed="rId2"/>
              </a:buBlip>
            </a:pPr>
            <a:r>
              <a:rPr lang="en-GB" dirty="0" smtClean="0">
                <a:latin typeface="Constantia"/>
              </a:rPr>
              <a:t>hardware abstraction and low-level device control</a:t>
            </a:r>
          </a:p>
          <a:p>
            <a:pPr lvl="0">
              <a:buClr>
                <a:srgbClr val="0BD0D9"/>
              </a:buClr>
              <a:buBlip>
                <a:blip r:embed="rId2"/>
              </a:buBlip>
            </a:pPr>
            <a:r>
              <a:rPr lang="en-GB" dirty="0" smtClean="0">
                <a:latin typeface="Constantia"/>
              </a:rPr>
              <a:t>programming language independence</a:t>
            </a:r>
          </a:p>
          <a:p>
            <a:pPr lvl="0">
              <a:buClr>
                <a:srgbClr val="0BD0D9"/>
              </a:buClr>
              <a:buBlip>
                <a:blip r:embed="rId2"/>
              </a:buBlip>
            </a:pPr>
            <a:r>
              <a:rPr lang="en-GB" altLang="zh-CN" dirty="0"/>
              <a:t>implementation of a wide range of commonly used tools and algorithms</a:t>
            </a:r>
          </a:p>
          <a:p>
            <a:pPr lvl="0">
              <a:buClr>
                <a:srgbClr val="0BD0D9"/>
              </a:buClr>
              <a:buBlip>
                <a:blip r:embed="rId2"/>
              </a:buBlip>
            </a:pPr>
            <a:r>
              <a:rPr lang="en-GB" dirty="0" smtClean="0">
                <a:latin typeface="Constantia"/>
              </a:rPr>
              <a:t>message passing between processes (OS-independent)</a:t>
            </a:r>
          </a:p>
          <a:p>
            <a:pPr lvl="0">
              <a:buClr>
                <a:srgbClr val="0BD0D9"/>
              </a:buClr>
              <a:buBlip>
                <a:blip r:embed="rId2"/>
              </a:buBlip>
            </a:pPr>
            <a:r>
              <a:rPr lang="en-GB" dirty="0" smtClean="0">
                <a:latin typeface="Constantia"/>
              </a:rPr>
              <a:t>standardised package management</a:t>
            </a:r>
          </a:p>
          <a:p>
            <a:pPr lvl="0">
              <a:buClr>
                <a:srgbClr val="0BD0D9"/>
              </a:buClr>
              <a:buBlip>
                <a:blip r:embed="rId2"/>
              </a:buBlip>
            </a:pPr>
            <a:r>
              <a:rPr lang="en-GB" dirty="0" smtClean="0">
                <a:latin typeface="Constantia"/>
              </a:rPr>
              <a:t>useful set of shell commands and utilities with tab completion</a:t>
            </a:r>
          </a:p>
          <a:p>
            <a:pPr>
              <a:buChar char=" 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074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 2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/>
          <a:lstStyle/>
          <a:p>
            <a:r>
              <a:rPr lang="en-GB" dirty="0" smtClean="0"/>
              <a:t>Practice with </a:t>
            </a:r>
            <a:r>
              <a:rPr lang="en-GB" dirty="0" err="1" smtClean="0"/>
              <a:t>rosrun</a:t>
            </a:r>
            <a:endParaRPr lang="en-GB" dirty="0"/>
          </a:p>
        </p:txBody>
      </p:sp>
      <p:sp>
        <p:nvSpPr>
          <p:cNvPr id="3" name="Rectangle 2" descr=" 5"/>
          <p:cNvSpPr/>
          <p:nvPr/>
        </p:nvSpPr>
        <p:spPr>
          <a:xfrm>
            <a:off x="375082" y="1447800"/>
            <a:ext cx="8610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Blip>
                <a:blip r:embed="rId2"/>
              </a:buBlip>
            </a:pPr>
            <a:r>
              <a:rPr lang="en-GB" sz="2400" b="1" dirty="0" err="1" smtClean="0"/>
              <a:t>rosrun</a:t>
            </a:r>
            <a:r>
              <a:rPr lang="en-GB" sz="2400" b="1" dirty="0" smtClean="0"/>
              <a:t> with </a:t>
            </a:r>
            <a:r>
              <a:rPr lang="en-GB" sz="2400" b="1" dirty="0" err="1" smtClean="0"/>
              <a:t>turtlesim_node</a:t>
            </a:r>
            <a:endParaRPr lang="en-GB" sz="2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232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 2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/>
          <a:lstStyle/>
          <a:p>
            <a:r>
              <a:rPr lang="en-GB" dirty="0" smtClean="0"/>
              <a:t>Practice with </a:t>
            </a:r>
            <a:r>
              <a:rPr lang="en-GB" dirty="0" err="1" smtClean="0"/>
              <a:t>rosrun</a:t>
            </a:r>
            <a:endParaRPr lang="en-GB" dirty="0"/>
          </a:p>
        </p:txBody>
      </p:sp>
      <p:pic>
        <p:nvPicPr>
          <p:cNvPr id="5" name="Picture 2" descr=" 819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2403" b="2451"/>
          <a:stretch/>
        </p:blipFill>
        <p:spPr bwMode="auto">
          <a:xfrm>
            <a:off x="1828800" y="2362200"/>
            <a:ext cx="4536489" cy="4278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 descr=" 5"/>
          <p:cNvSpPr/>
          <p:nvPr/>
        </p:nvSpPr>
        <p:spPr>
          <a:xfrm>
            <a:off x="375082" y="1447800"/>
            <a:ext cx="8610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Blip>
                <a:blip r:embed="rId3"/>
              </a:buBlip>
            </a:pPr>
            <a:r>
              <a:rPr lang="en-GB" sz="2400" b="1" dirty="0" err="1" smtClean="0"/>
              <a:t>rosrun</a:t>
            </a:r>
            <a:r>
              <a:rPr lang="en-GB" sz="2400" b="1" dirty="0" smtClean="0"/>
              <a:t> with </a:t>
            </a:r>
            <a:r>
              <a:rPr lang="en-GB" sz="2400" b="1" dirty="0" err="1" smtClean="0"/>
              <a:t>turtlesim_node</a:t>
            </a:r>
            <a:endParaRPr lang="en-GB" sz="2400" b="1" dirty="0" smtClean="0"/>
          </a:p>
        </p:txBody>
      </p:sp>
      <p:sp>
        <p:nvSpPr>
          <p:cNvPr id="4" name="Rectangle 8" descr=" 6"/>
          <p:cNvSpPr>
            <a:spLocks/>
          </p:cNvSpPr>
          <p:nvPr/>
        </p:nvSpPr>
        <p:spPr bwMode="auto">
          <a:xfrm>
            <a:off x="1228078" y="1896122"/>
            <a:ext cx="5635840" cy="400110"/>
          </a:xfrm>
          <a:prstGeom prst="rect">
            <a:avLst/>
          </a:prstGeom>
          <a:solidFill>
            <a:schemeClr val="bg1"/>
          </a:solidFill>
          <a:ln w="25400" cmpd="sng">
            <a:solidFill>
              <a:srgbClr val="0F243E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000" dirty="0"/>
              <a:t>  $ </a:t>
            </a:r>
            <a:r>
              <a:rPr lang="en-GB" sz="2000" dirty="0" err="1"/>
              <a:t>rosrun</a:t>
            </a:r>
            <a:r>
              <a:rPr lang="en-GB" sz="2000" dirty="0"/>
              <a:t> </a:t>
            </a:r>
            <a:r>
              <a:rPr lang="en-GB" sz="2000" dirty="0" err="1"/>
              <a:t>turtlesim</a:t>
            </a:r>
            <a:r>
              <a:rPr lang="en-GB" sz="2000" dirty="0"/>
              <a:t> </a:t>
            </a:r>
            <a:r>
              <a:rPr lang="en-GB" sz="2000" dirty="0" err="1"/>
              <a:t>turtlesim_node</a:t>
            </a: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763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 2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66800"/>
          </a:xfrm>
        </p:spPr>
        <p:txBody>
          <a:bodyPr/>
          <a:lstStyle/>
          <a:p>
            <a:r>
              <a:rPr lang="en-GB" dirty="0"/>
              <a:t>Practice with </a:t>
            </a:r>
            <a:r>
              <a:rPr lang="en-GB" dirty="0" err="1"/>
              <a:t>rosrun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069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 2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66800"/>
          </a:xfrm>
        </p:spPr>
        <p:txBody>
          <a:bodyPr/>
          <a:lstStyle/>
          <a:p>
            <a:r>
              <a:rPr lang="en-GB" dirty="0"/>
              <a:t>Practice with </a:t>
            </a:r>
            <a:r>
              <a:rPr lang="en-GB" dirty="0" err="1"/>
              <a:t>rosrun</a:t>
            </a:r>
            <a:endParaRPr lang="en-GB" dirty="0"/>
          </a:p>
        </p:txBody>
      </p:sp>
      <p:sp>
        <p:nvSpPr>
          <p:cNvPr id="3" name="Rectangle 2" descr=" 5"/>
          <p:cNvSpPr/>
          <p:nvPr/>
        </p:nvSpPr>
        <p:spPr>
          <a:xfrm>
            <a:off x="914400" y="1457417"/>
            <a:ext cx="5410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Blip>
                <a:blip r:embed="rId2"/>
              </a:buBlip>
            </a:pPr>
            <a:r>
              <a:rPr lang="en-GB" sz="2400" b="1" dirty="0" err="1" smtClean="0"/>
              <a:t>rosrun</a:t>
            </a:r>
            <a:r>
              <a:rPr lang="en-GB" sz="2400" b="1" dirty="0" smtClean="0"/>
              <a:t> with </a:t>
            </a:r>
            <a:r>
              <a:rPr lang="en-GB" sz="2400" b="1" dirty="0" err="1" smtClean="0"/>
              <a:t>turtlesim_teleop_key</a:t>
            </a:r>
            <a:endParaRPr lang="en-GB" sz="2400" b="1" dirty="0" smtClean="0"/>
          </a:p>
          <a:p>
            <a:r>
              <a:rPr lang="en-GB" sz="2400" b="1" dirty="0" smtClean="0"/>
              <a:t>     </a:t>
            </a:r>
            <a:r>
              <a:rPr lang="en-GB" sz="2000" dirty="0" smtClean="0"/>
              <a:t>Using the arrow keys to drive the robot</a:t>
            </a:r>
            <a:endParaRPr lang="en-GB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080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 2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66800"/>
          </a:xfrm>
        </p:spPr>
        <p:txBody>
          <a:bodyPr/>
          <a:lstStyle/>
          <a:p>
            <a:r>
              <a:rPr lang="en-GB" dirty="0"/>
              <a:t>Practice with </a:t>
            </a:r>
            <a:r>
              <a:rPr lang="en-GB" dirty="0" err="1"/>
              <a:t>rosrun</a:t>
            </a:r>
            <a:endParaRPr lang="en-GB" dirty="0"/>
          </a:p>
        </p:txBody>
      </p:sp>
      <p:pic>
        <p:nvPicPr>
          <p:cNvPr id="5" name="Picture 2" descr=" 717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42" b="2206"/>
          <a:stretch/>
        </p:blipFill>
        <p:spPr bwMode="auto">
          <a:xfrm>
            <a:off x="1752600" y="2667000"/>
            <a:ext cx="4419600" cy="408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 descr=" 5"/>
          <p:cNvSpPr/>
          <p:nvPr/>
        </p:nvSpPr>
        <p:spPr>
          <a:xfrm>
            <a:off x="914400" y="1457417"/>
            <a:ext cx="5410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Blip>
                <a:blip r:embed="rId3"/>
              </a:buBlip>
            </a:pPr>
            <a:r>
              <a:rPr lang="en-GB" sz="2400" b="1" dirty="0" err="1" smtClean="0"/>
              <a:t>rosrun</a:t>
            </a:r>
            <a:r>
              <a:rPr lang="en-GB" sz="2400" b="1" dirty="0" smtClean="0"/>
              <a:t> with </a:t>
            </a:r>
            <a:r>
              <a:rPr lang="en-GB" sz="2400" b="1" dirty="0" err="1" smtClean="0"/>
              <a:t>turtlesim_teleop_key</a:t>
            </a:r>
            <a:endParaRPr lang="en-GB" sz="2400" b="1" dirty="0" smtClean="0"/>
          </a:p>
          <a:p>
            <a:r>
              <a:rPr lang="en-GB" sz="2400" b="1" dirty="0" smtClean="0"/>
              <a:t>     </a:t>
            </a:r>
            <a:r>
              <a:rPr lang="en-GB" sz="2000" dirty="0" smtClean="0"/>
              <a:t>Using the arrow keys to drive the robot</a:t>
            </a:r>
            <a:endParaRPr lang="en-GB" sz="2400" dirty="0" smtClean="0"/>
          </a:p>
        </p:txBody>
      </p:sp>
      <p:sp>
        <p:nvSpPr>
          <p:cNvPr id="4" name="Rectangle 8" descr=" 6"/>
          <p:cNvSpPr>
            <a:spLocks/>
          </p:cNvSpPr>
          <p:nvPr/>
        </p:nvSpPr>
        <p:spPr bwMode="auto">
          <a:xfrm>
            <a:off x="1295400" y="2227556"/>
            <a:ext cx="5635840" cy="400110"/>
          </a:xfrm>
          <a:prstGeom prst="rect">
            <a:avLst/>
          </a:prstGeom>
          <a:solidFill>
            <a:schemeClr val="bg1"/>
          </a:solidFill>
          <a:ln w="25400" cmpd="sng">
            <a:solidFill>
              <a:srgbClr val="0F243E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000" dirty="0"/>
              <a:t> $ </a:t>
            </a:r>
            <a:r>
              <a:rPr lang="en-GB" sz="2000" dirty="0" err="1"/>
              <a:t>rosrun</a:t>
            </a:r>
            <a:r>
              <a:rPr lang="en-GB" sz="2000" dirty="0"/>
              <a:t> </a:t>
            </a:r>
            <a:r>
              <a:rPr lang="en-GB" sz="2000" dirty="0" err="1"/>
              <a:t>turtlesim</a:t>
            </a:r>
            <a:r>
              <a:rPr lang="en-GB" sz="2000" dirty="0"/>
              <a:t> </a:t>
            </a:r>
            <a:r>
              <a:rPr lang="en-GB" sz="2000" dirty="0" err="1" smtClean="0"/>
              <a:t>turtle_teleop_key</a:t>
            </a: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122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 2"/>
          <p:cNvSpPr>
            <a:spLocks noGrp="1"/>
          </p:cNvSpPr>
          <p:nvPr>
            <p:ph type="title"/>
          </p:nvPr>
        </p:nvSpPr>
        <p:spPr>
          <a:xfrm>
            <a:off x="375082" y="228600"/>
            <a:ext cx="8229600" cy="1143000"/>
          </a:xfrm>
        </p:spPr>
        <p:txBody>
          <a:bodyPr/>
          <a:lstStyle/>
          <a:p>
            <a:r>
              <a:rPr lang="en-GB" dirty="0" err="1"/>
              <a:t>rosnode</a:t>
            </a:r>
            <a:endParaRPr lang="en-GB" dirty="0"/>
          </a:p>
        </p:txBody>
      </p:sp>
      <p:sp>
        <p:nvSpPr>
          <p:cNvPr id="4" name="Rectangle 3" descr=" 4"/>
          <p:cNvSpPr/>
          <p:nvPr/>
        </p:nvSpPr>
        <p:spPr>
          <a:xfrm>
            <a:off x="304800" y="1420071"/>
            <a:ext cx="8610600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Blip>
                <a:blip r:embed="rId2"/>
              </a:buBlip>
            </a:pPr>
            <a:r>
              <a:rPr lang="en-GB" sz="2400" b="1" dirty="0" smtClean="0"/>
              <a:t>The current list of supported commands are</a:t>
            </a:r>
          </a:p>
          <a:p>
            <a:pPr marL="800100" lvl="1" indent="-342900">
              <a:lnSpc>
                <a:spcPct val="200000"/>
              </a:lnSpc>
              <a:buClr>
                <a:srgbClr val="00B0F0"/>
              </a:buClr>
              <a:buFont typeface="Wingdings" panose="05000000000000000000" pitchFamily="2" charset="2"/>
              <a:buChar char=" "/>
            </a:pPr>
            <a:r>
              <a:rPr lang="en-GB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en-GB" sz="2000" smtClean="0"/>
              <a:t>                   </a:t>
            </a:r>
            <a:endParaRPr lang="en-GB" sz="2000" dirty="0" smtClean="0"/>
          </a:p>
          <a:p>
            <a:pPr marL="800100" lvl="1" indent="-342900">
              <a:lnSpc>
                <a:spcPct val="200000"/>
              </a:lnSpc>
              <a:buClr>
                <a:srgbClr val="00B0F0"/>
              </a:buClr>
              <a:buFont typeface="Wingdings" panose="05000000000000000000" pitchFamily="2" charset="2"/>
              <a:buChar char=" "/>
            </a:pPr>
            <a:r>
              <a:rPr lang="en-GB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en-GB" sz="2000" smtClean="0"/>
              <a:t>                 </a:t>
            </a:r>
            <a:endParaRPr lang="en-GB" sz="2000" dirty="0" smtClean="0"/>
          </a:p>
          <a:p>
            <a:pPr marL="800100" lvl="1" indent="-342900">
              <a:lnSpc>
                <a:spcPct val="200000"/>
              </a:lnSpc>
              <a:buClr>
                <a:srgbClr val="00B0F0"/>
              </a:buClr>
              <a:buFont typeface="Wingdings" panose="05000000000000000000" pitchFamily="2" charset="2"/>
              <a:buChar char=" "/>
            </a:pPr>
            <a:r>
              <a:rPr lang="en-GB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en-GB" sz="2000" smtClean="0"/>
              <a:t>                                </a:t>
            </a:r>
            <a:endParaRPr lang="en-GB" sz="2000" dirty="0" smtClean="0"/>
          </a:p>
          <a:p>
            <a:pPr marL="800100" lvl="1" indent="-342900">
              <a:lnSpc>
                <a:spcPct val="200000"/>
              </a:lnSpc>
              <a:buClr>
                <a:srgbClr val="00B0F0"/>
              </a:buClr>
              <a:buFont typeface="Wingdings" panose="05000000000000000000" pitchFamily="2" charset="2"/>
              <a:buChar char=" "/>
            </a:pPr>
            <a:r>
              <a:rPr lang="en-GB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en-GB" sz="2000" smtClean="0"/>
              <a:t>                         </a:t>
            </a:r>
            <a:endParaRPr lang="en-GB" sz="2000" dirty="0" smtClean="0"/>
          </a:p>
          <a:p>
            <a:pPr marL="800100" lvl="1" indent="-342900">
              <a:lnSpc>
                <a:spcPct val="200000"/>
              </a:lnSpc>
              <a:buClr>
                <a:srgbClr val="00B0F0"/>
              </a:buClr>
              <a:buFont typeface="Wingdings" panose="05000000000000000000" pitchFamily="2" charset="2"/>
              <a:buChar char=" "/>
            </a:pPr>
            <a:r>
              <a:rPr lang="en-GB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en-GB" sz="2000" smtClean="0"/>
              <a:t>                            </a:t>
            </a:r>
            <a:endParaRPr lang="en-GB" sz="2000" dirty="0" smtClean="0"/>
          </a:p>
          <a:p>
            <a:endParaRPr lang="en-GB" sz="20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930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 2"/>
          <p:cNvSpPr>
            <a:spLocks noGrp="1"/>
          </p:cNvSpPr>
          <p:nvPr>
            <p:ph type="title"/>
          </p:nvPr>
        </p:nvSpPr>
        <p:spPr>
          <a:xfrm>
            <a:off x="375082" y="228600"/>
            <a:ext cx="8229600" cy="1143000"/>
          </a:xfrm>
        </p:spPr>
        <p:txBody>
          <a:bodyPr/>
          <a:lstStyle/>
          <a:p>
            <a:r>
              <a:rPr lang="en-GB" dirty="0" err="1"/>
              <a:t>rosnode</a:t>
            </a:r>
            <a:endParaRPr lang="en-GB" dirty="0"/>
          </a:p>
        </p:txBody>
      </p:sp>
      <p:sp>
        <p:nvSpPr>
          <p:cNvPr id="4" name="Rectangle 3" descr=" 4"/>
          <p:cNvSpPr/>
          <p:nvPr/>
        </p:nvSpPr>
        <p:spPr>
          <a:xfrm>
            <a:off x="304800" y="1420071"/>
            <a:ext cx="8610600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Blip>
                <a:blip r:embed="rId2"/>
              </a:buBlip>
            </a:pPr>
            <a:r>
              <a:rPr lang="en-GB" sz="2400" b="1" dirty="0" smtClean="0"/>
              <a:t>The current list of supported commands are</a:t>
            </a:r>
          </a:p>
          <a:p>
            <a:pPr marL="800100" lvl="1" indent="-342900">
              <a:lnSpc>
                <a:spcPct val="200000"/>
              </a:lnSpc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en-GB" sz="2000" b="1" smtClean="0">
                <a:latin typeface="Times New Roman"/>
                <a:cs typeface="Times New Roman" panose="02020603050405020304" pitchFamily="18" charset="0"/>
              </a:rPr>
              <a:t>rosnode  kill     </a:t>
            </a:r>
            <a:r>
              <a:rPr lang="en-GB" sz="2000" smtClean="0">
                <a:latin typeface="Constantia"/>
              </a:rPr>
              <a:t>kill a running node</a:t>
            </a:r>
          </a:p>
          <a:p>
            <a:pPr marL="800100" lvl="1" indent="-342900">
              <a:lnSpc>
                <a:spcPct val="200000"/>
              </a:lnSpc>
              <a:buClr>
                <a:srgbClr val="00B0F0"/>
              </a:buClr>
              <a:buFont typeface="Wingdings" panose="05000000000000000000" pitchFamily="2" charset="2"/>
              <a:buChar char=" "/>
            </a:pPr>
            <a:r>
              <a:rPr lang="en-GB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en-GB" sz="2000" smtClean="0"/>
              <a:t>                 </a:t>
            </a:r>
            <a:endParaRPr lang="en-GB" sz="2000" dirty="0" smtClean="0"/>
          </a:p>
          <a:p>
            <a:pPr marL="800100" lvl="1" indent="-342900">
              <a:lnSpc>
                <a:spcPct val="200000"/>
              </a:lnSpc>
              <a:buClr>
                <a:srgbClr val="00B0F0"/>
              </a:buClr>
              <a:buFont typeface="Wingdings" panose="05000000000000000000" pitchFamily="2" charset="2"/>
              <a:buChar char=" "/>
            </a:pPr>
            <a:r>
              <a:rPr lang="en-GB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en-GB" sz="2000" smtClean="0"/>
              <a:t>                                </a:t>
            </a:r>
            <a:endParaRPr lang="en-GB" sz="2000" dirty="0" smtClean="0"/>
          </a:p>
          <a:p>
            <a:pPr marL="800100" lvl="1" indent="-342900">
              <a:lnSpc>
                <a:spcPct val="200000"/>
              </a:lnSpc>
              <a:buClr>
                <a:srgbClr val="00B0F0"/>
              </a:buClr>
              <a:buFont typeface="Wingdings" panose="05000000000000000000" pitchFamily="2" charset="2"/>
              <a:buChar char=" "/>
            </a:pPr>
            <a:r>
              <a:rPr lang="en-GB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en-GB" sz="2000" smtClean="0"/>
              <a:t>                         </a:t>
            </a:r>
            <a:endParaRPr lang="en-GB" sz="2000" dirty="0" smtClean="0"/>
          </a:p>
          <a:p>
            <a:pPr marL="800100" lvl="1" indent="-342900">
              <a:lnSpc>
                <a:spcPct val="200000"/>
              </a:lnSpc>
              <a:buClr>
                <a:srgbClr val="00B0F0"/>
              </a:buClr>
              <a:buFont typeface="Wingdings" panose="05000000000000000000" pitchFamily="2" charset="2"/>
              <a:buChar char=" "/>
            </a:pPr>
            <a:r>
              <a:rPr lang="en-GB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en-GB" sz="2000" smtClean="0"/>
              <a:t>                            </a:t>
            </a:r>
            <a:endParaRPr lang="en-GB" sz="2000" dirty="0" smtClean="0"/>
          </a:p>
          <a:p>
            <a:endParaRPr lang="en-GB" sz="20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279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 2"/>
          <p:cNvSpPr>
            <a:spLocks noGrp="1"/>
          </p:cNvSpPr>
          <p:nvPr>
            <p:ph type="title"/>
          </p:nvPr>
        </p:nvSpPr>
        <p:spPr>
          <a:xfrm>
            <a:off x="375082" y="228600"/>
            <a:ext cx="8229600" cy="1143000"/>
          </a:xfrm>
        </p:spPr>
        <p:txBody>
          <a:bodyPr/>
          <a:lstStyle/>
          <a:p>
            <a:r>
              <a:rPr lang="en-GB" dirty="0" err="1"/>
              <a:t>rosnode</a:t>
            </a:r>
            <a:endParaRPr lang="en-GB" dirty="0"/>
          </a:p>
        </p:txBody>
      </p:sp>
      <p:sp>
        <p:nvSpPr>
          <p:cNvPr id="4" name="Rectangle 3" descr=" 4"/>
          <p:cNvSpPr/>
          <p:nvPr/>
        </p:nvSpPr>
        <p:spPr>
          <a:xfrm>
            <a:off x="304800" y="1420071"/>
            <a:ext cx="8610600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Blip>
                <a:blip r:embed="rId2"/>
              </a:buBlip>
            </a:pPr>
            <a:r>
              <a:rPr lang="en-GB" sz="2400" b="1" dirty="0" smtClean="0"/>
              <a:t>The current list of supported commands are</a:t>
            </a:r>
          </a:p>
          <a:p>
            <a:pPr marL="800100" lvl="1" indent="-342900">
              <a:lnSpc>
                <a:spcPct val="200000"/>
              </a:lnSpc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en-GB" sz="2000" b="1" smtClean="0">
                <a:latin typeface="Times New Roman"/>
                <a:cs typeface="Times New Roman" panose="02020603050405020304" pitchFamily="18" charset="0"/>
              </a:rPr>
              <a:t>rosnode  kill     </a:t>
            </a:r>
            <a:r>
              <a:rPr lang="en-GB" sz="2000" smtClean="0">
                <a:latin typeface="Constantia"/>
              </a:rPr>
              <a:t>kill a running node</a:t>
            </a:r>
          </a:p>
          <a:p>
            <a:pPr marL="800100" lvl="1" indent="-342900">
              <a:lnSpc>
                <a:spcPct val="200000"/>
              </a:lnSpc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en-GB" sz="2000" b="1" smtClean="0">
                <a:latin typeface="Times New Roman"/>
                <a:cs typeface="Times New Roman" panose="02020603050405020304" pitchFamily="18" charset="0"/>
              </a:rPr>
              <a:t>rosnode  list     </a:t>
            </a:r>
            <a:r>
              <a:rPr lang="en-GB" sz="2000" smtClean="0">
                <a:latin typeface="Constantia"/>
              </a:rPr>
              <a:t>list active nodes</a:t>
            </a:r>
          </a:p>
          <a:p>
            <a:pPr marL="800100" lvl="1" indent="-342900">
              <a:lnSpc>
                <a:spcPct val="200000"/>
              </a:lnSpc>
              <a:buClr>
                <a:srgbClr val="00B0F0"/>
              </a:buClr>
              <a:buFont typeface="Wingdings" panose="05000000000000000000" pitchFamily="2" charset="2"/>
              <a:buChar char=" "/>
            </a:pPr>
            <a:r>
              <a:rPr lang="en-GB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en-GB" sz="2000" smtClean="0"/>
              <a:t>                                </a:t>
            </a:r>
            <a:endParaRPr lang="en-GB" sz="2000" dirty="0" smtClean="0"/>
          </a:p>
          <a:p>
            <a:pPr marL="800100" lvl="1" indent="-342900">
              <a:lnSpc>
                <a:spcPct val="200000"/>
              </a:lnSpc>
              <a:buClr>
                <a:srgbClr val="00B0F0"/>
              </a:buClr>
              <a:buFont typeface="Wingdings" panose="05000000000000000000" pitchFamily="2" charset="2"/>
              <a:buChar char=" "/>
            </a:pPr>
            <a:r>
              <a:rPr lang="en-GB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en-GB" sz="2000" smtClean="0"/>
              <a:t>                         </a:t>
            </a:r>
            <a:endParaRPr lang="en-GB" sz="2000" dirty="0" smtClean="0"/>
          </a:p>
          <a:p>
            <a:pPr marL="800100" lvl="1" indent="-342900">
              <a:lnSpc>
                <a:spcPct val="200000"/>
              </a:lnSpc>
              <a:buClr>
                <a:srgbClr val="00B0F0"/>
              </a:buClr>
              <a:buFont typeface="Wingdings" panose="05000000000000000000" pitchFamily="2" charset="2"/>
              <a:buChar char=" "/>
            </a:pPr>
            <a:r>
              <a:rPr lang="en-GB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en-GB" sz="2000" smtClean="0"/>
              <a:t>                            </a:t>
            </a:r>
            <a:endParaRPr lang="en-GB" sz="2000" dirty="0" smtClean="0"/>
          </a:p>
          <a:p>
            <a:endParaRPr lang="en-GB" sz="20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372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 2"/>
          <p:cNvSpPr>
            <a:spLocks noGrp="1"/>
          </p:cNvSpPr>
          <p:nvPr>
            <p:ph type="title"/>
          </p:nvPr>
        </p:nvSpPr>
        <p:spPr>
          <a:xfrm>
            <a:off x="375082" y="228600"/>
            <a:ext cx="8229600" cy="1143000"/>
          </a:xfrm>
        </p:spPr>
        <p:txBody>
          <a:bodyPr/>
          <a:lstStyle/>
          <a:p>
            <a:r>
              <a:rPr lang="en-GB" dirty="0" err="1"/>
              <a:t>rosnode</a:t>
            </a:r>
            <a:endParaRPr lang="en-GB" dirty="0"/>
          </a:p>
        </p:txBody>
      </p:sp>
      <p:sp>
        <p:nvSpPr>
          <p:cNvPr id="4" name="Rectangle 3" descr=" 4"/>
          <p:cNvSpPr/>
          <p:nvPr/>
        </p:nvSpPr>
        <p:spPr>
          <a:xfrm>
            <a:off x="304800" y="1420071"/>
            <a:ext cx="8610600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Blip>
                <a:blip r:embed="rId2"/>
              </a:buBlip>
            </a:pPr>
            <a:r>
              <a:rPr lang="en-GB" sz="2400" b="1" dirty="0" smtClean="0"/>
              <a:t>The current list of supported commands are</a:t>
            </a:r>
          </a:p>
          <a:p>
            <a:pPr marL="800100" lvl="1" indent="-342900">
              <a:lnSpc>
                <a:spcPct val="200000"/>
              </a:lnSpc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en-GB" sz="2000" b="1" smtClean="0">
                <a:latin typeface="Times New Roman"/>
                <a:cs typeface="Times New Roman" panose="02020603050405020304" pitchFamily="18" charset="0"/>
              </a:rPr>
              <a:t>rosnode  kill     </a:t>
            </a:r>
            <a:r>
              <a:rPr lang="en-GB" sz="2000" smtClean="0">
                <a:latin typeface="Constantia"/>
              </a:rPr>
              <a:t>kill a running node</a:t>
            </a:r>
          </a:p>
          <a:p>
            <a:pPr marL="800100" lvl="1" indent="-342900">
              <a:lnSpc>
                <a:spcPct val="200000"/>
              </a:lnSpc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en-GB" sz="2000" b="1" smtClean="0">
                <a:latin typeface="Times New Roman"/>
                <a:cs typeface="Times New Roman" panose="02020603050405020304" pitchFamily="18" charset="0"/>
              </a:rPr>
              <a:t>rosnode  list     </a:t>
            </a:r>
            <a:r>
              <a:rPr lang="en-GB" sz="2000" smtClean="0">
                <a:latin typeface="Constantia"/>
              </a:rPr>
              <a:t>list active nodes</a:t>
            </a:r>
          </a:p>
          <a:p>
            <a:pPr marL="800100" lvl="1" indent="-342900">
              <a:lnSpc>
                <a:spcPct val="200000"/>
              </a:lnSpc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en-GB" sz="2000" b="1" smtClean="0">
                <a:latin typeface="Times New Roman"/>
                <a:cs typeface="Times New Roman" panose="02020603050405020304" pitchFamily="18" charset="0"/>
              </a:rPr>
              <a:t>rosnode  machine   </a:t>
            </a:r>
            <a:r>
              <a:rPr lang="en-GB" sz="2000" smtClean="0">
                <a:latin typeface="Constantia"/>
              </a:rPr>
              <a:t>list nodes running on a machines</a:t>
            </a:r>
          </a:p>
          <a:p>
            <a:pPr marL="800100" lvl="1" indent="-342900">
              <a:lnSpc>
                <a:spcPct val="200000"/>
              </a:lnSpc>
              <a:buClr>
                <a:srgbClr val="00B0F0"/>
              </a:buClr>
              <a:buFont typeface="Wingdings" panose="05000000000000000000" pitchFamily="2" charset="2"/>
              <a:buChar char=" "/>
            </a:pPr>
            <a:r>
              <a:rPr lang="en-GB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en-GB" sz="2000" smtClean="0"/>
              <a:t>                         </a:t>
            </a:r>
            <a:endParaRPr lang="en-GB" sz="2000" dirty="0" smtClean="0"/>
          </a:p>
          <a:p>
            <a:pPr marL="800100" lvl="1" indent="-342900">
              <a:lnSpc>
                <a:spcPct val="200000"/>
              </a:lnSpc>
              <a:buClr>
                <a:srgbClr val="00B0F0"/>
              </a:buClr>
              <a:buFont typeface="Wingdings" panose="05000000000000000000" pitchFamily="2" charset="2"/>
              <a:buChar char=" "/>
            </a:pPr>
            <a:r>
              <a:rPr lang="en-GB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en-GB" sz="2000" smtClean="0"/>
              <a:t>                            </a:t>
            </a:r>
            <a:endParaRPr lang="en-GB" sz="2000" dirty="0" smtClean="0"/>
          </a:p>
          <a:p>
            <a:endParaRPr lang="en-GB" sz="20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2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 2"/>
          <p:cNvSpPr>
            <a:spLocks noGrp="1"/>
          </p:cNvSpPr>
          <p:nvPr>
            <p:ph type="title"/>
          </p:nvPr>
        </p:nvSpPr>
        <p:spPr>
          <a:xfrm>
            <a:off x="375082" y="228600"/>
            <a:ext cx="8229600" cy="1143000"/>
          </a:xfrm>
        </p:spPr>
        <p:txBody>
          <a:bodyPr/>
          <a:lstStyle/>
          <a:p>
            <a:r>
              <a:rPr lang="en-GB" dirty="0" err="1"/>
              <a:t>rosnode</a:t>
            </a:r>
            <a:endParaRPr lang="en-GB" dirty="0"/>
          </a:p>
        </p:txBody>
      </p:sp>
      <p:sp>
        <p:nvSpPr>
          <p:cNvPr id="4" name="Rectangle 3" descr=" 4"/>
          <p:cNvSpPr/>
          <p:nvPr/>
        </p:nvSpPr>
        <p:spPr>
          <a:xfrm>
            <a:off x="304800" y="1420071"/>
            <a:ext cx="8610600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Blip>
                <a:blip r:embed="rId2"/>
              </a:buBlip>
            </a:pPr>
            <a:r>
              <a:rPr lang="en-GB" sz="2400" b="1" dirty="0" smtClean="0"/>
              <a:t>The current list of supported commands are</a:t>
            </a:r>
          </a:p>
          <a:p>
            <a:pPr marL="800100" lvl="1" indent="-342900">
              <a:lnSpc>
                <a:spcPct val="200000"/>
              </a:lnSpc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en-GB" sz="2000" b="1" smtClean="0">
                <a:latin typeface="Times New Roman"/>
                <a:cs typeface="Times New Roman" panose="02020603050405020304" pitchFamily="18" charset="0"/>
              </a:rPr>
              <a:t>rosnode  kill     </a:t>
            </a:r>
            <a:r>
              <a:rPr lang="en-GB" sz="2000" smtClean="0">
                <a:latin typeface="Constantia"/>
              </a:rPr>
              <a:t>kill a running node</a:t>
            </a:r>
          </a:p>
          <a:p>
            <a:pPr marL="800100" lvl="1" indent="-342900">
              <a:lnSpc>
                <a:spcPct val="200000"/>
              </a:lnSpc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en-GB" sz="2000" b="1" smtClean="0">
                <a:latin typeface="Times New Roman"/>
                <a:cs typeface="Times New Roman" panose="02020603050405020304" pitchFamily="18" charset="0"/>
              </a:rPr>
              <a:t>rosnode  list     </a:t>
            </a:r>
            <a:r>
              <a:rPr lang="en-GB" sz="2000" smtClean="0">
                <a:latin typeface="Constantia"/>
              </a:rPr>
              <a:t>list active nodes</a:t>
            </a:r>
          </a:p>
          <a:p>
            <a:pPr marL="800100" lvl="1" indent="-342900">
              <a:lnSpc>
                <a:spcPct val="200000"/>
              </a:lnSpc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en-GB" sz="2000" b="1" smtClean="0">
                <a:latin typeface="Times New Roman"/>
                <a:cs typeface="Times New Roman" panose="02020603050405020304" pitchFamily="18" charset="0"/>
              </a:rPr>
              <a:t>rosnode  machine   </a:t>
            </a:r>
            <a:r>
              <a:rPr lang="en-GB" sz="2000" smtClean="0">
                <a:latin typeface="Constantia"/>
              </a:rPr>
              <a:t>list nodes running on a machines</a:t>
            </a:r>
          </a:p>
          <a:p>
            <a:pPr marL="800100" lvl="1" indent="-342900">
              <a:lnSpc>
                <a:spcPct val="200000"/>
              </a:lnSpc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en-GB" sz="2000" b="1" smtClean="0">
                <a:latin typeface="Times New Roman"/>
                <a:cs typeface="Times New Roman" panose="02020603050405020304" pitchFamily="18" charset="0"/>
              </a:rPr>
              <a:t>rosnode ping     </a:t>
            </a:r>
            <a:r>
              <a:rPr lang="en-GB" sz="2000" smtClean="0">
                <a:latin typeface="Constantia"/>
              </a:rPr>
              <a:t>test connectivity to node</a:t>
            </a:r>
          </a:p>
          <a:p>
            <a:pPr marL="800100" lvl="1" indent="-342900">
              <a:lnSpc>
                <a:spcPct val="200000"/>
              </a:lnSpc>
              <a:buClr>
                <a:srgbClr val="00B0F0"/>
              </a:buClr>
              <a:buFont typeface="Wingdings" panose="05000000000000000000" pitchFamily="2" charset="2"/>
              <a:buChar char=" "/>
            </a:pPr>
            <a:r>
              <a:rPr lang="en-GB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en-GB" sz="2000" smtClean="0"/>
              <a:t>                            </a:t>
            </a:r>
            <a:endParaRPr lang="en-GB" sz="2000" dirty="0" smtClean="0"/>
          </a:p>
          <a:p>
            <a:endParaRPr lang="en-GB" sz="20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621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 descr=" 4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4389120"/>
          </a:xfrm>
        </p:spPr>
        <p:txBody>
          <a:bodyPr/>
          <a:lstStyle/>
          <a:p>
            <a:pPr>
              <a:buChar char=" "/>
            </a:pPr>
            <a:r>
              <a:rPr lang="fr-FR" smtClean="0"/>
              <a:t>                       </a:t>
            </a:r>
            <a:endParaRPr lang="fr-FR" dirty="0" smtClean="0"/>
          </a:p>
          <a:p>
            <a:pPr lvl="1">
              <a:buFont typeface="Wingdings" panose="05000000000000000000" pitchFamily="2" charset="2"/>
              <a:buChar char=" "/>
            </a:pPr>
            <a:r>
              <a:rPr lang="en-GB" smtClean="0"/>
              <a:t>      </a:t>
            </a:r>
            <a:endParaRPr lang="en-GB" dirty="0"/>
          </a:p>
          <a:p>
            <a:pPr lvl="1">
              <a:buFont typeface="Wingdings" panose="05000000000000000000" pitchFamily="2" charset="2"/>
              <a:buChar char=" "/>
            </a:pPr>
            <a:r>
              <a:rPr lang="en-GB" smtClean="0"/>
              <a:t>   </a:t>
            </a:r>
            <a:endParaRPr lang="en-GB" dirty="0"/>
          </a:p>
          <a:p>
            <a:pPr lvl="1">
              <a:buFont typeface="Wingdings" panose="05000000000000000000" pitchFamily="2" charset="2"/>
              <a:buChar char=" "/>
            </a:pPr>
            <a:r>
              <a:rPr lang="en-GB" smtClean="0"/>
              <a:t>    </a:t>
            </a:r>
            <a:endParaRPr lang="en-GB" dirty="0" smtClean="0"/>
          </a:p>
          <a:p>
            <a:endParaRPr lang="en-GB" dirty="0" smtClean="0"/>
          </a:p>
          <a:p>
            <a:pPr>
              <a:buChar char=" "/>
            </a:pPr>
            <a:r>
              <a:rPr lang="fr-FR" smtClean="0"/>
              <a:t>                              </a:t>
            </a:r>
            <a:endParaRPr lang="fr-FR" dirty="0"/>
          </a:p>
          <a:p>
            <a:pPr lvl="1">
              <a:buFont typeface="Wingdings" panose="05000000000000000000" pitchFamily="2" charset="2"/>
              <a:buChar char=" "/>
            </a:pPr>
            <a:r>
              <a:rPr lang="en-GB" smtClean="0"/>
              <a:t>                           </a:t>
            </a:r>
            <a:endParaRPr lang="en-GB" dirty="0"/>
          </a:p>
          <a:p>
            <a:pPr lvl="1">
              <a:buFont typeface="Wingdings" panose="05000000000000000000" pitchFamily="2" charset="2"/>
              <a:buChar char=" "/>
            </a:pPr>
            <a:r>
              <a:rPr lang="en-GB" smtClean="0"/>
              <a:t>   </a:t>
            </a:r>
            <a:endParaRPr lang="en-GB" dirty="0"/>
          </a:p>
        </p:txBody>
      </p:sp>
      <p:sp>
        <p:nvSpPr>
          <p:cNvPr id="5" name="Title 4" descr=" 5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1143000"/>
          </a:xfrm>
        </p:spPr>
        <p:txBody>
          <a:bodyPr/>
          <a:lstStyle/>
          <a:p>
            <a:r>
              <a:rPr lang="en-GB" dirty="0"/>
              <a:t>ROS concepts and components</a:t>
            </a:r>
          </a:p>
        </p:txBody>
      </p:sp>
      <p:sp>
        <p:nvSpPr>
          <p:cNvPr id="6" name="Rectangle 5" descr=" 6"/>
          <p:cNvSpPr/>
          <p:nvPr/>
        </p:nvSpPr>
        <p:spPr>
          <a:xfrm>
            <a:off x="457200" y="1524000"/>
            <a:ext cx="31704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ROS client libraries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884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 2"/>
          <p:cNvSpPr>
            <a:spLocks noGrp="1"/>
          </p:cNvSpPr>
          <p:nvPr>
            <p:ph type="title"/>
          </p:nvPr>
        </p:nvSpPr>
        <p:spPr>
          <a:xfrm>
            <a:off x="375082" y="228600"/>
            <a:ext cx="8229600" cy="1143000"/>
          </a:xfrm>
        </p:spPr>
        <p:txBody>
          <a:bodyPr/>
          <a:lstStyle/>
          <a:p>
            <a:r>
              <a:rPr lang="en-GB" dirty="0" err="1"/>
              <a:t>rosnode</a:t>
            </a:r>
            <a:endParaRPr lang="en-GB" dirty="0"/>
          </a:p>
        </p:txBody>
      </p:sp>
      <p:sp>
        <p:nvSpPr>
          <p:cNvPr id="4" name="Rectangle 3" descr=" 4"/>
          <p:cNvSpPr/>
          <p:nvPr/>
        </p:nvSpPr>
        <p:spPr>
          <a:xfrm>
            <a:off x="304800" y="1420071"/>
            <a:ext cx="8610600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Blip>
                <a:blip r:embed="rId2"/>
              </a:buBlip>
            </a:pPr>
            <a:r>
              <a:rPr lang="en-GB" sz="2400" b="1" dirty="0" smtClean="0"/>
              <a:t>The current list of supported commands are</a:t>
            </a:r>
          </a:p>
          <a:p>
            <a:pPr marL="800100" lvl="1" indent="-342900">
              <a:lnSpc>
                <a:spcPct val="200000"/>
              </a:lnSpc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en-GB" sz="2000" b="1" smtClean="0">
                <a:latin typeface="Times New Roman"/>
                <a:cs typeface="Times New Roman" panose="02020603050405020304" pitchFamily="18" charset="0"/>
              </a:rPr>
              <a:t>rosnode  kill     </a:t>
            </a:r>
            <a:r>
              <a:rPr lang="en-GB" sz="2000" smtClean="0">
                <a:latin typeface="Constantia"/>
              </a:rPr>
              <a:t>kill a running node</a:t>
            </a:r>
          </a:p>
          <a:p>
            <a:pPr marL="800100" lvl="1" indent="-342900">
              <a:lnSpc>
                <a:spcPct val="200000"/>
              </a:lnSpc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en-GB" sz="2000" b="1" smtClean="0">
                <a:latin typeface="Times New Roman"/>
                <a:cs typeface="Times New Roman" panose="02020603050405020304" pitchFamily="18" charset="0"/>
              </a:rPr>
              <a:t>rosnode  list     </a:t>
            </a:r>
            <a:r>
              <a:rPr lang="en-GB" sz="2000" smtClean="0">
                <a:latin typeface="Constantia"/>
              </a:rPr>
              <a:t>list active nodes</a:t>
            </a:r>
          </a:p>
          <a:p>
            <a:pPr marL="800100" lvl="1" indent="-342900">
              <a:lnSpc>
                <a:spcPct val="200000"/>
              </a:lnSpc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en-GB" sz="2000" b="1" smtClean="0">
                <a:latin typeface="Times New Roman"/>
                <a:cs typeface="Times New Roman" panose="02020603050405020304" pitchFamily="18" charset="0"/>
              </a:rPr>
              <a:t>rosnode  machine   </a:t>
            </a:r>
            <a:r>
              <a:rPr lang="en-GB" sz="2000" smtClean="0">
                <a:latin typeface="Constantia"/>
              </a:rPr>
              <a:t>list nodes running on a machines</a:t>
            </a:r>
          </a:p>
          <a:p>
            <a:pPr marL="800100" lvl="1" indent="-342900">
              <a:lnSpc>
                <a:spcPct val="200000"/>
              </a:lnSpc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en-GB" sz="2000" b="1" smtClean="0">
                <a:latin typeface="Times New Roman"/>
                <a:cs typeface="Times New Roman" panose="02020603050405020304" pitchFamily="18" charset="0"/>
              </a:rPr>
              <a:t>rosnode ping     </a:t>
            </a:r>
            <a:r>
              <a:rPr lang="en-GB" sz="2000" smtClean="0">
                <a:latin typeface="Constantia"/>
              </a:rPr>
              <a:t>test connectivity to node</a:t>
            </a:r>
          </a:p>
          <a:p>
            <a:pPr marL="800100" lvl="1" indent="-342900">
              <a:lnSpc>
                <a:spcPct val="200000"/>
              </a:lnSpc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en-GB" sz="2000" b="1" smtClean="0">
                <a:latin typeface="Times New Roman"/>
                <a:cs typeface="Times New Roman" panose="02020603050405020304" pitchFamily="18" charset="0"/>
              </a:rPr>
              <a:t>rosnode info     </a:t>
            </a:r>
            <a:r>
              <a:rPr lang="en-GB" sz="2000" smtClean="0">
                <a:latin typeface="Constantia"/>
              </a:rPr>
              <a:t>print information about node</a:t>
            </a:r>
          </a:p>
          <a:p>
            <a:endParaRPr lang="en-GB" sz="20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434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 2"/>
          <p:cNvSpPr>
            <a:spLocks noGrp="1"/>
          </p:cNvSpPr>
          <p:nvPr>
            <p:ph type="title"/>
          </p:nvPr>
        </p:nvSpPr>
        <p:spPr>
          <a:xfrm>
            <a:off x="457200" y="591312"/>
            <a:ext cx="8229600" cy="856488"/>
          </a:xfrm>
        </p:spPr>
        <p:txBody>
          <a:bodyPr/>
          <a:lstStyle/>
          <a:p>
            <a:r>
              <a:rPr lang="en-GB" dirty="0" err="1" smtClean="0"/>
              <a:t>rostopic</a:t>
            </a:r>
            <a:endParaRPr lang="en-GB" dirty="0"/>
          </a:p>
        </p:txBody>
      </p:sp>
      <p:sp>
        <p:nvSpPr>
          <p:cNvPr id="4" name="Rectangle 3" descr=" 4"/>
          <p:cNvSpPr/>
          <p:nvPr/>
        </p:nvSpPr>
        <p:spPr>
          <a:xfrm>
            <a:off x="375082" y="1371600"/>
            <a:ext cx="86106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Blip>
                <a:blip r:embed="rId2"/>
              </a:buBlip>
            </a:pPr>
            <a:r>
              <a:rPr lang="en-GB" sz="2400" b="1" dirty="0" smtClean="0"/>
              <a:t>The current list of supported commands are</a:t>
            </a:r>
          </a:p>
          <a:p>
            <a:pPr marL="800100" lvl="1" indent="-342900">
              <a:lnSpc>
                <a:spcPct val="200000"/>
              </a:lnSpc>
              <a:buClr>
                <a:srgbClr val="00B0F0"/>
              </a:buClr>
              <a:buFont typeface="Wingdings" panose="05000000000000000000" pitchFamily="2" charset="2"/>
              <a:buChar char=" "/>
            </a:pPr>
            <a:r>
              <a:rPr lang="en-GB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en-GB" sz="2000" smtClean="0"/>
              <a:t>                               </a:t>
            </a:r>
            <a:endParaRPr lang="en-GB" sz="2000" dirty="0" smtClean="0"/>
          </a:p>
          <a:p>
            <a:pPr marL="800100" lvl="1" indent="-342900">
              <a:lnSpc>
                <a:spcPct val="200000"/>
              </a:lnSpc>
              <a:buClr>
                <a:srgbClr val="00B0F0"/>
              </a:buClr>
              <a:buFont typeface="Wingdings" panose="05000000000000000000" pitchFamily="2" charset="2"/>
              <a:buChar char=" "/>
            </a:pPr>
            <a:r>
              <a:rPr lang="en-GB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en-GB" sz="2000" smtClean="0"/>
              <a:t>                        </a:t>
            </a:r>
            <a:endParaRPr lang="en-GB" sz="2000" dirty="0" smtClean="0"/>
          </a:p>
          <a:p>
            <a:pPr marL="800100" lvl="1" indent="-342900">
              <a:lnSpc>
                <a:spcPct val="200000"/>
              </a:lnSpc>
              <a:buClr>
                <a:srgbClr val="00B0F0"/>
              </a:buClr>
              <a:buFont typeface="Wingdings" panose="05000000000000000000" pitchFamily="2" charset="2"/>
              <a:buChar char=" "/>
            </a:pPr>
            <a:r>
              <a:rPr lang="en-GB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en-GB" sz="2000" smtClean="0"/>
              <a:t>                   </a:t>
            </a:r>
            <a:endParaRPr lang="en-GB" sz="2000" dirty="0" smtClean="0"/>
          </a:p>
          <a:p>
            <a:pPr marL="800100" lvl="1" indent="-342900">
              <a:lnSpc>
                <a:spcPct val="200000"/>
              </a:lnSpc>
              <a:buClr>
                <a:srgbClr val="00B0F0"/>
              </a:buClr>
              <a:buFont typeface="Wingdings" panose="05000000000000000000" pitchFamily="2" charset="2"/>
              <a:buChar char=" "/>
            </a:pPr>
            <a:r>
              <a:rPr lang="en-GB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en-GB" sz="2000" smtClean="0"/>
              <a:t>                                </a:t>
            </a:r>
            <a:endParaRPr lang="en-GB" sz="2000" dirty="0" smtClean="0"/>
          </a:p>
          <a:p>
            <a:pPr marL="800100" lvl="1" indent="-342900">
              <a:lnSpc>
                <a:spcPct val="200000"/>
              </a:lnSpc>
              <a:buClr>
                <a:srgbClr val="00B0F0"/>
              </a:buClr>
              <a:buFont typeface="Wingdings" panose="05000000000000000000" pitchFamily="2" charset="2"/>
              <a:buChar char=" "/>
            </a:pPr>
            <a:r>
              <a:rPr lang="en-GB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en-GB" sz="2000" smtClean="0"/>
              <a:t>                                    </a:t>
            </a:r>
            <a:endParaRPr lang="en-GB" sz="2000" dirty="0" smtClean="0"/>
          </a:p>
          <a:p>
            <a:pPr marL="800100" lvl="1" indent="-342900">
              <a:lnSpc>
                <a:spcPct val="200000"/>
              </a:lnSpc>
              <a:buClr>
                <a:srgbClr val="00B0F0"/>
              </a:buClr>
              <a:buFont typeface="Wingdings" panose="05000000000000000000" pitchFamily="2" charset="2"/>
              <a:buChar char=" "/>
            </a:pPr>
            <a:r>
              <a:rPr lang="en-GB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en-GB" sz="2000" smtClean="0"/>
              <a:t>                                    </a:t>
            </a:r>
            <a:endParaRPr lang="en-GB" sz="2000" dirty="0" smtClean="0"/>
          </a:p>
          <a:p>
            <a:pPr marL="800100" lvl="1" indent="-342900">
              <a:lnSpc>
                <a:spcPct val="200000"/>
              </a:lnSpc>
              <a:buClr>
                <a:srgbClr val="00B0F0"/>
              </a:buClr>
              <a:buFont typeface="Wingdings" panose="05000000000000000000" pitchFamily="2" charset="2"/>
              <a:buChar char=" "/>
            </a:pPr>
            <a:r>
              <a:rPr lang="en-GB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en-GB" sz="2000" smtClean="0"/>
              <a:t>                     </a:t>
            </a:r>
            <a:endParaRPr lang="en-GB" sz="2000" dirty="0" smtClean="0"/>
          </a:p>
          <a:p>
            <a:endParaRPr lang="en-GB" sz="20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351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 2"/>
          <p:cNvSpPr>
            <a:spLocks noGrp="1"/>
          </p:cNvSpPr>
          <p:nvPr>
            <p:ph type="title"/>
          </p:nvPr>
        </p:nvSpPr>
        <p:spPr>
          <a:xfrm>
            <a:off x="457200" y="591312"/>
            <a:ext cx="8229600" cy="856488"/>
          </a:xfrm>
        </p:spPr>
        <p:txBody>
          <a:bodyPr/>
          <a:lstStyle/>
          <a:p>
            <a:r>
              <a:rPr lang="en-GB" dirty="0" err="1" smtClean="0"/>
              <a:t>rostopic</a:t>
            </a:r>
            <a:endParaRPr lang="en-GB" dirty="0"/>
          </a:p>
        </p:txBody>
      </p:sp>
      <p:sp>
        <p:nvSpPr>
          <p:cNvPr id="4" name="Rectangle 3" descr=" 4"/>
          <p:cNvSpPr/>
          <p:nvPr/>
        </p:nvSpPr>
        <p:spPr>
          <a:xfrm>
            <a:off x="375082" y="1371600"/>
            <a:ext cx="86106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Blip>
                <a:blip r:embed="rId2"/>
              </a:buBlip>
            </a:pPr>
            <a:r>
              <a:rPr lang="en-GB" sz="2400" b="1" dirty="0" smtClean="0"/>
              <a:t>The current list of supported commands are</a:t>
            </a:r>
          </a:p>
          <a:p>
            <a:pPr marL="800100" lvl="1" indent="-342900">
              <a:lnSpc>
                <a:spcPct val="200000"/>
              </a:lnSpc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en-GB" sz="2000" b="1" smtClean="0">
                <a:latin typeface="Times New Roman"/>
                <a:cs typeface="Times New Roman" panose="02020603050405020304" pitchFamily="18" charset="0"/>
              </a:rPr>
              <a:t>rostopic  bw     </a:t>
            </a:r>
            <a:r>
              <a:rPr lang="en-GB" sz="2000" smtClean="0">
                <a:latin typeface="Constantia"/>
              </a:rPr>
              <a:t>display bandwidth used by topic</a:t>
            </a:r>
          </a:p>
          <a:p>
            <a:pPr marL="800100" lvl="1" indent="-342900">
              <a:lnSpc>
                <a:spcPct val="200000"/>
              </a:lnSpc>
              <a:buClr>
                <a:srgbClr val="00B0F0"/>
              </a:buClr>
              <a:buFont typeface="Wingdings" panose="05000000000000000000" pitchFamily="2" charset="2"/>
              <a:buChar char=" "/>
            </a:pPr>
            <a:r>
              <a:rPr lang="en-GB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en-GB" sz="2000" smtClean="0"/>
              <a:t>                        </a:t>
            </a:r>
            <a:endParaRPr lang="en-GB" sz="2000" dirty="0" smtClean="0"/>
          </a:p>
          <a:p>
            <a:pPr marL="800100" lvl="1" indent="-342900">
              <a:lnSpc>
                <a:spcPct val="200000"/>
              </a:lnSpc>
              <a:buClr>
                <a:srgbClr val="00B0F0"/>
              </a:buClr>
              <a:buFont typeface="Wingdings" panose="05000000000000000000" pitchFamily="2" charset="2"/>
              <a:buChar char=" "/>
            </a:pPr>
            <a:r>
              <a:rPr lang="en-GB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en-GB" sz="2000" smtClean="0"/>
              <a:t>                   </a:t>
            </a:r>
            <a:endParaRPr lang="en-GB" sz="2000" dirty="0" smtClean="0"/>
          </a:p>
          <a:p>
            <a:pPr marL="800100" lvl="1" indent="-342900">
              <a:lnSpc>
                <a:spcPct val="200000"/>
              </a:lnSpc>
              <a:buClr>
                <a:srgbClr val="00B0F0"/>
              </a:buClr>
              <a:buFont typeface="Wingdings" panose="05000000000000000000" pitchFamily="2" charset="2"/>
              <a:buChar char=" "/>
            </a:pPr>
            <a:r>
              <a:rPr lang="en-GB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en-GB" sz="2000" smtClean="0"/>
              <a:t>                                </a:t>
            </a:r>
            <a:endParaRPr lang="en-GB" sz="2000" dirty="0" smtClean="0"/>
          </a:p>
          <a:p>
            <a:pPr marL="800100" lvl="1" indent="-342900">
              <a:lnSpc>
                <a:spcPct val="200000"/>
              </a:lnSpc>
              <a:buClr>
                <a:srgbClr val="00B0F0"/>
              </a:buClr>
              <a:buFont typeface="Wingdings" panose="05000000000000000000" pitchFamily="2" charset="2"/>
              <a:buChar char=" "/>
            </a:pPr>
            <a:r>
              <a:rPr lang="en-GB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en-GB" sz="2000" smtClean="0"/>
              <a:t>                                    </a:t>
            </a:r>
            <a:endParaRPr lang="en-GB" sz="2000" dirty="0" smtClean="0"/>
          </a:p>
          <a:p>
            <a:pPr marL="800100" lvl="1" indent="-342900">
              <a:lnSpc>
                <a:spcPct val="200000"/>
              </a:lnSpc>
              <a:buClr>
                <a:srgbClr val="00B0F0"/>
              </a:buClr>
              <a:buFont typeface="Wingdings" panose="05000000000000000000" pitchFamily="2" charset="2"/>
              <a:buChar char=" "/>
            </a:pPr>
            <a:r>
              <a:rPr lang="en-GB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en-GB" sz="2000" smtClean="0"/>
              <a:t>                                    </a:t>
            </a:r>
            <a:endParaRPr lang="en-GB" sz="2000" dirty="0" smtClean="0"/>
          </a:p>
          <a:p>
            <a:pPr marL="800100" lvl="1" indent="-342900">
              <a:lnSpc>
                <a:spcPct val="200000"/>
              </a:lnSpc>
              <a:buClr>
                <a:srgbClr val="00B0F0"/>
              </a:buClr>
              <a:buFont typeface="Wingdings" panose="05000000000000000000" pitchFamily="2" charset="2"/>
              <a:buChar char=" "/>
            </a:pPr>
            <a:r>
              <a:rPr lang="en-GB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en-GB" sz="2000" smtClean="0"/>
              <a:t>                     </a:t>
            </a:r>
            <a:endParaRPr lang="en-GB" sz="2000" dirty="0" smtClean="0"/>
          </a:p>
          <a:p>
            <a:endParaRPr lang="en-GB" sz="20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185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 2"/>
          <p:cNvSpPr>
            <a:spLocks noGrp="1"/>
          </p:cNvSpPr>
          <p:nvPr>
            <p:ph type="title"/>
          </p:nvPr>
        </p:nvSpPr>
        <p:spPr>
          <a:xfrm>
            <a:off x="457200" y="591312"/>
            <a:ext cx="8229600" cy="856488"/>
          </a:xfrm>
        </p:spPr>
        <p:txBody>
          <a:bodyPr/>
          <a:lstStyle/>
          <a:p>
            <a:r>
              <a:rPr lang="en-GB" dirty="0" err="1" smtClean="0"/>
              <a:t>rostopic</a:t>
            </a:r>
            <a:endParaRPr lang="en-GB" dirty="0"/>
          </a:p>
        </p:txBody>
      </p:sp>
      <p:sp>
        <p:nvSpPr>
          <p:cNvPr id="4" name="Rectangle 3" descr=" 4"/>
          <p:cNvSpPr/>
          <p:nvPr/>
        </p:nvSpPr>
        <p:spPr>
          <a:xfrm>
            <a:off x="375082" y="1371600"/>
            <a:ext cx="86106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Blip>
                <a:blip r:embed="rId2"/>
              </a:buBlip>
            </a:pPr>
            <a:r>
              <a:rPr lang="en-GB" sz="2400" b="1" dirty="0" smtClean="0"/>
              <a:t>The current list of supported commands are</a:t>
            </a:r>
          </a:p>
          <a:p>
            <a:pPr marL="800100" lvl="1" indent="-342900">
              <a:lnSpc>
                <a:spcPct val="200000"/>
              </a:lnSpc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en-GB" sz="2000" b="1" smtClean="0">
                <a:latin typeface="Times New Roman"/>
                <a:cs typeface="Times New Roman" panose="02020603050405020304" pitchFamily="18" charset="0"/>
              </a:rPr>
              <a:t>rostopic  bw     </a:t>
            </a:r>
            <a:r>
              <a:rPr lang="en-GB" sz="2000" smtClean="0">
                <a:latin typeface="Constantia"/>
              </a:rPr>
              <a:t>display bandwidth used by topic</a:t>
            </a:r>
          </a:p>
          <a:p>
            <a:pPr marL="800100" lvl="1" indent="-342900">
              <a:lnSpc>
                <a:spcPct val="200000"/>
              </a:lnSpc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en-GB" sz="2000" b="1" smtClean="0">
                <a:latin typeface="Times New Roman"/>
                <a:cs typeface="Times New Roman" panose="02020603050405020304" pitchFamily="18" charset="0"/>
              </a:rPr>
              <a:t>rostopic  echo   </a:t>
            </a:r>
            <a:r>
              <a:rPr lang="en-GB" sz="2000" smtClean="0">
                <a:latin typeface="Constantia"/>
              </a:rPr>
              <a:t>print messages to screen</a:t>
            </a:r>
          </a:p>
          <a:p>
            <a:pPr marL="800100" lvl="1" indent="-342900">
              <a:lnSpc>
                <a:spcPct val="200000"/>
              </a:lnSpc>
              <a:buClr>
                <a:srgbClr val="00B0F0"/>
              </a:buClr>
              <a:buFont typeface="Wingdings" panose="05000000000000000000" pitchFamily="2" charset="2"/>
              <a:buChar char=" "/>
            </a:pPr>
            <a:r>
              <a:rPr lang="en-GB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en-GB" sz="2000" smtClean="0"/>
              <a:t>                   </a:t>
            </a:r>
            <a:endParaRPr lang="en-GB" sz="2000" dirty="0" smtClean="0"/>
          </a:p>
          <a:p>
            <a:pPr marL="800100" lvl="1" indent="-342900">
              <a:lnSpc>
                <a:spcPct val="200000"/>
              </a:lnSpc>
              <a:buClr>
                <a:srgbClr val="00B0F0"/>
              </a:buClr>
              <a:buFont typeface="Wingdings" panose="05000000000000000000" pitchFamily="2" charset="2"/>
              <a:buChar char=" "/>
            </a:pPr>
            <a:r>
              <a:rPr lang="en-GB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en-GB" sz="2000" smtClean="0"/>
              <a:t>                                </a:t>
            </a:r>
            <a:endParaRPr lang="en-GB" sz="2000" dirty="0" smtClean="0"/>
          </a:p>
          <a:p>
            <a:pPr marL="800100" lvl="1" indent="-342900">
              <a:lnSpc>
                <a:spcPct val="200000"/>
              </a:lnSpc>
              <a:buClr>
                <a:srgbClr val="00B0F0"/>
              </a:buClr>
              <a:buFont typeface="Wingdings" panose="05000000000000000000" pitchFamily="2" charset="2"/>
              <a:buChar char=" "/>
            </a:pPr>
            <a:r>
              <a:rPr lang="en-GB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en-GB" sz="2000" smtClean="0"/>
              <a:t>                                    </a:t>
            </a:r>
            <a:endParaRPr lang="en-GB" sz="2000" dirty="0" smtClean="0"/>
          </a:p>
          <a:p>
            <a:pPr marL="800100" lvl="1" indent="-342900">
              <a:lnSpc>
                <a:spcPct val="200000"/>
              </a:lnSpc>
              <a:buClr>
                <a:srgbClr val="00B0F0"/>
              </a:buClr>
              <a:buFont typeface="Wingdings" panose="05000000000000000000" pitchFamily="2" charset="2"/>
              <a:buChar char=" "/>
            </a:pPr>
            <a:r>
              <a:rPr lang="en-GB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en-GB" sz="2000" smtClean="0"/>
              <a:t>                                    </a:t>
            </a:r>
            <a:endParaRPr lang="en-GB" sz="2000" dirty="0" smtClean="0"/>
          </a:p>
          <a:p>
            <a:pPr marL="800100" lvl="1" indent="-342900">
              <a:lnSpc>
                <a:spcPct val="200000"/>
              </a:lnSpc>
              <a:buClr>
                <a:srgbClr val="00B0F0"/>
              </a:buClr>
              <a:buFont typeface="Wingdings" panose="05000000000000000000" pitchFamily="2" charset="2"/>
              <a:buChar char=" "/>
            </a:pPr>
            <a:r>
              <a:rPr lang="en-GB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en-GB" sz="2000" smtClean="0"/>
              <a:t>                     </a:t>
            </a:r>
            <a:endParaRPr lang="en-GB" sz="2000" dirty="0" smtClean="0"/>
          </a:p>
          <a:p>
            <a:endParaRPr lang="en-GB" sz="20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867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 2"/>
          <p:cNvSpPr>
            <a:spLocks noGrp="1"/>
          </p:cNvSpPr>
          <p:nvPr>
            <p:ph type="title"/>
          </p:nvPr>
        </p:nvSpPr>
        <p:spPr>
          <a:xfrm>
            <a:off x="457200" y="591312"/>
            <a:ext cx="8229600" cy="856488"/>
          </a:xfrm>
        </p:spPr>
        <p:txBody>
          <a:bodyPr/>
          <a:lstStyle/>
          <a:p>
            <a:r>
              <a:rPr lang="en-GB" dirty="0" err="1" smtClean="0"/>
              <a:t>rostopic</a:t>
            </a:r>
            <a:endParaRPr lang="en-GB" dirty="0"/>
          </a:p>
        </p:txBody>
      </p:sp>
      <p:sp>
        <p:nvSpPr>
          <p:cNvPr id="4" name="Rectangle 3" descr=" 4"/>
          <p:cNvSpPr/>
          <p:nvPr/>
        </p:nvSpPr>
        <p:spPr>
          <a:xfrm>
            <a:off x="375082" y="1371600"/>
            <a:ext cx="86106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Blip>
                <a:blip r:embed="rId2"/>
              </a:buBlip>
            </a:pPr>
            <a:r>
              <a:rPr lang="en-GB" sz="2400" b="1" dirty="0" smtClean="0"/>
              <a:t>The current list of supported commands are</a:t>
            </a:r>
          </a:p>
          <a:p>
            <a:pPr marL="800100" lvl="1" indent="-342900">
              <a:lnSpc>
                <a:spcPct val="200000"/>
              </a:lnSpc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en-GB" sz="2000" b="1" smtClean="0">
                <a:latin typeface="Times New Roman"/>
                <a:cs typeface="Times New Roman" panose="02020603050405020304" pitchFamily="18" charset="0"/>
              </a:rPr>
              <a:t>rostopic  bw     </a:t>
            </a:r>
            <a:r>
              <a:rPr lang="en-GB" sz="2000" smtClean="0">
                <a:latin typeface="Constantia"/>
              </a:rPr>
              <a:t>display bandwidth used by topic</a:t>
            </a:r>
          </a:p>
          <a:p>
            <a:pPr marL="800100" lvl="1" indent="-342900">
              <a:lnSpc>
                <a:spcPct val="200000"/>
              </a:lnSpc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en-GB" sz="2000" b="1" smtClean="0">
                <a:latin typeface="Times New Roman"/>
                <a:cs typeface="Times New Roman" panose="02020603050405020304" pitchFamily="18" charset="0"/>
              </a:rPr>
              <a:t>rostopic  echo   </a:t>
            </a:r>
            <a:r>
              <a:rPr lang="en-GB" sz="2000" smtClean="0">
                <a:latin typeface="Constantia"/>
              </a:rPr>
              <a:t>print messages to screen</a:t>
            </a:r>
          </a:p>
          <a:p>
            <a:pPr marL="800100" lvl="1" indent="-342900">
              <a:lnSpc>
                <a:spcPct val="200000"/>
              </a:lnSpc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en-GB" sz="2000" b="1" smtClean="0">
                <a:latin typeface="Times New Roman"/>
                <a:cs typeface="Times New Roman" panose="02020603050405020304" pitchFamily="18" charset="0"/>
              </a:rPr>
              <a:t>rostopic  find    </a:t>
            </a:r>
            <a:r>
              <a:rPr lang="en-GB" sz="2000" smtClean="0">
                <a:latin typeface="Constantia"/>
              </a:rPr>
              <a:t>find topics by type</a:t>
            </a:r>
          </a:p>
          <a:p>
            <a:pPr marL="800100" lvl="1" indent="-342900">
              <a:lnSpc>
                <a:spcPct val="200000"/>
              </a:lnSpc>
              <a:buClr>
                <a:srgbClr val="00B0F0"/>
              </a:buClr>
              <a:buFont typeface="Wingdings" panose="05000000000000000000" pitchFamily="2" charset="2"/>
              <a:buChar char=" "/>
            </a:pPr>
            <a:r>
              <a:rPr lang="en-GB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en-GB" sz="2000" smtClean="0"/>
              <a:t>                                </a:t>
            </a:r>
            <a:endParaRPr lang="en-GB" sz="2000" dirty="0" smtClean="0"/>
          </a:p>
          <a:p>
            <a:pPr marL="800100" lvl="1" indent="-342900">
              <a:lnSpc>
                <a:spcPct val="200000"/>
              </a:lnSpc>
              <a:buClr>
                <a:srgbClr val="00B0F0"/>
              </a:buClr>
              <a:buFont typeface="Wingdings" panose="05000000000000000000" pitchFamily="2" charset="2"/>
              <a:buChar char=" "/>
            </a:pPr>
            <a:r>
              <a:rPr lang="en-GB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en-GB" sz="2000" smtClean="0"/>
              <a:t>                                    </a:t>
            </a:r>
            <a:endParaRPr lang="en-GB" sz="2000" dirty="0" smtClean="0"/>
          </a:p>
          <a:p>
            <a:pPr marL="800100" lvl="1" indent="-342900">
              <a:lnSpc>
                <a:spcPct val="200000"/>
              </a:lnSpc>
              <a:buClr>
                <a:srgbClr val="00B0F0"/>
              </a:buClr>
              <a:buFont typeface="Wingdings" panose="05000000000000000000" pitchFamily="2" charset="2"/>
              <a:buChar char=" "/>
            </a:pPr>
            <a:r>
              <a:rPr lang="en-GB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en-GB" sz="2000" smtClean="0"/>
              <a:t>                                    </a:t>
            </a:r>
            <a:endParaRPr lang="en-GB" sz="2000" dirty="0" smtClean="0"/>
          </a:p>
          <a:p>
            <a:pPr marL="800100" lvl="1" indent="-342900">
              <a:lnSpc>
                <a:spcPct val="200000"/>
              </a:lnSpc>
              <a:buClr>
                <a:srgbClr val="00B0F0"/>
              </a:buClr>
              <a:buFont typeface="Wingdings" panose="05000000000000000000" pitchFamily="2" charset="2"/>
              <a:buChar char=" "/>
            </a:pPr>
            <a:r>
              <a:rPr lang="en-GB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en-GB" sz="2000" smtClean="0"/>
              <a:t>                     </a:t>
            </a:r>
            <a:endParaRPr lang="en-GB" sz="2000" dirty="0" smtClean="0"/>
          </a:p>
          <a:p>
            <a:endParaRPr lang="en-GB" sz="20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491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 2"/>
          <p:cNvSpPr>
            <a:spLocks noGrp="1"/>
          </p:cNvSpPr>
          <p:nvPr>
            <p:ph type="title"/>
          </p:nvPr>
        </p:nvSpPr>
        <p:spPr>
          <a:xfrm>
            <a:off x="457200" y="591312"/>
            <a:ext cx="8229600" cy="856488"/>
          </a:xfrm>
        </p:spPr>
        <p:txBody>
          <a:bodyPr/>
          <a:lstStyle/>
          <a:p>
            <a:r>
              <a:rPr lang="en-GB" dirty="0" err="1" smtClean="0"/>
              <a:t>rostopic</a:t>
            </a:r>
            <a:endParaRPr lang="en-GB" dirty="0"/>
          </a:p>
        </p:txBody>
      </p:sp>
      <p:sp>
        <p:nvSpPr>
          <p:cNvPr id="4" name="Rectangle 3" descr=" 4"/>
          <p:cNvSpPr/>
          <p:nvPr/>
        </p:nvSpPr>
        <p:spPr>
          <a:xfrm>
            <a:off x="375082" y="1371600"/>
            <a:ext cx="86106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Blip>
                <a:blip r:embed="rId2"/>
              </a:buBlip>
            </a:pPr>
            <a:r>
              <a:rPr lang="en-GB" sz="2400" b="1" dirty="0" smtClean="0"/>
              <a:t>The current list of supported commands are</a:t>
            </a:r>
          </a:p>
          <a:p>
            <a:pPr marL="800100" lvl="1" indent="-342900">
              <a:lnSpc>
                <a:spcPct val="200000"/>
              </a:lnSpc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en-GB" sz="2000" b="1" smtClean="0">
                <a:latin typeface="Times New Roman"/>
                <a:cs typeface="Times New Roman" panose="02020603050405020304" pitchFamily="18" charset="0"/>
              </a:rPr>
              <a:t>rostopic  bw     </a:t>
            </a:r>
            <a:r>
              <a:rPr lang="en-GB" sz="2000" smtClean="0">
                <a:latin typeface="Constantia"/>
              </a:rPr>
              <a:t>display bandwidth used by topic</a:t>
            </a:r>
          </a:p>
          <a:p>
            <a:pPr marL="800100" lvl="1" indent="-342900">
              <a:lnSpc>
                <a:spcPct val="200000"/>
              </a:lnSpc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en-GB" sz="2000" b="1" smtClean="0">
                <a:latin typeface="Times New Roman"/>
                <a:cs typeface="Times New Roman" panose="02020603050405020304" pitchFamily="18" charset="0"/>
              </a:rPr>
              <a:t>rostopic  echo   </a:t>
            </a:r>
            <a:r>
              <a:rPr lang="en-GB" sz="2000" smtClean="0">
                <a:latin typeface="Constantia"/>
              </a:rPr>
              <a:t>print messages to screen</a:t>
            </a:r>
          </a:p>
          <a:p>
            <a:pPr marL="800100" lvl="1" indent="-342900">
              <a:lnSpc>
                <a:spcPct val="200000"/>
              </a:lnSpc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en-GB" sz="2000" b="1" smtClean="0">
                <a:latin typeface="Times New Roman"/>
                <a:cs typeface="Times New Roman" panose="02020603050405020304" pitchFamily="18" charset="0"/>
              </a:rPr>
              <a:t>rostopic  find    </a:t>
            </a:r>
            <a:r>
              <a:rPr lang="en-GB" sz="2000" smtClean="0">
                <a:latin typeface="Constantia"/>
              </a:rPr>
              <a:t>find topics by type</a:t>
            </a:r>
          </a:p>
          <a:p>
            <a:pPr marL="800100" lvl="1" indent="-342900">
              <a:lnSpc>
                <a:spcPct val="200000"/>
              </a:lnSpc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en-GB" sz="2000" b="1" smtClean="0">
                <a:latin typeface="Times New Roman"/>
                <a:cs typeface="Times New Roman" panose="02020603050405020304" pitchFamily="18" charset="0"/>
              </a:rPr>
              <a:t>rostopic  hz       </a:t>
            </a:r>
            <a:r>
              <a:rPr lang="en-GB" sz="2000" smtClean="0">
                <a:latin typeface="Constantia"/>
              </a:rPr>
              <a:t>display publishing rate of topic</a:t>
            </a:r>
          </a:p>
          <a:p>
            <a:pPr marL="800100" lvl="1" indent="-342900">
              <a:lnSpc>
                <a:spcPct val="200000"/>
              </a:lnSpc>
              <a:buClr>
                <a:srgbClr val="00B0F0"/>
              </a:buClr>
              <a:buFont typeface="Wingdings" panose="05000000000000000000" pitchFamily="2" charset="2"/>
              <a:buChar char=" "/>
            </a:pPr>
            <a:r>
              <a:rPr lang="en-GB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en-GB" sz="2000" smtClean="0"/>
              <a:t>                                    </a:t>
            </a:r>
            <a:endParaRPr lang="en-GB" sz="2000" dirty="0" smtClean="0"/>
          </a:p>
          <a:p>
            <a:pPr marL="800100" lvl="1" indent="-342900">
              <a:lnSpc>
                <a:spcPct val="200000"/>
              </a:lnSpc>
              <a:buClr>
                <a:srgbClr val="00B0F0"/>
              </a:buClr>
              <a:buFont typeface="Wingdings" panose="05000000000000000000" pitchFamily="2" charset="2"/>
              <a:buChar char=" "/>
            </a:pPr>
            <a:r>
              <a:rPr lang="en-GB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en-GB" sz="2000" smtClean="0"/>
              <a:t>                                    </a:t>
            </a:r>
            <a:endParaRPr lang="en-GB" sz="2000" dirty="0" smtClean="0"/>
          </a:p>
          <a:p>
            <a:pPr marL="800100" lvl="1" indent="-342900">
              <a:lnSpc>
                <a:spcPct val="200000"/>
              </a:lnSpc>
              <a:buClr>
                <a:srgbClr val="00B0F0"/>
              </a:buClr>
              <a:buFont typeface="Wingdings" panose="05000000000000000000" pitchFamily="2" charset="2"/>
              <a:buChar char=" "/>
            </a:pPr>
            <a:r>
              <a:rPr lang="en-GB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en-GB" sz="2000" smtClean="0"/>
              <a:t>                     </a:t>
            </a:r>
            <a:endParaRPr lang="en-GB" sz="2000" dirty="0" smtClean="0"/>
          </a:p>
          <a:p>
            <a:endParaRPr lang="en-GB" sz="20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967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 2"/>
          <p:cNvSpPr>
            <a:spLocks noGrp="1"/>
          </p:cNvSpPr>
          <p:nvPr>
            <p:ph type="title"/>
          </p:nvPr>
        </p:nvSpPr>
        <p:spPr>
          <a:xfrm>
            <a:off x="457200" y="591312"/>
            <a:ext cx="8229600" cy="856488"/>
          </a:xfrm>
        </p:spPr>
        <p:txBody>
          <a:bodyPr/>
          <a:lstStyle/>
          <a:p>
            <a:r>
              <a:rPr lang="en-GB" dirty="0" err="1" smtClean="0"/>
              <a:t>rostopic</a:t>
            </a:r>
            <a:endParaRPr lang="en-GB" dirty="0"/>
          </a:p>
        </p:txBody>
      </p:sp>
      <p:sp>
        <p:nvSpPr>
          <p:cNvPr id="4" name="Rectangle 3" descr=" 4"/>
          <p:cNvSpPr/>
          <p:nvPr/>
        </p:nvSpPr>
        <p:spPr>
          <a:xfrm>
            <a:off x="375082" y="1371600"/>
            <a:ext cx="86106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Blip>
                <a:blip r:embed="rId2"/>
              </a:buBlip>
            </a:pPr>
            <a:r>
              <a:rPr lang="en-GB" sz="2400" b="1" dirty="0" smtClean="0"/>
              <a:t>The current list of supported commands are</a:t>
            </a:r>
          </a:p>
          <a:p>
            <a:pPr marL="800100" lvl="1" indent="-342900">
              <a:lnSpc>
                <a:spcPct val="200000"/>
              </a:lnSpc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en-GB" sz="2000" b="1" dirty="0" err="1" smtClean="0">
                <a:latin typeface="Times New Roman"/>
                <a:cs typeface="Times New Roman" panose="02020603050405020304" pitchFamily="18" charset="0"/>
              </a:rPr>
              <a:t>rostopic</a:t>
            </a:r>
            <a:r>
              <a:rPr lang="en-GB" sz="2000" b="1" dirty="0" smtClean="0">
                <a:latin typeface="Times New Roman"/>
                <a:cs typeface="Times New Roman" panose="02020603050405020304" pitchFamily="18" charset="0"/>
              </a:rPr>
              <a:t>  </a:t>
            </a:r>
            <a:r>
              <a:rPr lang="en-GB" sz="2000" b="1" dirty="0" err="1" smtClean="0">
                <a:latin typeface="Times New Roman"/>
                <a:cs typeface="Times New Roman" panose="02020603050405020304" pitchFamily="18" charset="0"/>
              </a:rPr>
              <a:t>bw</a:t>
            </a:r>
            <a:r>
              <a:rPr lang="en-GB" sz="2000" b="1" dirty="0" smtClean="0">
                <a:latin typeface="Times New Roman"/>
                <a:cs typeface="Times New Roman" panose="02020603050405020304" pitchFamily="18" charset="0"/>
              </a:rPr>
              <a:t>     </a:t>
            </a:r>
            <a:r>
              <a:rPr lang="en-GB" sz="2000" dirty="0" smtClean="0">
                <a:latin typeface="Constantia"/>
              </a:rPr>
              <a:t>display bandwidth used by topic</a:t>
            </a:r>
          </a:p>
          <a:p>
            <a:pPr marL="800100" lvl="1" indent="-342900">
              <a:lnSpc>
                <a:spcPct val="200000"/>
              </a:lnSpc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en-GB" sz="2000" b="1" dirty="0" err="1" smtClean="0">
                <a:latin typeface="Times New Roman"/>
                <a:cs typeface="Times New Roman" panose="02020603050405020304" pitchFamily="18" charset="0"/>
              </a:rPr>
              <a:t>rostopic</a:t>
            </a:r>
            <a:r>
              <a:rPr lang="en-GB" sz="2000" b="1" dirty="0" smtClean="0">
                <a:latin typeface="Times New Roman"/>
                <a:cs typeface="Times New Roman" panose="02020603050405020304" pitchFamily="18" charset="0"/>
              </a:rPr>
              <a:t>  echo   </a:t>
            </a:r>
            <a:r>
              <a:rPr lang="en-GB" sz="2000" dirty="0" smtClean="0">
                <a:latin typeface="Constantia"/>
              </a:rPr>
              <a:t>print messages to screen</a:t>
            </a:r>
          </a:p>
          <a:p>
            <a:pPr marL="800100" lvl="1" indent="-342900">
              <a:lnSpc>
                <a:spcPct val="200000"/>
              </a:lnSpc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en-GB" sz="2000" b="1" dirty="0" err="1" smtClean="0">
                <a:latin typeface="Times New Roman"/>
                <a:cs typeface="Times New Roman" panose="02020603050405020304" pitchFamily="18" charset="0"/>
              </a:rPr>
              <a:t>rostopic</a:t>
            </a:r>
            <a:r>
              <a:rPr lang="en-GB" sz="2000" b="1" dirty="0" smtClean="0">
                <a:latin typeface="Times New Roman"/>
                <a:cs typeface="Times New Roman" panose="02020603050405020304" pitchFamily="18" charset="0"/>
              </a:rPr>
              <a:t>  find    </a:t>
            </a:r>
            <a:r>
              <a:rPr lang="en-GB" sz="2000" dirty="0" err="1" smtClean="0">
                <a:latin typeface="Constantia"/>
              </a:rPr>
              <a:t>find</a:t>
            </a:r>
            <a:r>
              <a:rPr lang="en-GB" sz="2000" dirty="0" smtClean="0">
                <a:latin typeface="Constantia"/>
              </a:rPr>
              <a:t> topics by type</a:t>
            </a:r>
          </a:p>
          <a:p>
            <a:pPr marL="800100" lvl="1" indent="-342900">
              <a:lnSpc>
                <a:spcPct val="200000"/>
              </a:lnSpc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en-GB" sz="2000" b="1" dirty="0" err="1" smtClean="0">
                <a:latin typeface="Times New Roman"/>
                <a:cs typeface="Times New Roman" panose="02020603050405020304" pitchFamily="18" charset="0"/>
              </a:rPr>
              <a:t>rostopic</a:t>
            </a:r>
            <a:r>
              <a:rPr lang="en-GB" sz="2000" b="1" dirty="0" smtClean="0">
                <a:latin typeface="Times New Roman"/>
                <a:cs typeface="Times New Roman" panose="02020603050405020304" pitchFamily="18" charset="0"/>
              </a:rPr>
              <a:t>  </a:t>
            </a:r>
            <a:r>
              <a:rPr lang="en-GB" sz="2000" b="1" dirty="0" err="1" smtClean="0">
                <a:latin typeface="Times New Roman"/>
                <a:cs typeface="Times New Roman" panose="02020603050405020304" pitchFamily="18" charset="0"/>
              </a:rPr>
              <a:t>hz</a:t>
            </a:r>
            <a:r>
              <a:rPr lang="en-GB" sz="2000" b="1" dirty="0" smtClean="0">
                <a:latin typeface="Times New Roman"/>
                <a:cs typeface="Times New Roman" panose="02020603050405020304" pitchFamily="18" charset="0"/>
              </a:rPr>
              <a:t>       </a:t>
            </a:r>
            <a:r>
              <a:rPr lang="en-GB" sz="2000" dirty="0" smtClean="0">
                <a:latin typeface="Constantia"/>
              </a:rPr>
              <a:t>display publishing rate of topic</a:t>
            </a:r>
          </a:p>
          <a:p>
            <a:pPr marL="800100" lvl="1" indent="-342900">
              <a:lnSpc>
                <a:spcPct val="200000"/>
              </a:lnSpc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en-GB" sz="2000" b="1" dirty="0" err="1" smtClean="0">
                <a:latin typeface="Times New Roman"/>
                <a:cs typeface="Times New Roman" panose="02020603050405020304" pitchFamily="18" charset="0"/>
              </a:rPr>
              <a:t>rostopic</a:t>
            </a:r>
            <a:r>
              <a:rPr lang="en-GB" sz="2000" b="1" dirty="0" smtClean="0">
                <a:latin typeface="Times New Roman"/>
                <a:cs typeface="Times New Roman" panose="02020603050405020304" pitchFamily="18" charset="0"/>
              </a:rPr>
              <a:t>  info     </a:t>
            </a:r>
            <a:r>
              <a:rPr lang="en-GB" sz="2000" dirty="0" smtClean="0">
                <a:latin typeface="Constantia"/>
              </a:rPr>
              <a:t>print information about active topic</a:t>
            </a:r>
          </a:p>
          <a:p>
            <a:pPr marL="800100" lvl="1" indent="-342900">
              <a:lnSpc>
                <a:spcPct val="200000"/>
              </a:lnSpc>
              <a:buClr>
                <a:srgbClr val="00B0F0"/>
              </a:buClr>
              <a:buFont typeface="Wingdings" panose="05000000000000000000" pitchFamily="2" charset="2"/>
              <a:buChar char=" "/>
            </a:pPr>
            <a:r>
              <a:rPr lang="en-GB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en-GB" sz="2000" dirty="0" smtClean="0"/>
              <a:t>                                    </a:t>
            </a:r>
          </a:p>
          <a:p>
            <a:pPr marL="800100" lvl="1" indent="-342900">
              <a:lnSpc>
                <a:spcPct val="200000"/>
              </a:lnSpc>
              <a:buClr>
                <a:srgbClr val="00B0F0"/>
              </a:buClr>
              <a:buFont typeface="Wingdings" panose="05000000000000000000" pitchFamily="2" charset="2"/>
              <a:buChar char=" "/>
            </a:pPr>
            <a:r>
              <a:rPr lang="en-GB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en-GB" sz="2000" dirty="0" smtClean="0"/>
              <a:t>                     </a:t>
            </a:r>
          </a:p>
          <a:p>
            <a:endParaRPr lang="en-GB" sz="20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660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 2"/>
          <p:cNvSpPr>
            <a:spLocks noGrp="1"/>
          </p:cNvSpPr>
          <p:nvPr>
            <p:ph type="title"/>
          </p:nvPr>
        </p:nvSpPr>
        <p:spPr>
          <a:xfrm>
            <a:off x="457200" y="591312"/>
            <a:ext cx="8229600" cy="856488"/>
          </a:xfrm>
        </p:spPr>
        <p:txBody>
          <a:bodyPr/>
          <a:lstStyle/>
          <a:p>
            <a:r>
              <a:rPr lang="en-GB" dirty="0" err="1" smtClean="0"/>
              <a:t>rostopic</a:t>
            </a:r>
            <a:endParaRPr lang="en-GB" dirty="0"/>
          </a:p>
        </p:txBody>
      </p:sp>
      <p:sp>
        <p:nvSpPr>
          <p:cNvPr id="4" name="Rectangle 3" descr=" 4"/>
          <p:cNvSpPr/>
          <p:nvPr/>
        </p:nvSpPr>
        <p:spPr>
          <a:xfrm>
            <a:off x="375082" y="1371600"/>
            <a:ext cx="86106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Blip>
                <a:blip r:embed="rId2"/>
              </a:buBlip>
            </a:pPr>
            <a:r>
              <a:rPr lang="en-GB" sz="2400" b="1" dirty="0" smtClean="0"/>
              <a:t>The current list of supported commands are</a:t>
            </a:r>
          </a:p>
          <a:p>
            <a:pPr marL="800100" lvl="1" indent="-342900">
              <a:lnSpc>
                <a:spcPct val="200000"/>
              </a:lnSpc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en-GB" sz="2000" b="1" smtClean="0">
                <a:latin typeface="Times New Roman"/>
                <a:cs typeface="Times New Roman" panose="02020603050405020304" pitchFamily="18" charset="0"/>
              </a:rPr>
              <a:t>rostopic  bw     </a:t>
            </a:r>
            <a:r>
              <a:rPr lang="en-GB" sz="2000" smtClean="0">
                <a:latin typeface="Constantia"/>
              </a:rPr>
              <a:t>display bandwidth used by topic</a:t>
            </a:r>
          </a:p>
          <a:p>
            <a:pPr marL="800100" lvl="1" indent="-342900">
              <a:lnSpc>
                <a:spcPct val="200000"/>
              </a:lnSpc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en-GB" sz="2000" b="1" smtClean="0">
                <a:latin typeface="Times New Roman"/>
                <a:cs typeface="Times New Roman" panose="02020603050405020304" pitchFamily="18" charset="0"/>
              </a:rPr>
              <a:t>rostopic  echo   </a:t>
            </a:r>
            <a:r>
              <a:rPr lang="en-GB" sz="2000" smtClean="0">
                <a:latin typeface="Constantia"/>
              </a:rPr>
              <a:t>print messages to screen</a:t>
            </a:r>
          </a:p>
          <a:p>
            <a:pPr marL="800100" lvl="1" indent="-342900">
              <a:lnSpc>
                <a:spcPct val="200000"/>
              </a:lnSpc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en-GB" sz="2000" b="1" smtClean="0">
                <a:latin typeface="Times New Roman"/>
                <a:cs typeface="Times New Roman" panose="02020603050405020304" pitchFamily="18" charset="0"/>
              </a:rPr>
              <a:t>rostopic  find    </a:t>
            </a:r>
            <a:r>
              <a:rPr lang="en-GB" sz="2000" smtClean="0">
                <a:latin typeface="Constantia"/>
              </a:rPr>
              <a:t>find topics by type</a:t>
            </a:r>
          </a:p>
          <a:p>
            <a:pPr marL="800100" lvl="1" indent="-342900">
              <a:lnSpc>
                <a:spcPct val="200000"/>
              </a:lnSpc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en-GB" sz="2000" b="1" smtClean="0">
                <a:latin typeface="Times New Roman"/>
                <a:cs typeface="Times New Roman" panose="02020603050405020304" pitchFamily="18" charset="0"/>
              </a:rPr>
              <a:t>rostopic  hz       </a:t>
            </a:r>
            <a:r>
              <a:rPr lang="en-GB" sz="2000" smtClean="0">
                <a:latin typeface="Constantia"/>
              </a:rPr>
              <a:t>display publishing rate of topic</a:t>
            </a:r>
          </a:p>
          <a:p>
            <a:pPr marL="800100" lvl="1" indent="-342900">
              <a:lnSpc>
                <a:spcPct val="200000"/>
              </a:lnSpc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en-GB" sz="2000" b="1" smtClean="0">
                <a:latin typeface="Times New Roman"/>
                <a:cs typeface="Times New Roman" panose="02020603050405020304" pitchFamily="18" charset="0"/>
              </a:rPr>
              <a:t>rostopic  info     </a:t>
            </a:r>
            <a:r>
              <a:rPr lang="en-GB" sz="2000" smtClean="0">
                <a:latin typeface="Constantia"/>
              </a:rPr>
              <a:t>print information about active topic</a:t>
            </a:r>
          </a:p>
          <a:p>
            <a:pPr marL="800100" lvl="1" indent="-342900">
              <a:lnSpc>
                <a:spcPct val="200000"/>
              </a:lnSpc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en-GB" sz="2000" b="1" smtClean="0">
                <a:latin typeface="Times New Roman"/>
                <a:cs typeface="Times New Roman" panose="02020603050405020304" pitchFamily="18" charset="0"/>
              </a:rPr>
              <a:t>rostopic  list       </a:t>
            </a:r>
            <a:r>
              <a:rPr lang="en-GB" sz="2000" smtClean="0">
                <a:latin typeface="Constantia"/>
              </a:rPr>
              <a:t>print informaion about active topics</a:t>
            </a:r>
          </a:p>
          <a:p>
            <a:pPr marL="800100" lvl="1" indent="-342900">
              <a:lnSpc>
                <a:spcPct val="200000"/>
              </a:lnSpc>
              <a:buClr>
                <a:srgbClr val="00B0F0"/>
              </a:buClr>
              <a:buFont typeface="Wingdings" panose="05000000000000000000" pitchFamily="2" charset="2"/>
              <a:buChar char=" "/>
            </a:pPr>
            <a:r>
              <a:rPr lang="en-GB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en-GB" sz="2000" smtClean="0"/>
              <a:t>                     </a:t>
            </a:r>
            <a:endParaRPr lang="en-GB" sz="2000" dirty="0" smtClean="0"/>
          </a:p>
          <a:p>
            <a:endParaRPr lang="en-GB" sz="20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445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 2"/>
          <p:cNvSpPr>
            <a:spLocks noGrp="1"/>
          </p:cNvSpPr>
          <p:nvPr>
            <p:ph type="title"/>
          </p:nvPr>
        </p:nvSpPr>
        <p:spPr>
          <a:xfrm>
            <a:off x="457200" y="591312"/>
            <a:ext cx="8229600" cy="856488"/>
          </a:xfrm>
        </p:spPr>
        <p:txBody>
          <a:bodyPr/>
          <a:lstStyle/>
          <a:p>
            <a:r>
              <a:rPr lang="en-GB" dirty="0" err="1" smtClean="0"/>
              <a:t>rostopic</a:t>
            </a:r>
            <a:endParaRPr lang="en-GB" dirty="0"/>
          </a:p>
        </p:txBody>
      </p:sp>
      <p:sp>
        <p:nvSpPr>
          <p:cNvPr id="4" name="Rectangle 3" descr=" 4"/>
          <p:cNvSpPr/>
          <p:nvPr/>
        </p:nvSpPr>
        <p:spPr>
          <a:xfrm>
            <a:off x="375082" y="1371600"/>
            <a:ext cx="86106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Blip>
                <a:blip r:embed="rId2"/>
              </a:buBlip>
            </a:pPr>
            <a:r>
              <a:rPr lang="en-GB" sz="2400" b="1" dirty="0" smtClean="0"/>
              <a:t>The current list of supported commands are</a:t>
            </a:r>
          </a:p>
          <a:p>
            <a:pPr marL="800100" lvl="1" indent="-342900">
              <a:lnSpc>
                <a:spcPct val="200000"/>
              </a:lnSpc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en-GB" sz="2000" b="1" smtClean="0">
                <a:latin typeface="Times New Roman"/>
                <a:cs typeface="Times New Roman" panose="02020603050405020304" pitchFamily="18" charset="0"/>
              </a:rPr>
              <a:t>rostopic  bw     </a:t>
            </a:r>
            <a:r>
              <a:rPr lang="en-GB" sz="2000" smtClean="0">
                <a:latin typeface="Constantia"/>
              </a:rPr>
              <a:t>display bandwidth used by topic</a:t>
            </a:r>
          </a:p>
          <a:p>
            <a:pPr marL="800100" lvl="1" indent="-342900">
              <a:lnSpc>
                <a:spcPct val="200000"/>
              </a:lnSpc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en-GB" sz="2000" b="1" smtClean="0">
                <a:latin typeface="Times New Roman"/>
                <a:cs typeface="Times New Roman" panose="02020603050405020304" pitchFamily="18" charset="0"/>
              </a:rPr>
              <a:t>rostopic  echo   </a:t>
            </a:r>
            <a:r>
              <a:rPr lang="en-GB" sz="2000" smtClean="0">
                <a:latin typeface="Constantia"/>
              </a:rPr>
              <a:t>print messages to screen</a:t>
            </a:r>
          </a:p>
          <a:p>
            <a:pPr marL="800100" lvl="1" indent="-342900">
              <a:lnSpc>
                <a:spcPct val="200000"/>
              </a:lnSpc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en-GB" sz="2000" b="1" smtClean="0">
                <a:latin typeface="Times New Roman"/>
                <a:cs typeface="Times New Roman" panose="02020603050405020304" pitchFamily="18" charset="0"/>
              </a:rPr>
              <a:t>rostopic  find    </a:t>
            </a:r>
            <a:r>
              <a:rPr lang="en-GB" sz="2000" smtClean="0">
                <a:latin typeface="Constantia"/>
              </a:rPr>
              <a:t>find topics by type</a:t>
            </a:r>
          </a:p>
          <a:p>
            <a:pPr marL="800100" lvl="1" indent="-342900">
              <a:lnSpc>
                <a:spcPct val="200000"/>
              </a:lnSpc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en-GB" sz="2000" b="1" smtClean="0">
                <a:latin typeface="Times New Roman"/>
                <a:cs typeface="Times New Roman" panose="02020603050405020304" pitchFamily="18" charset="0"/>
              </a:rPr>
              <a:t>rostopic  hz       </a:t>
            </a:r>
            <a:r>
              <a:rPr lang="en-GB" sz="2000" smtClean="0">
                <a:latin typeface="Constantia"/>
              </a:rPr>
              <a:t>display publishing rate of topic</a:t>
            </a:r>
          </a:p>
          <a:p>
            <a:pPr marL="800100" lvl="1" indent="-342900">
              <a:lnSpc>
                <a:spcPct val="200000"/>
              </a:lnSpc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en-GB" sz="2000" b="1" smtClean="0">
                <a:latin typeface="Times New Roman"/>
                <a:cs typeface="Times New Roman" panose="02020603050405020304" pitchFamily="18" charset="0"/>
              </a:rPr>
              <a:t>rostopic  info     </a:t>
            </a:r>
            <a:r>
              <a:rPr lang="en-GB" sz="2000" smtClean="0">
                <a:latin typeface="Constantia"/>
              </a:rPr>
              <a:t>print information about active topic</a:t>
            </a:r>
          </a:p>
          <a:p>
            <a:pPr marL="800100" lvl="1" indent="-342900">
              <a:lnSpc>
                <a:spcPct val="200000"/>
              </a:lnSpc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en-GB" sz="2000" b="1" smtClean="0">
                <a:latin typeface="Times New Roman"/>
                <a:cs typeface="Times New Roman" panose="02020603050405020304" pitchFamily="18" charset="0"/>
              </a:rPr>
              <a:t>rostopic  list       </a:t>
            </a:r>
            <a:r>
              <a:rPr lang="en-GB" sz="2000" smtClean="0">
                <a:latin typeface="Constantia"/>
              </a:rPr>
              <a:t>print informaion about active topics</a:t>
            </a:r>
          </a:p>
          <a:p>
            <a:pPr marL="800100" lvl="1" indent="-342900">
              <a:lnSpc>
                <a:spcPct val="200000"/>
              </a:lnSpc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en-GB" sz="2000" b="1" smtClean="0">
                <a:latin typeface="Times New Roman"/>
                <a:cs typeface="Times New Roman" panose="02020603050405020304" pitchFamily="18" charset="0"/>
              </a:rPr>
              <a:t>rostopic  pub     </a:t>
            </a:r>
            <a:r>
              <a:rPr lang="en-GB" sz="2000" smtClean="0">
                <a:latin typeface="Constantia"/>
              </a:rPr>
              <a:t>publish data to topic</a:t>
            </a:r>
          </a:p>
          <a:p>
            <a:endParaRPr lang="en-GB" sz="20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106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32688"/>
          </a:xfrm>
        </p:spPr>
        <p:txBody>
          <a:bodyPr/>
          <a:lstStyle/>
          <a:p>
            <a:r>
              <a:rPr lang="en-GB" dirty="0" err="1" smtClean="0"/>
              <a:t>rostopic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643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 descr=" 4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4389120"/>
          </a:xfrm>
        </p:spPr>
        <p:txBody>
          <a:bodyPr/>
          <a:lstStyle/>
          <a:p>
            <a:pPr lvl="0">
              <a:buClr>
                <a:srgbClr val="0BD0D9"/>
              </a:buClr>
              <a:buBlip>
                <a:blip r:embed="rId2"/>
              </a:buBlip>
            </a:pPr>
            <a:r>
              <a:rPr lang="fr-FR" smtClean="0">
                <a:latin typeface="Constantia"/>
              </a:rPr>
              <a:t>Main client libraries: </a:t>
            </a:r>
          </a:p>
          <a:p>
            <a:pPr lvl="1">
              <a:buClr>
                <a:srgbClr val="0F6FC6"/>
              </a:buClr>
              <a:buFont typeface="Wingdings" panose="05000000000000000000" pitchFamily="2" charset="2"/>
              <a:buChar char="Ø"/>
            </a:pPr>
            <a:r>
              <a:rPr lang="en-GB" smtClean="0">
                <a:latin typeface="Constantia"/>
              </a:rPr>
              <a:t>Python</a:t>
            </a:r>
          </a:p>
          <a:p>
            <a:pPr lvl="1">
              <a:buClr>
                <a:srgbClr val="0F6FC6"/>
              </a:buClr>
              <a:buFont typeface="Wingdings" panose="05000000000000000000" pitchFamily="2" charset="2"/>
              <a:buChar char="Ø"/>
            </a:pPr>
            <a:r>
              <a:rPr lang="en-GB" smtClean="0">
                <a:latin typeface="Constantia"/>
              </a:rPr>
              <a:t>c++</a:t>
            </a:r>
          </a:p>
          <a:p>
            <a:pPr lvl="1">
              <a:buClr>
                <a:srgbClr val="0F6FC6"/>
              </a:buClr>
              <a:buFont typeface="Wingdings" panose="05000000000000000000" pitchFamily="2" charset="2"/>
              <a:buChar char="Ø"/>
            </a:pPr>
            <a:r>
              <a:rPr lang="en-GB" smtClean="0">
                <a:latin typeface="Constantia"/>
              </a:rPr>
              <a:t>Lisp</a:t>
            </a:r>
          </a:p>
          <a:p>
            <a:endParaRPr lang="en-GB" dirty="0" smtClean="0"/>
          </a:p>
          <a:p>
            <a:pPr>
              <a:buChar char=" "/>
            </a:pPr>
            <a:r>
              <a:rPr lang="fr-FR" smtClean="0"/>
              <a:t>                              </a:t>
            </a:r>
            <a:endParaRPr lang="fr-FR" dirty="0"/>
          </a:p>
          <a:p>
            <a:pPr lvl="1">
              <a:buFont typeface="Wingdings" panose="05000000000000000000" pitchFamily="2" charset="2"/>
              <a:buChar char=" "/>
            </a:pPr>
            <a:r>
              <a:rPr lang="en-GB" smtClean="0"/>
              <a:t>                           </a:t>
            </a:r>
            <a:endParaRPr lang="en-GB" dirty="0"/>
          </a:p>
          <a:p>
            <a:pPr lvl="1">
              <a:buFont typeface="Wingdings" panose="05000000000000000000" pitchFamily="2" charset="2"/>
              <a:buChar char=" "/>
            </a:pPr>
            <a:r>
              <a:rPr lang="en-GB" smtClean="0"/>
              <a:t>   </a:t>
            </a:r>
            <a:endParaRPr lang="en-GB" dirty="0"/>
          </a:p>
        </p:txBody>
      </p:sp>
      <p:sp>
        <p:nvSpPr>
          <p:cNvPr id="5" name="Title 4" descr=" 5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1143000"/>
          </a:xfrm>
        </p:spPr>
        <p:txBody>
          <a:bodyPr/>
          <a:lstStyle/>
          <a:p>
            <a:r>
              <a:rPr lang="en-GB" dirty="0"/>
              <a:t>ROS concepts and components</a:t>
            </a:r>
          </a:p>
        </p:txBody>
      </p:sp>
      <p:sp>
        <p:nvSpPr>
          <p:cNvPr id="6" name="Rectangle 5" descr=" 6"/>
          <p:cNvSpPr/>
          <p:nvPr/>
        </p:nvSpPr>
        <p:spPr>
          <a:xfrm>
            <a:off x="457200" y="1524000"/>
            <a:ext cx="31704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ROS client libraries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008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32688"/>
          </a:xfrm>
        </p:spPr>
        <p:txBody>
          <a:bodyPr/>
          <a:lstStyle/>
          <a:p>
            <a:r>
              <a:rPr lang="en-GB" dirty="0" err="1" smtClean="0"/>
              <a:t>rostopic</a:t>
            </a:r>
            <a:endParaRPr lang="en-GB" dirty="0"/>
          </a:p>
        </p:txBody>
      </p:sp>
      <p:sp>
        <p:nvSpPr>
          <p:cNvPr id="3" name="Rectangle 2" descr=" 5"/>
          <p:cNvSpPr/>
          <p:nvPr/>
        </p:nvSpPr>
        <p:spPr>
          <a:xfrm>
            <a:off x="375082" y="1143000"/>
            <a:ext cx="8610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Blip>
                <a:blip r:embed="rId2"/>
              </a:buBlip>
            </a:pPr>
            <a:r>
              <a:rPr lang="en-GB" sz="2400" b="1" dirty="0" err="1" smtClean="0"/>
              <a:t>rostopic</a:t>
            </a:r>
            <a:r>
              <a:rPr lang="en-GB" sz="2400" b="1" dirty="0" smtClean="0"/>
              <a:t> pub</a:t>
            </a:r>
          </a:p>
          <a:p>
            <a:r>
              <a:rPr lang="en-GB" sz="2000" dirty="0"/>
              <a:t> </a:t>
            </a:r>
            <a:r>
              <a:rPr lang="en-GB" sz="2000" dirty="0" smtClean="0"/>
              <a:t>      $ </a:t>
            </a:r>
            <a:r>
              <a:rPr lang="en-GB" sz="2000" dirty="0" err="1" smtClean="0"/>
              <a:t>rostopic</a:t>
            </a:r>
            <a:r>
              <a:rPr lang="en-GB" sz="2000" dirty="0" smtClean="0"/>
              <a:t> pub [topic] [</a:t>
            </a:r>
            <a:r>
              <a:rPr lang="en-GB" sz="2000" dirty="0" err="1" smtClean="0"/>
              <a:t>msg_type</a:t>
            </a:r>
            <a:r>
              <a:rPr lang="en-GB" sz="2000" dirty="0" smtClean="0"/>
              <a:t>] [</a:t>
            </a:r>
            <a:r>
              <a:rPr lang="en-GB" sz="2000" dirty="0" err="1" smtClean="0"/>
              <a:t>arg</a:t>
            </a:r>
            <a:r>
              <a:rPr lang="en-GB" sz="2000" dirty="0" smtClean="0"/>
              <a:t>]</a:t>
            </a:r>
          </a:p>
          <a:p>
            <a:endParaRPr lang="en-GB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054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32688"/>
          </a:xfrm>
        </p:spPr>
        <p:txBody>
          <a:bodyPr/>
          <a:lstStyle/>
          <a:p>
            <a:r>
              <a:rPr lang="en-GB" dirty="0" err="1" smtClean="0"/>
              <a:t>rostopic</a:t>
            </a:r>
            <a:endParaRPr lang="en-GB" dirty="0"/>
          </a:p>
        </p:txBody>
      </p:sp>
      <p:pic>
        <p:nvPicPr>
          <p:cNvPr id="5" name="Picture 2" descr=" 614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862943"/>
            <a:ext cx="4424516" cy="3918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 descr=" 5"/>
          <p:cNvSpPr/>
          <p:nvPr/>
        </p:nvSpPr>
        <p:spPr>
          <a:xfrm>
            <a:off x="375082" y="1143000"/>
            <a:ext cx="8610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Blip>
                <a:blip r:embed="rId3"/>
              </a:buBlip>
            </a:pPr>
            <a:r>
              <a:rPr lang="en-GB" sz="2400" b="1" dirty="0" err="1" smtClean="0"/>
              <a:t>rostopic</a:t>
            </a:r>
            <a:r>
              <a:rPr lang="en-GB" sz="2400" b="1" dirty="0" smtClean="0"/>
              <a:t> pub</a:t>
            </a:r>
          </a:p>
          <a:p>
            <a:r>
              <a:rPr lang="en-GB" sz="2000" dirty="0"/>
              <a:t> </a:t>
            </a:r>
            <a:r>
              <a:rPr lang="en-GB" sz="2000" dirty="0" smtClean="0"/>
              <a:t>      $ </a:t>
            </a:r>
            <a:r>
              <a:rPr lang="en-GB" sz="2000" dirty="0" err="1" smtClean="0"/>
              <a:t>rostopic</a:t>
            </a:r>
            <a:r>
              <a:rPr lang="en-GB" sz="2000" dirty="0" smtClean="0"/>
              <a:t> pub [topic] [</a:t>
            </a:r>
            <a:r>
              <a:rPr lang="en-GB" sz="2000" dirty="0" err="1" smtClean="0"/>
              <a:t>msg_type</a:t>
            </a:r>
            <a:r>
              <a:rPr lang="en-GB" sz="2000" dirty="0" smtClean="0"/>
              <a:t>] [</a:t>
            </a:r>
            <a:r>
              <a:rPr lang="en-GB" sz="2000" dirty="0" err="1" smtClean="0"/>
              <a:t>arg</a:t>
            </a:r>
            <a:r>
              <a:rPr lang="en-GB" sz="2000" dirty="0" smtClean="0"/>
              <a:t>]</a:t>
            </a:r>
          </a:p>
          <a:p>
            <a:endParaRPr lang="en-GB" sz="2000" dirty="0" smtClean="0"/>
          </a:p>
        </p:txBody>
      </p:sp>
      <p:sp>
        <p:nvSpPr>
          <p:cNvPr id="4" name="Rectangle 8" descr=" 6"/>
          <p:cNvSpPr>
            <a:spLocks/>
          </p:cNvSpPr>
          <p:nvPr/>
        </p:nvSpPr>
        <p:spPr bwMode="auto">
          <a:xfrm>
            <a:off x="383960" y="2035175"/>
            <a:ext cx="8610600" cy="707886"/>
          </a:xfrm>
          <a:prstGeom prst="rect">
            <a:avLst/>
          </a:prstGeom>
          <a:solidFill>
            <a:schemeClr val="bg1"/>
          </a:solidFill>
          <a:ln w="25400" cmpd="sng">
            <a:solidFill>
              <a:srgbClr val="0F243E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zh-CN" sz="2000" dirty="0">
                <a:solidFill>
                  <a:srgbClr val="333333"/>
                </a:solidFill>
                <a:latin typeface="Arial Unicode MS" panose="020B0604020202020204" pitchFamily="34" charset="-122"/>
                <a:ea typeface="courier"/>
              </a:rPr>
              <a:t>rostopic pub /turtle1/cmd_vel geometry_msgs/Twist -r 1 -- </a:t>
            </a:r>
            <a:r>
              <a:rPr lang="en-US" altLang="zh-CN" sz="2000" dirty="0" smtClean="0">
                <a:solidFill>
                  <a:srgbClr val="333333"/>
                </a:solidFill>
                <a:latin typeface="Arial Unicode MS" panose="020B0604020202020204" pitchFamily="34" charset="-122"/>
                <a:ea typeface="courier"/>
              </a:rPr>
              <a:t> </a:t>
            </a:r>
            <a:r>
              <a:rPr lang="zh-CN" altLang="zh-CN" sz="2000" dirty="0" smtClean="0">
                <a:solidFill>
                  <a:srgbClr val="333333"/>
                </a:solidFill>
                <a:latin typeface="Arial Unicode MS" panose="020B0604020202020204" pitchFamily="34" charset="-122"/>
                <a:ea typeface="courier"/>
              </a:rPr>
              <a:t>'[</a:t>
            </a:r>
            <a:r>
              <a:rPr lang="zh-CN" altLang="zh-CN" sz="2000" dirty="0">
                <a:solidFill>
                  <a:srgbClr val="333333"/>
                </a:solidFill>
                <a:latin typeface="Arial Unicode MS" panose="020B0604020202020204" pitchFamily="34" charset="-122"/>
                <a:ea typeface="courier"/>
              </a:rPr>
              <a:t>2.0, 0.0, 0.0]' '[0.0, 0.0, 1.8]'</a:t>
            </a:r>
            <a:r>
              <a:rPr lang="zh-CN" altLang="zh-CN" sz="2000" dirty="0"/>
              <a:t> </a:t>
            </a:r>
            <a:endParaRPr lang="zh-CN" altLang="zh-CN" sz="4800" dirty="0"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65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04800"/>
            <a:ext cx="8229600" cy="1143000"/>
          </a:xfrm>
          <a:ln/>
        </p:spPr>
        <p:txBody>
          <a:bodyPr/>
          <a:lstStyle/>
          <a:p>
            <a:r>
              <a:rPr lang="en-US" altLang="zh-CN" dirty="0"/>
              <a:t>ROS Development </a:t>
            </a:r>
            <a:r>
              <a:rPr lang="en-US" altLang="zh-CN" dirty="0" smtClean="0"/>
              <a:t>Procedures</a:t>
            </a:r>
            <a:endParaRPr lang="en-US" altLang="zh-CN" dirty="0"/>
          </a:p>
        </p:txBody>
      </p:sp>
      <p:sp>
        <p:nvSpPr>
          <p:cNvPr id="5123" name="Content Placeholder 2"/>
          <p:cNvSpPr>
            <a:spLocks noGrp="1" noChangeArrowheads="1"/>
          </p:cNvSpPr>
          <p:nvPr>
            <p:ph idx="4294967295"/>
          </p:nvPr>
        </p:nvSpPr>
        <p:spPr bwMode="auto">
          <a:xfrm>
            <a:off x="304800" y="1346200"/>
            <a:ext cx="8686800" cy="5359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Blip>
                <a:blip r:embed="rId2"/>
              </a:buBlip>
            </a:pPr>
            <a:r>
              <a:rPr lang="en-US" altLang="zh-CN" dirty="0"/>
              <a:t>Create a new catkin workspace</a:t>
            </a:r>
          </a:p>
          <a:p>
            <a:pPr>
              <a:buBlip>
                <a:blip r:embed="rId2"/>
              </a:buBlip>
            </a:pPr>
            <a:r>
              <a:rPr lang="en-US" altLang="zh-CN" dirty="0"/>
              <a:t>Create a new ROS package</a:t>
            </a:r>
          </a:p>
          <a:p>
            <a:pPr>
              <a:buBlip>
                <a:blip r:embed="rId2"/>
              </a:buBlip>
            </a:pPr>
            <a:r>
              <a:rPr lang="en-US" altLang="zh-CN" dirty="0"/>
              <a:t>Download and configure Eclipse</a:t>
            </a:r>
          </a:p>
          <a:p>
            <a:pPr>
              <a:buBlip>
                <a:blip r:embed="rId2"/>
              </a:buBlip>
            </a:pPr>
            <a:r>
              <a:rPr lang="en-US" altLang="zh-CN" dirty="0"/>
              <a:t>Create Eclipse project file for your package</a:t>
            </a:r>
          </a:p>
          <a:p>
            <a:pPr>
              <a:buBlip>
                <a:blip r:embed="rId2"/>
              </a:buBlip>
            </a:pPr>
            <a:r>
              <a:rPr lang="en-US" altLang="zh-CN" dirty="0"/>
              <a:t>Import package into Eclipse</a:t>
            </a:r>
          </a:p>
          <a:p>
            <a:pPr>
              <a:buBlip>
                <a:blip r:embed="rId2"/>
              </a:buBlip>
            </a:pPr>
            <a:r>
              <a:rPr lang="en-US" altLang="zh-CN" dirty="0"/>
              <a:t>Write the code</a:t>
            </a:r>
          </a:p>
          <a:p>
            <a:pPr>
              <a:buBlip>
                <a:blip r:embed="rId2"/>
              </a:buBlip>
            </a:pPr>
            <a:r>
              <a:rPr lang="en-US" altLang="zh-CN" dirty="0"/>
              <a:t>Update the make file</a:t>
            </a:r>
          </a:p>
          <a:p>
            <a:pPr>
              <a:buBlip>
                <a:blip r:embed="rId2"/>
              </a:buBlip>
            </a:pPr>
            <a:r>
              <a:rPr lang="en-US" altLang="zh-CN" dirty="0"/>
              <a:t>Build the package</a:t>
            </a:r>
          </a:p>
          <a:p>
            <a:pPr>
              <a:buFont typeface="Arial" pitchFamily="34" charset="0"/>
              <a:buNone/>
            </a:pPr>
            <a:endParaRPr lang="en-US" altLang="zh-CN" dirty="0"/>
          </a:p>
          <a:p>
            <a:endParaRPr lang="en-US" altLang="zh-CN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7202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8600"/>
            <a:ext cx="8229600" cy="1143000"/>
          </a:xfrm>
          <a:ln/>
        </p:spPr>
        <p:txBody>
          <a:bodyPr/>
          <a:lstStyle/>
          <a:p>
            <a:r>
              <a:rPr lang="en-US" altLang="zh-CN" dirty="0"/>
              <a:t>catkin Workspace</a:t>
            </a:r>
          </a:p>
        </p:txBody>
      </p:sp>
      <p:sp>
        <p:nvSpPr>
          <p:cNvPr id="6147" name="Content Placeholder 4"/>
          <p:cNvSpPr>
            <a:spLocks noGrp="1" noChangeArrowheads="1"/>
          </p:cNvSpPr>
          <p:nvPr>
            <p:ph idx="4294967295"/>
          </p:nvPr>
        </p:nvSpPr>
        <p:spPr bwMode="auto">
          <a:xfrm>
            <a:off x="228600" y="1498600"/>
            <a:ext cx="8686800" cy="5359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Blip>
                <a:blip r:embed="rId2"/>
              </a:buBlip>
            </a:pPr>
            <a:r>
              <a:rPr lang="en-US" altLang="zh-CN" dirty="0"/>
              <a:t>A workspace </a:t>
            </a:r>
            <a:r>
              <a:rPr lang="en-US" altLang="zh-CN" dirty="0" smtClean="0"/>
              <a:t>is a directory in </a:t>
            </a:r>
            <a:r>
              <a:rPr lang="en-US" altLang="zh-CN" dirty="0"/>
              <a:t>which one or more catkin packages can be </a:t>
            </a:r>
            <a:r>
              <a:rPr lang="en-US" altLang="zh-CN" dirty="0" smtClean="0"/>
              <a:t>built.</a:t>
            </a:r>
            <a:endParaRPr lang="en-US" altLang="zh-CN" dirty="0"/>
          </a:p>
          <a:p>
            <a:pPr>
              <a:buBlip>
                <a:blip r:embed="rId2"/>
              </a:buBlip>
            </a:pPr>
            <a:r>
              <a:rPr lang="en-US" altLang="zh-CN" dirty="0"/>
              <a:t>A basic workspace looks like this:</a:t>
            </a:r>
          </a:p>
        </p:txBody>
      </p:sp>
      <p:sp>
        <p:nvSpPr>
          <p:cNvPr id="7" name="Rectangle 6"/>
          <p:cNvSpPr/>
          <p:nvPr/>
        </p:nvSpPr>
        <p:spPr>
          <a:xfrm>
            <a:off x="545237" y="2861569"/>
            <a:ext cx="7391400" cy="40549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 err="1"/>
              <a:t>workspace_folder</a:t>
            </a:r>
            <a:r>
              <a:rPr lang="en-GB" sz="1100" dirty="0"/>
              <a:t>/       </a:t>
            </a:r>
            <a:r>
              <a:rPr lang="en-GB" sz="1100" dirty="0" smtClean="0"/>
              <a:t>            -- WORKSPACE</a:t>
            </a:r>
          </a:p>
          <a:p>
            <a:r>
              <a:rPr lang="en-GB" sz="1100" dirty="0"/>
              <a:t> </a:t>
            </a:r>
            <a:r>
              <a:rPr lang="en-GB" sz="1100" dirty="0" smtClean="0"/>
              <a:t> build/                       -- BUILD </a:t>
            </a:r>
            <a:r>
              <a:rPr lang="en-GB" sz="1100" dirty="0"/>
              <a:t>SPACE </a:t>
            </a:r>
            <a:r>
              <a:rPr lang="en-GB" sz="1100" dirty="0" err="1"/>
              <a:t>CMake</a:t>
            </a:r>
            <a:r>
              <a:rPr lang="en-GB" sz="1100" dirty="0"/>
              <a:t> is invoked to build the catkin packages in the source </a:t>
            </a:r>
            <a:r>
              <a:rPr lang="en-GB" sz="1100" dirty="0" smtClean="0"/>
              <a:t>space</a:t>
            </a:r>
          </a:p>
          <a:p>
            <a:r>
              <a:rPr lang="en-GB" sz="1100" dirty="0"/>
              <a:t> </a:t>
            </a:r>
            <a:r>
              <a:rPr lang="en-GB" sz="1100" dirty="0" smtClean="0"/>
              <a:t> </a:t>
            </a:r>
            <a:r>
              <a:rPr lang="en-GB" sz="1100" dirty="0" err="1" smtClean="0"/>
              <a:t>devel</a:t>
            </a:r>
            <a:r>
              <a:rPr lang="en-GB" sz="1100" dirty="0"/>
              <a:t>/                       </a:t>
            </a:r>
            <a:r>
              <a:rPr lang="en-GB" sz="1100" dirty="0" smtClean="0"/>
              <a:t>-- DEVEL SPACE </a:t>
            </a:r>
            <a:r>
              <a:rPr lang="en-GB" sz="1100" dirty="0"/>
              <a:t>where built targets are placed prior to being installed</a:t>
            </a:r>
          </a:p>
          <a:p>
            <a:r>
              <a:rPr lang="en-GB" sz="1100" dirty="0" smtClean="0"/>
              <a:t>  </a:t>
            </a:r>
            <a:r>
              <a:rPr lang="en-GB" sz="1100" dirty="0" err="1"/>
              <a:t>src</a:t>
            </a:r>
            <a:r>
              <a:rPr lang="en-GB" sz="1100" dirty="0"/>
              <a:t>/                  </a:t>
            </a:r>
            <a:r>
              <a:rPr lang="en-GB" sz="1100" dirty="0" smtClean="0"/>
              <a:t>                        -- </a:t>
            </a:r>
            <a:r>
              <a:rPr lang="en-GB" sz="1100" dirty="0"/>
              <a:t>SOURCE SPACE</a:t>
            </a:r>
          </a:p>
          <a:p>
            <a:r>
              <a:rPr lang="en-GB" sz="1100" dirty="0"/>
              <a:t>    CMakeLists.txt       </a:t>
            </a:r>
            <a:r>
              <a:rPr lang="en-GB" sz="1100" dirty="0" smtClean="0"/>
              <a:t>              -- </a:t>
            </a:r>
            <a:r>
              <a:rPr lang="en-GB" sz="1100" dirty="0"/>
              <a:t>'</a:t>
            </a:r>
            <a:r>
              <a:rPr lang="en-GB" sz="1100" dirty="0" err="1"/>
              <a:t>Toplevel</a:t>
            </a:r>
            <a:r>
              <a:rPr lang="en-GB" sz="1100" dirty="0"/>
              <a:t>' </a:t>
            </a:r>
            <a:r>
              <a:rPr lang="en-GB" sz="1100" dirty="0" err="1"/>
              <a:t>CMake</a:t>
            </a:r>
            <a:r>
              <a:rPr lang="en-GB" sz="1100" dirty="0"/>
              <a:t> file, provided by catkin</a:t>
            </a:r>
          </a:p>
          <a:p>
            <a:r>
              <a:rPr lang="en-GB" sz="1100" dirty="0"/>
              <a:t>    package_1/</a:t>
            </a:r>
          </a:p>
          <a:p>
            <a:r>
              <a:rPr lang="en-GB" sz="1100" dirty="0"/>
              <a:t>      CMakeLists.txt    </a:t>
            </a:r>
            <a:r>
              <a:rPr lang="en-GB" sz="1100" dirty="0" smtClean="0"/>
              <a:t>               -- </a:t>
            </a:r>
            <a:r>
              <a:rPr lang="en-GB" sz="1100" dirty="0"/>
              <a:t>CMakeLists.txt file for package_1</a:t>
            </a:r>
          </a:p>
          <a:p>
            <a:r>
              <a:rPr lang="en-GB" sz="1100" dirty="0"/>
              <a:t>      package.xml        </a:t>
            </a:r>
            <a:r>
              <a:rPr lang="en-GB" sz="1100" dirty="0" smtClean="0"/>
              <a:t>               -- </a:t>
            </a:r>
            <a:r>
              <a:rPr lang="en-GB" sz="1100" dirty="0"/>
              <a:t>Package manifest for package_1</a:t>
            </a:r>
          </a:p>
          <a:p>
            <a:r>
              <a:rPr lang="en-GB" sz="1100" dirty="0"/>
              <a:t>    ...</a:t>
            </a:r>
          </a:p>
          <a:p>
            <a:r>
              <a:rPr lang="en-GB" sz="1100" dirty="0"/>
              <a:t>    </a:t>
            </a:r>
            <a:r>
              <a:rPr lang="en-GB" sz="1100" dirty="0" err="1"/>
              <a:t>package_n</a:t>
            </a:r>
            <a:r>
              <a:rPr lang="en-GB" sz="1100" dirty="0"/>
              <a:t>/</a:t>
            </a:r>
          </a:p>
          <a:p>
            <a:r>
              <a:rPr lang="en-GB" sz="1100" dirty="0"/>
              <a:t>      CMakeLists.txt   </a:t>
            </a:r>
            <a:r>
              <a:rPr lang="en-GB" sz="1100" dirty="0" smtClean="0"/>
              <a:t>                -- </a:t>
            </a:r>
            <a:r>
              <a:rPr lang="en-GB" sz="1100" dirty="0"/>
              <a:t>CMakeLists.txt file for </a:t>
            </a:r>
            <a:r>
              <a:rPr lang="en-GB" sz="1100" dirty="0" err="1"/>
              <a:t>package_n</a:t>
            </a:r>
            <a:endParaRPr lang="en-GB" sz="1100" dirty="0"/>
          </a:p>
          <a:p>
            <a:r>
              <a:rPr lang="en-GB" sz="1100" dirty="0"/>
              <a:t>      package.xml        </a:t>
            </a:r>
            <a:r>
              <a:rPr lang="en-GB" sz="1100" dirty="0" smtClean="0"/>
              <a:t>               -- </a:t>
            </a:r>
            <a:r>
              <a:rPr lang="en-GB" sz="1100" dirty="0"/>
              <a:t>Package manifest for </a:t>
            </a:r>
            <a:r>
              <a:rPr lang="en-GB" sz="1100" dirty="0" err="1" smtClean="0"/>
              <a:t>package_n</a:t>
            </a:r>
            <a:endParaRPr lang="en-GB" sz="1100" dirty="0" smtClean="0"/>
          </a:p>
          <a:p>
            <a:r>
              <a:rPr lang="en-GB" sz="1100" dirty="0"/>
              <a:t> </a:t>
            </a:r>
            <a:r>
              <a:rPr lang="en-GB" sz="1100" dirty="0" smtClean="0"/>
              <a:t>   </a:t>
            </a:r>
            <a:r>
              <a:rPr lang="en-GB" sz="1100" dirty="0" err="1" smtClean="0"/>
              <a:t>meta_package</a:t>
            </a:r>
            <a:r>
              <a:rPr lang="en-GB" sz="1100" dirty="0"/>
              <a:t>/    </a:t>
            </a:r>
            <a:r>
              <a:rPr lang="en-GB" sz="1100" dirty="0" smtClean="0"/>
              <a:t>                --</a:t>
            </a:r>
            <a:r>
              <a:rPr lang="en-GB" sz="1100" dirty="0"/>
              <a:t>collections of packages</a:t>
            </a:r>
            <a:endParaRPr lang="en-GB" sz="1100" dirty="0" smtClean="0"/>
          </a:p>
          <a:p>
            <a:r>
              <a:rPr lang="en-GB" sz="1100" dirty="0"/>
              <a:t> </a:t>
            </a:r>
            <a:r>
              <a:rPr lang="en-GB" sz="1100" dirty="0" smtClean="0"/>
              <a:t>       sub_package_1/</a:t>
            </a:r>
          </a:p>
          <a:p>
            <a:r>
              <a:rPr lang="en-GB" sz="1100" dirty="0"/>
              <a:t> </a:t>
            </a:r>
            <a:r>
              <a:rPr lang="en-GB" sz="1100" dirty="0" smtClean="0"/>
              <a:t>            CMakeLists.txt            -- </a:t>
            </a:r>
            <a:r>
              <a:rPr lang="en-GB" sz="1100" dirty="0"/>
              <a:t>CMakeLists.txt file for </a:t>
            </a:r>
            <a:r>
              <a:rPr lang="en-GB" sz="1100" dirty="0" smtClean="0"/>
              <a:t>sub_package_1</a:t>
            </a:r>
          </a:p>
          <a:p>
            <a:r>
              <a:rPr lang="en-GB" sz="1100" dirty="0"/>
              <a:t> </a:t>
            </a:r>
            <a:r>
              <a:rPr lang="en-GB" sz="1100" dirty="0" smtClean="0"/>
              <a:t>             package.xml               </a:t>
            </a:r>
            <a:r>
              <a:rPr lang="en-GB" sz="1100" dirty="0"/>
              <a:t>-- Package manifest for </a:t>
            </a:r>
            <a:r>
              <a:rPr lang="en-GB" sz="1100" dirty="0" smtClean="0"/>
              <a:t>sub_package_1</a:t>
            </a:r>
            <a:endParaRPr lang="en-GB" sz="1100" dirty="0"/>
          </a:p>
          <a:p>
            <a:r>
              <a:rPr lang="en-GB" sz="1100" dirty="0" smtClean="0"/>
              <a:t>        …</a:t>
            </a:r>
          </a:p>
          <a:p>
            <a:r>
              <a:rPr lang="en-GB" sz="1100" dirty="0" smtClean="0"/>
              <a:t>        </a:t>
            </a:r>
            <a:r>
              <a:rPr lang="en-GB" sz="1100" dirty="0" err="1" smtClean="0"/>
              <a:t>sub_package_n</a:t>
            </a:r>
            <a:r>
              <a:rPr lang="en-GB" sz="1100" dirty="0" smtClean="0"/>
              <a:t>/ </a:t>
            </a:r>
          </a:p>
          <a:p>
            <a:r>
              <a:rPr lang="en-GB" sz="1100" dirty="0"/>
              <a:t> </a:t>
            </a:r>
            <a:r>
              <a:rPr lang="en-GB" sz="1100" dirty="0" smtClean="0"/>
              <a:t>             </a:t>
            </a:r>
            <a:r>
              <a:rPr lang="en-GB" sz="1100" dirty="0"/>
              <a:t>CMakeLists.txt          -- CMakeLists.txt file for </a:t>
            </a:r>
            <a:r>
              <a:rPr lang="en-GB" sz="1100" dirty="0" err="1" smtClean="0"/>
              <a:t>sub_package_n</a:t>
            </a:r>
            <a:endParaRPr lang="en-GB" sz="1100" dirty="0" smtClean="0"/>
          </a:p>
          <a:p>
            <a:r>
              <a:rPr lang="en-GB" sz="1100" dirty="0" smtClean="0"/>
              <a:t>              </a:t>
            </a:r>
            <a:r>
              <a:rPr lang="en-GB" sz="1100" dirty="0"/>
              <a:t>package.xml </a:t>
            </a:r>
            <a:r>
              <a:rPr lang="en-GB" sz="1100" dirty="0" smtClean="0"/>
              <a:t>              -- </a:t>
            </a:r>
            <a:r>
              <a:rPr lang="en-GB" sz="1100" dirty="0"/>
              <a:t>Package manifest for </a:t>
            </a:r>
            <a:r>
              <a:rPr lang="en-GB" sz="1100" dirty="0" err="1"/>
              <a:t>sub_package_n</a:t>
            </a:r>
            <a:endParaRPr lang="en-GB" sz="1100" dirty="0"/>
          </a:p>
          <a:p>
            <a:r>
              <a:rPr lang="en-GB" sz="1200" dirty="0"/>
              <a:t> </a:t>
            </a:r>
            <a:r>
              <a:rPr lang="en-GB" sz="1200" dirty="0" smtClean="0"/>
              <a:t>      </a:t>
            </a:r>
            <a:r>
              <a:rPr lang="en-GB" sz="1100" dirty="0" err="1" smtClean="0"/>
              <a:t>meta_package</a:t>
            </a:r>
            <a:r>
              <a:rPr lang="en-GB" sz="1100" dirty="0" smtClean="0"/>
              <a:t>/               </a:t>
            </a:r>
          </a:p>
          <a:p>
            <a:r>
              <a:rPr lang="en-GB" sz="1100" dirty="0"/>
              <a:t> </a:t>
            </a:r>
            <a:r>
              <a:rPr lang="en-GB" sz="1100" dirty="0" smtClean="0"/>
              <a:t>             package.xml              --</a:t>
            </a:r>
            <a:r>
              <a:rPr lang="en-GB" sz="1100" dirty="0"/>
              <a:t> Package manifest </a:t>
            </a:r>
            <a:r>
              <a:rPr lang="en-GB" sz="1100" dirty="0" smtClean="0"/>
              <a:t>indicating the </a:t>
            </a:r>
            <a:r>
              <a:rPr lang="en-GB" sz="1100" dirty="0" err="1" smtClean="0"/>
              <a:t>meta_package</a:t>
            </a:r>
            <a:endParaRPr lang="en-GB" sz="1100" dirty="0"/>
          </a:p>
          <a:p>
            <a:endParaRPr lang="en-GB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4415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04800"/>
            <a:ext cx="8229600" cy="1143000"/>
          </a:xfrm>
          <a:ln/>
        </p:spPr>
        <p:txBody>
          <a:bodyPr/>
          <a:lstStyle/>
          <a:p>
            <a:r>
              <a:rPr lang="en-US" altLang="zh-CN" dirty="0"/>
              <a:t>Creating a catkin Workspace</a:t>
            </a:r>
          </a:p>
        </p:txBody>
      </p:sp>
      <p:sp>
        <p:nvSpPr>
          <p:cNvPr id="7171" name="Content Placeholder 2"/>
          <p:cNvSpPr>
            <a:spLocks noGrp="1" noChangeArrowheads="1"/>
          </p:cNvSpPr>
          <p:nvPr>
            <p:ph idx="4294967295"/>
          </p:nvPr>
        </p:nvSpPr>
        <p:spPr bwMode="auto">
          <a:xfrm>
            <a:off x="228600" y="1828800"/>
            <a:ext cx="8686800" cy="5359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Blip>
                <a:blip r:embed="rId2"/>
              </a:buBlip>
            </a:pPr>
            <a:r>
              <a:rPr lang="en-US" altLang="zh-CN" dirty="0">
                <a:hlinkClick r:id="rId3"/>
              </a:rPr>
              <a:t>http://wiki.ros.org/catkin/Tutorials/create_a_workspace</a:t>
            </a:r>
          </a:p>
          <a:p>
            <a:endParaRPr lang="en-US" altLang="zh-CN" dirty="0"/>
          </a:p>
          <a:p>
            <a:endParaRPr lang="en-US" altLang="zh-CN" dirty="0"/>
          </a:p>
          <a:p>
            <a:pPr>
              <a:buBlip>
                <a:blip r:embed="rId2"/>
              </a:buBlip>
            </a:pPr>
            <a:r>
              <a:rPr lang="en-US" altLang="zh-CN" dirty="0"/>
              <a:t>Initially, the workspace will contain only the top-level CMakeLists.txt</a:t>
            </a:r>
          </a:p>
          <a:p>
            <a:pPr>
              <a:buBlip>
                <a:blip r:embed="rId2"/>
              </a:buBlip>
            </a:pPr>
            <a:r>
              <a:rPr lang="en-US" altLang="zh-CN" b="1" dirty="0" err="1"/>
              <a:t>catkin_make</a:t>
            </a:r>
            <a:r>
              <a:rPr lang="en-US" altLang="zh-CN" dirty="0"/>
              <a:t> command builds the workspace and all the packages within it</a:t>
            </a:r>
          </a:p>
          <a:p>
            <a:endParaRPr lang="en-US" altLang="zh-CN" dirty="0"/>
          </a:p>
          <a:p>
            <a:endParaRPr lang="en-US" altLang="zh-CN" dirty="0"/>
          </a:p>
        </p:txBody>
      </p:sp>
      <p:sp>
        <p:nvSpPr>
          <p:cNvPr id="7172" name="Rectangle 7"/>
          <p:cNvSpPr>
            <a:spLocks/>
          </p:cNvSpPr>
          <p:nvPr/>
        </p:nvSpPr>
        <p:spPr bwMode="auto">
          <a:xfrm>
            <a:off x="914400" y="2286000"/>
            <a:ext cx="6705600" cy="1016000"/>
          </a:xfrm>
          <a:prstGeom prst="rect">
            <a:avLst/>
          </a:prstGeom>
          <a:solidFill>
            <a:schemeClr val="bg1"/>
          </a:solidFill>
          <a:ln w="25400" cmpd="sng">
            <a:solidFill>
              <a:srgbClr val="0F243E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000" dirty="0">
                <a:solidFill>
                  <a:srgbClr val="4C4C4C"/>
                </a:solidFill>
                <a:latin typeface="Calibri" pitchFamily="34" charset="0"/>
                <a:sym typeface="Courier New" pitchFamily="49" charset="0"/>
              </a:rPr>
              <a:t>$ </a:t>
            </a:r>
            <a:r>
              <a:rPr lang="en-US" altLang="zh-CN" sz="2000" dirty="0" err="1">
                <a:solidFill>
                  <a:srgbClr val="4C4C4C"/>
                </a:solidFill>
                <a:latin typeface="Calibri" pitchFamily="34" charset="0"/>
                <a:sym typeface="Courier New" pitchFamily="49" charset="0"/>
              </a:rPr>
              <a:t>mkdir</a:t>
            </a:r>
            <a:r>
              <a:rPr lang="en-US" altLang="zh-CN" sz="2000" dirty="0">
                <a:solidFill>
                  <a:srgbClr val="4C4C4C"/>
                </a:solidFill>
                <a:latin typeface="Calibri" pitchFamily="34" charset="0"/>
                <a:sym typeface="Courier New" pitchFamily="49" charset="0"/>
              </a:rPr>
              <a:t> -p ~/</a:t>
            </a:r>
            <a:r>
              <a:rPr lang="en-US" altLang="zh-CN" sz="2000" dirty="0" err="1">
                <a:solidFill>
                  <a:srgbClr val="4C4C4C"/>
                </a:solidFill>
                <a:latin typeface="Calibri" pitchFamily="34" charset="0"/>
                <a:sym typeface="Courier New" pitchFamily="49" charset="0"/>
              </a:rPr>
              <a:t>catkin_ws</a:t>
            </a:r>
            <a:r>
              <a:rPr lang="en-US" altLang="zh-CN" sz="2000" dirty="0">
                <a:solidFill>
                  <a:srgbClr val="4C4C4C"/>
                </a:solidFill>
                <a:latin typeface="Calibri" pitchFamily="34" charset="0"/>
                <a:sym typeface="Courier New" pitchFamily="49" charset="0"/>
              </a:rPr>
              <a:t>/</a:t>
            </a:r>
            <a:r>
              <a:rPr lang="en-US" altLang="zh-CN" sz="2000" dirty="0" err="1">
                <a:solidFill>
                  <a:srgbClr val="4C4C4C"/>
                </a:solidFill>
                <a:latin typeface="Calibri" pitchFamily="34" charset="0"/>
                <a:sym typeface="Courier New" pitchFamily="49" charset="0"/>
              </a:rPr>
              <a:t>src</a:t>
            </a:r>
            <a:endParaRPr lang="en-US" altLang="zh-CN" sz="2000" dirty="0">
              <a:solidFill>
                <a:srgbClr val="4C4C4C"/>
              </a:solidFill>
              <a:latin typeface="Calibri" pitchFamily="34" charset="0"/>
              <a:sym typeface="Courier New" pitchFamily="49" charset="0"/>
            </a:endParaRPr>
          </a:p>
          <a:p>
            <a:r>
              <a:rPr lang="en-US" altLang="zh-CN" sz="2000" dirty="0">
                <a:solidFill>
                  <a:srgbClr val="4C4C4C"/>
                </a:solidFill>
                <a:latin typeface="Calibri" pitchFamily="34" charset="0"/>
                <a:sym typeface="Courier New" pitchFamily="49" charset="0"/>
              </a:rPr>
              <a:t>$ cd ~/</a:t>
            </a:r>
            <a:r>
              <a:rPr lang="en-US" altLang="zh-CN" sz="2000" dirty="0" err="1">
                <a:solidFill>
                  <a:srgbClr val="4C4C4C"/>
                </a:solidFill>
                <a:latin typeface="Calibri" pitchFamily="34" charset="0"/>
                <a:sym typeface="Courier New" pitchFamily="49" charset="0"/>
              </a:rPr>
              <a:t>catkin_ws</a:t>
            </a:r>
            <a:r>
              <a:rPr lang="en-US" altLang="zh-CN" sz="2000" dirty="0">
                <a:solidFill>
                  <a:srgbClr val="4C4C4C"/>
                </a:solidFill>
                <a:latin typeface="Calibri" pitchFamily="34" charset="0"/>
                <a:sym typeface="Courier New" pitchFamily="49" charset="0"/>
              </a:rPr>
              <a:t>/</a:t>
            </a:r>
            <a:r>
              <a:rPr lang="en-US" altLang="zh-CN" sz="2000" dirty="0" err="1">
                <a:solidFill>
                  <a:srgbClr val="4C4C4C"/>
                </a:solidFill>
                <a:latin typeface="Calibri" pitchFamily="34" charset="0"/>
                <a:sym typeface="Courier New" pitchFamily="49" charset="0"/>
              </a:rPr>
              <a:t>src</a:t>
            </a:r>
            <a:endParaRPr lang="en-US" altLang="zh-CN" sz="2000" dirty="0">
              <a:solidFill>
                <a:srgbClr val="4C4C4C"/>
              </a:solidFill>
              <a:latin typeface="Calibri" pitchFamily="34" charset="0"/>
              <a:sym typeface="Courier New" pitchFamily="49" charset="0"/>
            </a:endParaRPr>
          </a:p>
          <a:p>
            <a:r>
              <a:rPr lang="en-US" altLang="zh-CN" sz="2000" dirty="0">
                <a:solidFill>
                  <a:srgbClr val="4C4C4C"/>
                </a:solidFill>
                <a:latin typeface="Calibri" pitchFamily="34" charset="0"/>
                <a:sym typeface="Courier New" pitchFamily="49" charset="0"/>
              </a:rPr>
              <a:t>$ </a:t>
            </a:r>
            <a:r>
              <a:rPr lang="en-US" altLang="zh-CN" sz="2000" dirty="0" err="1">
                <a:solidFill>
                  <a:srgbClr val="4C4C4C"/>
                </a:solidFill>
                <a:latin typeface="Calibri" pitchFamily="34" charset="0"/>
                <a:sym typeface="Courier New" pitchFamily="49" charset="0"/>
              </a:rPr>
              <a:t>catkin_init_workspace</a:t>
            </a:r>
            <a:endParaRPr lang="en-US" altLang="zh-CN" dirty="0"/>
          </a:p>
        </p:txBody>
      </p:sp>
      <p:sp>
        <p:nvSpPr>
          <p:cNvPr id="7173" name="Rectangle 8"/>
          <p:cNvSpPr>
            <a:spLocks/>
          </p:cNvSpPr>
          <p:nvPr/>
        </p:nvSpPr>
        <p:spPr bwMode="auto">
          <a:xfrm>
            <a:off x="990600" y="5105400"/>
            <a:ext cx="6705600" cy="708025"/>
          </a:xfrm>
          <a:prstGeom prst="rect">
            <a:avLst/>
          </a:prstGeom>
          <a:solidFill>
            <a:schemeClr val="bg1"/>
          </a:solidFill>
          <a:ln w="25400" cmpd="sng">
            <a:solidFill>
              <a:srgbClr val="0F243E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000">
                <a:solidFill>
                  <a:srgbClr val="4C4C4C"/>
                </a:solidFill>
                <a:latin typeface="Calibri" pitchFamily="34" charset="0"/>
                <a:sym typeface="Courier New" pitchFamily="49" charset="0"/>
              </a:rPr>
              <a:t>cd ~/catkin_ws</a:t>
            </a:r>
          </a:p>
          <a:p>
            <a:r>
              <a:rPr lang="en-US" altLang="zh-CN" sz="2000">
                <a:solidFill>
                  <a:srgbClr val="4C4C4C"/>
                </a:solidFill>
                <a:latin typeface="Calibri" pitchFamily="34" charset="0"/>
                <a:sym typeface="Courier New" pitchFamily="49" charset="0"/>
              </a:rPr>
              <a:t>catkin_make</a:t>
            </a:r>
            <a:endParaRPr lang="en-US" altLang="zh-CN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7307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 noChangeArrowheads="1"/>
          </p:cNvSpPr>
          <p:nvPr>
            <p:ph type="title" idx="4294967295"/>
          </p:nvPr>
        </p:nvSpPr>
        <p:spPr>
          <a:xfrm>
            <a:off x="473075" y="228600"/>
            <a:ext cx="8229600" cy="1143000"/>
          </a:xfrm>
          <a:ln/>
        </p:spPr>
        <p:txBody>
          <a:bodyPr/>
          <a:lstStyle/>
          <a:p>
            <a:r>
              <a:rPr lang="en-US" altLang="zh-CN" dirty="0" smtClean="0"/>
              <a:t>Resulting catkin </a:t>
            </a:r>
            <a:r>
              <a:rPr lang="en-US" altLang="zh-CN" dirty="0"/>
              <a:t>Workspace</a:t>
            </a:r>
          </a:p>
        </p:txBody>
      </p:sp>
      <p:sp>
        <p:nvSpPr>
          <p:cNvPr id="8195" name="Content Placeholder 4"/>
          <p:cNvSpPr>
            <a:spLocks noGrp="1" noChangeArrowheads="1"/>
          </p:cNvSpPr>
          <p:nvPr>
            <p:ph idx="4294967295"/>
          </p:nvPr>
        </p:nvSpPr>
        <p:spPr bwMode="auto">
          <a:xfrm>
            <a:off x="228600" y="1346200"/>
            <a:ext cx="8686800" cy="5359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CN" dirty="0"/>
              <a:t>The resulting build artifacts and executables are placed into the </a:t>
            </a:r>
            <a:r>
              <a:rPr lang="en-US" altLang="zh-CN" b="1" dirty="0" err="1"/>
              <a:t>devel</a:t>
            </a:r>
            <a:r>
              <a:rPr lang="en-US" altLang="zh-CN" dirty="0"/>
              <a:t> space</a:t>
            </a:r>
          </a:p>
        </p:txBody>
      </p:sp>
      <p:pic>
        <p:nvPicPr>
          <p:cNvPr id="819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86000"/>
            <a:ext cx="7499350" cy="419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937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457200"/>
            <a:ext cx="8229600" cy="1143000"/>
          </a:xfrm>
          <a:ln/>
        </p:spPr>
        <p:txBody>
          <a:bodyPr/>
          <a:lstStyle/>
          <a:p>
            <a:r>
              <a:rPr lang="en-US" altLang="zh-CN" dirty="0"/>
              <a:t>The Package Manifest</a:t>
            </a:r>
          </a:p>
        </p:txBody>
      </p:sp>
      <p:sp>
        <p:nvSpPr>
          <p:cNvPr id="11267" name="Content Placeholder 4"/>
          <p:cNvSpPr>
            <a:spLocks noGrp="1" noChangeArrowheads="1"/>
          </p:cNvSpPr>
          <p:nvPr>
            <p:ph idx="4294967295"/>
          </p:nvPr>
        </p:nvSpPr>
        <p:spPr bwMode="auto">
          <a:xfrm>
            <a:off x="304800" y="1676400"/>
            <a:ext cx="8686800" cy="5359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Blip>
                <a:blip r:embed="rId2"/>
              </a:buBlip>
            </a:pPr>
            <a:r>
              <a:rPr lang="en-US" altLang="zh-CN" dirty="0"/>
              <a:t>XML file that defines properties about the package such as:</a:t>
            </a:r>
          </a:p>
          <a:p>
            <a:pPr lvl="1"/>
            <a:r>
              <a:rPr lang="en-US" altLang="zh-CN" dirty="0"/>
              <a:t>the package name</a:t>
            </a:r>
          </a:p>
          <a:p>
            <a:pPr lvl="1"/>
            <a:r>
              <a:rPr lang="en-US" altLang="zh-CN" dirty="0"/>
              <a:t>version numbers</a:t>
            </a:r>
          </a:p>
          <a:p>
            <a:pPr lvl="1"/>
            <a:r>
              <a:rPr lang="en-US" altLang="zh-CN" dirty="0"/>
              <a:t>authors</a:t>
            </a:r>
          </a:p>
          <a:p>
            <a:pPr lvl="1"/>
            <a:r>
              <a:rPr lang="en-US" altLang="zh-CN" dirty="0"/>
              <a:t>dependencies on other catkin packages</a:t>
            </a:r>
          </a:p>
          <a:p>
            <a:pPr>
              <a:buFont typeface="Arial" pitchFamily="34" charset="0"/>
              <a:buNone/>
            </a:pPr>
            <a:r>
              <a:rPr lang="en-US" altLang="zh-CN" dirty="0"/>
              <a:t>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6575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04800"/>
            <a:ext cx="8229600" cy="1143000"/>
          </a:xfrm>
          <a:ln/>
        </p:spPr>
        <p:txBody>
          <a:bodyPr/>
          <a:lstStyle/>
          <a:p>
            <a:r>
              <a:rPr lang="en-US" altLang="zh-CN" dirty="0"/>
              <a:t>The Package Manifest</a:t>
            </a:r>
          </a:p>
        </p:txBody>
      </p:sp>
      <p:sp>
        <p:nvSpPr>
          <p:cNvPr id="12291" name="Content Placeholder 4"/>
          <p:cNvSpPr>
            <a:spLocks noGrp="1" noChangeArrowheads="1"/>
          </p:cNvSpPr>
          <p:nvPr>
            <p:ph idx="4294967295"/>
          </p:nvPr>
        </p:nvSpPr>
        <p:spPr bwMode="auto">
          <a:xfrm>
            <a:off x="323850" y="1498600"/>
            <a:ext cx="8686800" cy="5359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Blip>
                <a:blip r:embed="rId2"/>
              </a:buBlip>
            </a:pPr>
            <a:r>
              <a:rPr lang="en-US" altLang="zh-CN" dirty="0"/>
              <a:t>Example for a package manifest:</a:t>
            </a:r>
          </a:p>
        </p:txBody>
      </p: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328" y="1981200"/>
            <a:ext cx="75057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9760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 noChangeArrowheads="1"/>
          </p:cNvSpPr>
          <p:nvPr>
            <p:ph type="title" idx="4294967295"/>
          </p:nvPr>
        </p:nvSpPr>
        <p:spPr>
          <a:xfrm>
            <a:off x="571500" y="457200"/>
            <a:ext cx="8229600" cy="1143000"/>
          </a:xfrm>
          <a:ln/>
        </p:spPr>
        <p:txBody>
          <a:bodyPr/>
          <a:lstStyle/>
          <a:p>
            <a:r>
              <a:rPr lang="en-US" altLang="zh-CN" dirty="0"/>
              <a:t>Creating a ROS Package</a:t>
            </a:r>
          </a:p>
        </p:txBody>
      </p:sp>
      <p:sp>
        <p:nvSpPr>
          <p:cNvPr id="13315" name="Content Placeholder 2"/>
          <p:cNvSpPr>
            <a:spLocks noGrp="1" noChangeArrowheads="1"/>
          </p:cNvSpPr>
          <p:nvPr>
            <p:ph idx="4294967295"/>
          </p:nvPr>
        </p:nvSpPr>
        <p:spPr bwMode="auto">
          <a:xfrm>
            <a:off x="342900" y="2108200"/>
            <a:ext cx="8686800" cy="5359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Blip>
                <a:blip r:embed="rId2"/>
              </a:buBlip>
            </a:pPr>
            <a:r>
              <a:rPr lang="en-US" altLang="zh-CN" dirty="0">
                <a:hlinkClick r:id="rId3"/>
              </a:rPr>
              <a:t>http://wiki.ros.org/catkin/Tutorials/CreatingPackage</a:t>
            </a:r>
          </a:p>
          <a:p>
            <a:pPr>
              <a:buBlip>
                <a:blip r:embed="rId2"/>
              </a:buBlip>
            </a:pPr>
            <a:r>
              <a:rPr lang="en-US" altLang="zh-CN" dirty="0"/>
              <a:t>Change to the source directory of the workspace</a:t>
            </a:r>
          </a:p>
          <a:p>
            <a:pPr>
              <a:buFont typeface="Arial" pitchFamily="34" charset="0"/>
              <a:buNone/>
            </a:pPr>
            <a:r>
              <a:rPr lang="en-US" altLang="zh-CN" dirty="0"/>
              <a:t> </a:t>
            </a:r>
          </a:p>
          <a:p>
            <a:pPr>
              <a:buBlip>
                <a:blip r:embed="rId2"/>
              </a:buBlip>
            </a:pPr>
            <a:r>
              <a:rPr lang="en-US" altLang="zh-CN" b="1" dirty="0" err="1"/>
              <a:t>catkin_create_pkg</a:t>
            </a:r>
            <a:r>
              <a:rPr lang="en-US" altLang="zh-CN" dirty="0"/>
              <a:t> creates a new package</a:t>
            </a:r>
          </a:p>
          <a:p>
            <a:pPr lvl="1">
              <a:buFont typeface="Arial" pitchFamily="34" charset="0"/>
              <a:buNone/>
            </a:pPr>
            <a:endParaRPr lang="en-US" altLang="zh-CN" dirty="0"/>
          </a:p>
          <a:p>
            <a:pPr>
              <a:buBlip>
                <a:blip r:embed="rId2"/>
              </a:buBlip>
            </a:pPr>
            <a:r>
              <a:rPr lang="en-US" altLang="zh-CN" dirty="0"/>
              <a:t>Example:</a:t>
            </a:r>
          </a:p>
          <a:p>
            <a:endParaRPr lang="en-US" altLang="zh-CN" dirty="0"/>
          </a:p>
        </p:txBody>
      </p:sp>
      <p:sp>
        <p:nvSpPr>
          <p:cNvPr id="13316" name="Rectangle 5"/>
          <p:cNvSpPr>
            <a:spLocks/>
          </p:cNvSpPr>
          <p:nvPr/>
        </p:nvSpPr>
        <p:spPr bwMode="auto">
          <a:xfrm>
            <a:off x="838200" y="4038600"/>
            <a:ext cx="7696200" cy="400050"/>
          </a:xfrm>
          <a:prstGeom prst="rect">
            <a:avLst/>
          </a:prstGeom>
          <a:solidFill>
            <a:schemeClr val="bg1"/>
          </a:solidFill>
          <a:ln w="25400" cmpd="sng">
            <a:solidFill>
              <a:srgbClr val="0F243E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lvl="1"/>
            <a:r>
              <a:rPr lang="en-US" altLang="zh-CN" sz="2000">
                <a:solidFill>
                  <a:srgbClr val="4C4C4C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$ catkin_create_pkg &lt;package_name&gt; [depend1] [depend2] [depend3]</a:t>
            </a:r>
            <a:endParaRPr lang="en-US" altLang="zh-CN"/>
          </a:p>
        </p:txBody>
      </p:sp>
      <p:sp>
        <p:nvSpPr>
          <p:cNvPr id="13317" name="Rectangle 7"/>
          <p:cNvSpPr>
            <a:spLocks/>
          </p:cNvSpPr>
          <p:nvPr/>
        </p:nvSpPr>
        <p:spPr bwMode="auto">
          <a:xfrm>
            <a:off x="838200" y="5029200"/>
            <a:ext cx="7696200" cy="400050"/>
          </a:xfrm>
          <a:prstGeom prst="rect">
            <a:avLst/>
          </a:prstGeom>
          <a:solidFill>
            <a:schemeClr val="bg1"/>
          </a:solidFill>
          <a:ln w="25400" cmpd="sng">
            <a:solidFill>
              <a:srgbClr val="0F243E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lvl="1"/>
            <a:r>
              <a:rPr lang="en-US" altLang="zh-CN" sz="2000" dirty="0">
                <a:solidFill>
                  <a:srgbClr val="4C4C4C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$ </a:t>
            </a:r>
            <a:r>
              <a:rPr lang="en-US" altLang="zh-CN" sz="2000" dirty="0" err="1">
                <a:solidFill>
                  <a:srgbClr val="4C4C4C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catkin_create_pkg</a:t>
            </a:r>
            <a:r>
              <a:rPr lang="en-US" altLang="zh-CN" sz="2000" dirty="0">
                <a:solidFill>
                  <a:srgbClr val="4C4C4C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lang="en-US" altLang="zh-CN" sz="2000" dirty="0" err="1">
                <a:solidFill>
                  <a:srgbClr val="4C4C4C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test_package</a:t>
            </a:r>
            <a:r>
              <a:rPr lang="en-US" altLang="zh-CN" sz="2000" dirty="0">
                <a:solidFill>
                  <a:srgbClr val="4C4C4C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lang="en-US" altLang="zh-CN" sz="2000" dirty="0" err="1">
                <a:solidFill>
                  <a:srgbClr val="4C4C4C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std_msgs</a:t>
            </a:r>
            <a:r>
              <a:rPr lang="en-US" altLang="zh-CN" sz="2000" dirty="0">
                <a:solidFill>
                  <a:srgbClr val="4C4C4C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lang="en-US" altLang="zh-CN" sz="2000" dirty="0" err="1">
                <a:solidFill>
                  <a:srgbClr val="4C4C4C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rospy</a:t>
            </a:r>
            <a:r>
              <a:rPr lang="en-US" altLang="zh-CN" sz="2000" dirty="0">
                <a:solidFill>
                  <a:srgbClr val="4C4C4C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lang="en-US" altLang="zh-CN" sz="2000" dirty="0" err="1">
                <a:solidFill>
                  <a:srgbClr val="4C4C4C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roscpp</a:t>
            </a:r>
            <a:r>
              <a:rPr lang="en-US" altLang="zh-CN" sz="2000" dirty="0">
                <a:solidFill>
                  <a:srgbClr val="4C4C4C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endParaRPr lang="en-US" altLang="zh-CN" dirty="0"/>
          </a:p>
        </p:txBody>
      </p:sp>
      <p:sp>
        <p:nvSpPr>
          <p:cNvPr id="13318" name="Rectangle 8"/>
          <p:cNvSpPr>
            <a:spLocks/>
          </p:cNvSpPr>
          <p:nvPr/>
        </p:nvSpPr>
        <p:spPr bwMode="auto">
          <a:xfrm>
            <a:off x="838200" y="3105150"/>
            <a:ext cx="7696200" cy="400050"/>
          </a:xfrm>
          <a:prstGeom prst="rect">
            <a:avLst/>
          </a:prstGeom>
          <a:solidFill>
            <a:schemeClr val="bg1"/>
          </a:solidFill>
          <a:ln w="25400" cmpd="sng">
            <a:solidFill>
              <a:srgbClr val="0F243E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lvl="1"/>
            <a:r>
              <a:rPr lang="en-US" altLang="zh-CN" sz="2000">
                <a:solidFill>
                  <a:srgbClr val="4C4C4C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$cd ~/catkin_ws/src</a:t>
            </a:r>
            <a:endParaRPr lang="en-US" altLang="zh-CN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2766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81000"/>
            <a:ext cx="8229600" cy="1143000"/>
          </a:xfrm>
          <a:ln/>
        </p:spPr>
        <p:txBody>
          <a:bodyPr/>
          <a:lstStyle/>
          <a:p>
            <a:r>
              <a:rPr lang="en-US" altLang="zh-CN" dirty="0"/>
              <a:t>ROS IDEs</a:t>
            </a:r>
          </a:p>
        </p:txBody>
      </p:sp>
      <p:sp>
        <p:nvSpPr>
          <p:cNvPr id="14339" name="Content Placeholder 2"/>
          <p:cNvSpPr>
            <a:spLocks noGrp="1" noChangeArrowheads="1"/>
          </p:cNvSpPr>
          <p:nvPr>
            <p:ph idx="4294967295"/>
          </p:nvPr>
        </p:nvSpPr>
        <p:spPr bwMode="auto">
          <a:xfrm>
            <a:off x="228600" y="1511300"/>
            <a:ext cx="8686800" cy="5359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Blip>
                <a:blip r:embed="rId2"/>
              </a:buBlip>
            </a:pPr>
            <a:r>
              <a:rPr lang="en-US" altLang="zh-CN" dirty="0">
                <a:hlinkClick r:id="rId3"/>
              </a:rPr>
              <a:t>http://wiki.ros.org/IDEs</a:t>
            </a:r>
          </a:p>
          <a:p>
            <a:pPr>
              <a:buBlip>
                <a:blip r:embed="rId2"/>
              </a:buBlip>
            </a:pPr>
            <a:r>
              <a:rPr lang="en-US" altLang="zh-CN" dirty="0"/>
              <a:t>For building and running ROS programs from IDEs, the ROS environment has to be set up.</a:t>
            </a:r>
          </a:p>
          <a:p>
            <a:pPr lvl="1"/>
            <a:r>
              <a:rPr lang="en-US" altLang="zh-CN" dirty="0"/>
              <a:t>Running your IDE from your ROS-sourced shell should be the easiest way</a:t>
            </a:r>
          </a:p>
          <a:p>
            <a:pPr lvl="1"/>
            <a:r>
              <a:rPr lang="en-US" altLang="zh-CN" dirty="0"/>
              <a:t>Likewise, you can enhance your IDE's launcher icon to load your shells environment.</a:t>
            </a:r>
          </a:p>
          <a:p>
            <a:endParaRPr lang="en-US" altLang="zh-CN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1392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 descr=" 4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4389120"/>
          </a:xfrm>
        </p:spPr>
        <p:txBody>
          <a:bodyPr/>
          <a:lstStyle/>
          <a:p>
            <a:pPr lvl="0">
              <a:buClr>
                <a:srgbClr val="0BD0D9"/>
              </a:buClr>
              <a:buBlip>
                <a:blip r:embed="rId2"/>
              </a:buBlip>
            </a:pPr>
            <a:r>
              <a:rPr lang="fr-FR" smtClean="0">
                <a:latin typeface="Constantia"/>
              </a:rPr>
              <a:t>Main client libraries: </a:t>
            </a:r>
          </a:p>
          <a:p>
            <a:pPr lvl="1">
              <a:buClr>
                <a:srgbClr val="0F6FC6"/>
              </a:buClr>
              <a:buFont typeface="Wingdings" panose="05000000000000000000" pitchFamily="2" charset="2"/>
              <a:buChar char="Ø"/>
            </a:pPr>
            <a:r>
              <a:rPr lang="en-GB" smtClean="0">
                <a:latin typeface="Constantia"/>
              </a:rPr>
              <a:t>Python</a:t>
            </a:r>
          </a:p>
          <a:p>
            <a:pPr lvl="1">
              <a:buClr>
                <a:srgbClr val="0F6FC6"/>
              </a:buClr>
              <a:buFont typeface="Wingdings" panose="05000000000000000000" pitchFamily="2" charset="2"/>
              <a:buChar char="Ø"/>
            </a:pPr>
            <a:r>
              <a:rPr lang="en-GB" smtClean="0">
                <a:latin typeface="Constantia"/>
              </a:rPr>
              <a:t>c++</a:t>
            </a:r>
          </a:p>
          <a:p>
            <a:pPr lvl="1">
              <a:buClr>
                <a:srgbClr val="0F6FC6"/>
              </a:buClr>
              <a:buFont typeface="Wingdings" panose="05000000000000000000" pitchFamily="2" charset="2"/>
              <a:buChar char="Ø"/>
            </a:pPr>
            <a:r>
              <a:rPr lang="en-GB" smtClean="0">
                <a:latin typeface="Constantia"/>
              </a:rPr>
              <a:t>Lisp</a:t>
            </a:r>
          </a:p>
          <a:p>
            <a:endParaRPr lang="en-GB" dirty="0" smtClean="0"/>
          </a:p>
          <a:p>
            <a:pPr lvl="0">
              <a:buClr>
                <a:srgbClr val="0BD0D9"/>
              </a:buClr>
              <a:buBlip>
                <a:blip r:embed="rId2"/>
              </a:buBlip>
            </a:pPr>
            <a:r>
              <a:rPr lang="fr-FR" smtClean="0">
                <a:latin typeface="Constantia"/>
              </a:rPr>
              <a:t>Experimental client libraries:</a:t>
            </a:r>
          </a:p>
          <a:p>
            <a:pPr lvl="1">
              <a:buClr>
                <a:srgbClr val="0F6FC6"/>
              </a:buClr>
              <a:buFont typeface="Wingdings" panose="05000000000000000000" pitchFamily="2" charset="2"/>
              <a:buChar char="Ø"/>
            </a:pPr>
            <a:r>
              <a:rPr lang="en-GB" smtClean="0">
                <a:latin typeface="Constantia"/>
              </a:rPr>
              <a:t>Java (with Android support)</a:t>
            </a:r>
          </a:p>
          <a:p>
            <a:pPr lvl="1">
              <a:buClr>
                <a:srgbClr val="0F6FC6"/>
              </a:buClr>
              <a:buFont typeface="Wingdings" panose="05000000000000000000" pitchFamily="2" charset="2"/>
              <a:buChar char="Ø"/>
            </a:pPr>
            <a:r>
              <a:rPr lang="en-GB" smtClean="0">
                <a:latin typeface="Constantia"/>
              </a:rPr>
              <a:t>Lua</a:t>
            </a:r>
          </a:p>
          <a:p>
            <a:pPr lvl="1">
              <a:buFont typeface="Wingdings" panose="05000000000000000000" pitchFamily="2" charset="2"/>
              <a:buChar char=" "/>
            </a:pPr>
            <a:endParaRPr lang="en-GB" dirty="0"/>
          </a:p>
        </p:txBody>
      </p:sp>
      <p:sp>
        <p:nvSpPr>
          <p:cNvPr id="5" name="Title 4" descr=" 5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1143000"/>
          </a:xfrm>
        </p:spPr>
        <p:txBody>
          <a:bodyPr/>
          <a:lstStyle/>
          <a:p>
            <a:r>
              <a:rPr lang="en-GB" dirty="0"/>
              <a:t>ROS concepts and components</a:t>
            </a:r>
          </a:p>
        </p:txBody>
      </p:sp>
      <p:sp>
        <p:nvSpPr>
          <p:cNvPr id="6" name="Rectangle 5" descr=" 6"/>
          <p:cNvSpPr/>
          <p:nvPr/>
        </p:nvSpPr>
        <p:spPr>
          <a:xfrm>
            <a:off x="457200" y="1524000"/>
            <a:ext cx="31704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ROS client libraries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434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81000"/>
            <a:ext cx="8229600" cy="1143000"/>
          </a:xfrm>
          <a:ln/>
        </p:spPr>
        <p:txBody>
          <a:bodyPr/>
          <a:lstStyle/>
          <a:p>
            <a:r>
              <a:rPr lang="en-US" altLang="zh-CN" dirty="0"/>
              <a:t>Installing </a:t>
            </a:r>
            <a:r>
              <a:rPr lang="en-US" altLang="zh-CN" dirty="0" smtClean="0"/>
              <a:t>Eclipse- Installing JDK</a:t>
            </a:r>
            <a:endParaRPr lang="en-US" altLang="zh-CN" dirty="0"/>
          </a:p>
        </p:txBody>
      </p:sp>
      <p:sp>
        <p:nvSpPr>
          <p:cNvPr id="15363" name="Content Placeholder 2"/>
          <p:cNvSpPr>
            <a:spLocks noGrp="1" noChangeArrowheads="1"/>
          </p:cNvSpPr>
          <p:nvPr>
            <p:ph idx="4294967295"/>
          </p:nvPr>
        </p:nvSpPr>
        <p:spPr bwMode="auto">
          <a:xfrm>
            <a:off x="152400" y="1600200"/>
            <a:ext cx="8991600" cy="45720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Blip>
                <a:blip r:embed="rId3"/>
              </a:buBlip>
            </a:pPr>
            <a:r>
              <a:rPr lang="en-US" altLang="zh-CN" dirty="0" smtClean="0"/>
              <a:t>Download JDK 7 to ~/Downloads via: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zh-CN" dirty="0"/>
              <a:t>   </a:t>
            </a:r>
            <a:r>
              <a:rPr lang="en-US" altLang="zh-CN" dirty="0">
                <a:hlinkClick r:id="rId4"/>
              </a:rPr>
              <a:t>http://</a:t>
            </a:r>
            <a:r>
              <a:rPr lang="en-US" altLang="zh-CN" dirty="0" smtClean="0">
                <a:hlinkClick r:id="rId4"/>
              </a:rPr>
              <a:t>yunpan.cn/cwU9iUq9iz9KD</a:t>
            </a:r>
            <a:r>
              <a:rPr lang="en-US" altLang="zh-CN" dirty="0" smtClean="0"/>
              <a:t>  Password: </a:t>
            </a:r>
            <a:r>
              <a:rPr lang="en-US" altLang="zh-CN" dirty="0" err="1" smtClean="0"/>
              <a:t>fccc</a:t>
            </a:r>
            <a:endParaRPr lang="en-US" altLang="zh-CN" dirty="0" smtClean="0"/>
          </a:p>
          <a:p>
            <a:pPr>
              <a:lnSpc>
                <a:spcPct val="80000"/>
              </a:lnSpc>
              <a:buBlip>
                <a:blip r:embed="rId3"/>
              </a:buBlip>
            </a:pPr>
            <a:r>
              <a:rPr lang="en-US" altLang="zh-CN" dirty="0" smtClean="0"/>
              <a:t>Extract it: </a:t>
            </a:r>
          </a:p>
          <a:p>
            <a:pPr marL="0" indent="0">
              <a:lnSpc>
                <a:spcPct val="80000"/>
              </a:lnSpc>
              <a:buNone/>
            </a:pPr>
            <a:endParaRPr lang="en-US" altLang="zh-CN" dirty="0" smtClean="0"/>
          </a:p>
          <a:p>
            <a:pPr>
              <a:lnSpc>
                <a:spcPct val="80000"/>
              </a:lnSpc>
              <a:buBlip>
                <a:blip r:embed="rId3"/>
              </a:buBlip>
            </a:pPr>
            <a:r>
              <a:rPr lang="en-US" altLang="zh-CN" dirty="0"/>
              <a:t>Move the extracted folder to /</a:t>
            </a:r>
            <a:r>
              <a:rPr lang="en-US" altLang="zh-CN" dirty="0" err="1" smtClean="0"/>
              <a:t>usr</a:t>
            </a:r>
            <a:r>
              <a:rPr lang="en-US" altLang="zh-CN" dirty="0" smtClean="0"/>
              <a:t>/lib/</a:t>
            </a:r>
            <a:r>
              <a:rPr lang="en-US" altLang="zh-CN" dirty="0" err="1" smtClean="0"/>
              <a:t>jvm</a:t>
            </a:r>
            <a:endParaRPr lang="en-US" altLang="zh-CN" dirty="0" smtClean="0"/>
          </a:p>
          <a:p>
            <a:pPr marL="0" indent="0">
              <a:lnSpc>
                <a:spcPct val="80000"/>
              </a:lnSpc>
              <a:buNone/>
            </a:pPr>
            <a:endParaRPr lang="en-US" altLang="zh-CN" dirty="0" smtClean="0"/>
          </a:p>
          <a:p>
            <a:pPr>
              <a:lnSpc>
                <a:spcPct val="80000"/>
              </a:lnSpc>
              <a:buBlip>
                <a:blip r:embed="rId3"/>
              </a:buBlip>
            </a:pPr>
            <a:r>
              <a:rPr lang="en-US" altLang="zh-CN" dirty="0"/>
              <a:t> Create a file /etc/profile.d/oraclejdk.sh with the following content (adapt the paths to reflect the path where you stored your JDK):</a:t>
            </a:r>
          </a:p>
          <a:p>
            <a:pPr marL="0" indent="0">
              <a:lnSpc>
                <a:spcPct val="80000"/>
              </a:lnSpc>
              <a:buNone/>
            </a:pPr>
            <a:endParaRPr lang="en-US" altLang="zh-CN" dirty="0" smtClean="0"/>
          </a:p>
          <a:p>
            <a:pPr marL="0" indent="0">
              <a:lnSpc>
                <a:spcPct val="80000"/>
              </a:lnSpc>
              <a:buNone/>
            </a:pPr>
            <a:endParaRPr lang="en-US" altLang="zh-CN" dirty="0"/>
          </a:p>
          <a:p>
            <a:pPr marL="0" indent="0">
              <a:lnSpc>
                <a:spcPct val="80000"/>
              </a:lnSpc>
              <a:buNone/>
            </a:pPr>
            <a:endParaRPr lang="en-US" altLang="zh-CN" dirty="0" smtClean="0"/>
          </a:p>
          <a:p>
            <a:pPr>
              <a:lnSpc>
                <a:spcPct val="80000"/>
              </a:lnSpc>
            </a:pPr>
            <a:endParaRPr lang="en-US" altLang="zh-CN" dirty="0"/>
          </a:p>
        </p:txBody>
      </p:sp>
      <p:sp>
        <p:nvSpPr>
          <p:cNvPr id="6" name="Rectangle 7"/>
          <p:cNvSpPr>
            <a:spLocks/>
          </p:cNvSpPr>
          <p:nvPr/>
        </p:nvSpPr>
        <p:spPr bwMode="auto">
          <a:xfrm>
            <a:off x="457200" y="2785646"/>
            <a:ext cx="5181600" cy="338554"/>
          </a:xfrm>
          <a:prstGeom prst="rect">
            <a:avLst/>
          </a:prstGeom>
          <a:solidFill>
            <a:schemeClr val="bg1"/>
          </a:solidFill>
          <a:ln w="25400" cmpd="sng">
            <a:solidFill>
              <a:srgbClr val="0F243E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lvl="1">
              <a:lnSpc>
                <a:spcPct val="80000"/>
              </a:lnSpc>
              <a:buFont typeface="Arial" pitchFamily="34" charset="0"/>
              <a:buNone/>
            </a:pPr>
            <a:r>
              <a:rPr lang="en-US" altLang="zh-CN" sz="2000" dirty="0" smtClean="0"/>
              <a:t>$ </a:t>
            </a:r>
            <a:r>
              <a:rPr lang="en-US" altLang="zh-CN" sz="2000" dirty="0"/>
              <a:t>tar -</a:t>
            </a:r>
            <a:r>
              <a:rPr lang="en-US" altLang="zh-CN" sz="2000" dirty="0" err="1"/>
              <a:t>xf</a:t>
            </a:r>
            <a:r>
              <a:rPr lang="en-US" altLang="zh-CN" sz="2000" dirty="0"/>
              <a:t> jdk-7u79-linux-x64.gz</a:t>
            </a:r>
          </a:p>
        </p:txBody>
      </p:sp>
      <p:sp>
        <p:nvSpPr>
          <p:cNvPr id="8" name="Rectangle 7"/>
          <p:cNvSpPr>
            <a:spLocks/>
          </p:cNvSpPr>
          <p:nvPr/>
        </p:nvSpPr>
        <p:spPr bwMode="auto">
          <a:xfrm>
            <a:off x="421341" y="4943557"/>
            <a:ext cx="8494059" cy="1643527"/>
          </a:xfrm>
          <a:prstGeom prst="rect">
            <a:avLst/>
          </a:prstGeom>
          <a:solidFill>
            <a:schemeClr val="bg1"/>
          </a:solidFill>
          <a:ln w="25400" cmpd="sng">
            <a:solidFill>
              <a:srgbClr val="0F243E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lvl="1">
              <a:lnSpc>
                <a:spcPct val="80000"/>
              </a:lnSpc>
              <a:buFont typeface="Arial" pitchFamily="34" charset="0"/>
              <a:buNone/>
            </a:pPr>
            <a:r>
              <a:rPr lang="en-US" altLang="zh-CN" dirty="0"/>
              <a:t>export J2SDKDIR=/</a:t>
            </a:r>
            <a:r>
              <a:rPr lang="en-US" altLang="zh-CN" dirty="0" err="1"/>
              <a:t>usr</a:t>
            </a:r>
            <a:r>
              <a:rPr lang="en-US" altLang="zh-CN" dirty="0"/>
              <a:t>/lib/</a:t>
            </a:r>
            <a:r>
              <a:rPr lang="en-US" altLang="zh-CN" dirty="0" err="1"/>
              <a:t>jvm</a:t>
            </a:r>
            <a:r>
              <a:rPr lang="en-US" altLang="zh-CN" dirty="0"/>
              <a:t>/oracle_jdk7</a:t>
            </a:r>
          </a:p>
          <a:p>
            <a:pPr lvl="1">
              <a:lnSpc>
                <a:spcPct val="80000"/>
              </a:lnSpc>
              <a:buFont typeface="Arial" pitchFamily="34" charset="0"/>
              <a:buNone/>
            </a:pPr>
            <a:r>
              <a:rPr lang="en-US" altLang="zh-CN" dirty="0"/>
              <a:t>export J2REDIR=/</a:t>
            </a:r>
            <a:r>
              <a:rPr lang="en-US" altLang="zh-CN" dirty="0" err="1"/>
              <a:t>usr</a:t>
            </a:r>
            <a:r>
              <a:rPr lang="en-US" altLang="zh-CN" dirty="0"/>
              <a:t>/lib/</a:t>
            </a:r>
            <a:r>
              <a:rPr lang="en-US" altLang="zh-CN" dirty="0" err="1"/>
              <a:t>jvm</a:t>
            </a:r>
            <a:r>
              <a:rPr lang="en-US" altLang="zh-CN" dirty="0"/>
              <a:t>/oracle_jdk7/</a:t>
            </a:r>
            <a:r>
              <a:rPr lang="en-US" altLang="zh-CN" dirty="0" err="1"/>
              <a:t>jre</a:t>
            </a:r>
            <a:endParaRPr lang="en-US" altLang="zh-CN" dirty="0"/>
          </a:p>
          <a:p>
            <a:pPr lvl="1">
              <a:lnSpc>
                <a:spcPct val="80000"/>
              </a:lnSpc>
              <a:buFont typeface="Arial" pitchFamily="34" charset="0"/>
              <a:buNone/>
            </a:pPr>
            <a:r>
              <a:rPr lang="en-US" altLang="zh-CN" dirty="0"/>
              <a:t>export PATH=$PATH:/</a:t>
            </a:r>
            <a:r>
              <a:rPr lang="en-US" altLang="zh-CN" dirty="0" err="1"/>
              <a:t>usr</a:t>
            </a:r>
            <a:r>
              <a:rPr lang="en-US" altLang="zh-CN" dirty="0"/>
              <a:t>/lib/</a:t>
            </a:r>
            <a:r>
              <a:rPr lang="en-US" altLang="zh-CN" dirty="0" err="1"/>
              <a:t>jvm</a:t>
            </a:r>
            <a:r>
              <a:rPr lang="en-US" altLang="zh-CN" dirty="0"/>
              <a:t>/oracle_jdk7/bin:/</a:t>
            </a:r>
            <a:r>
              <a:rPr lang="en-US" altLang="zh-CN" dirty="0" err="1"/>
              <a:t>usr</a:t>
            </a:r>
            <a:r>
              <a:rPr lang="en-US" altLang="zh-CN" dirty="0"/>
              <a:t>/lib/</a:t>
            </a:r>
            <a:r>
              <a:rPr lang="en-US" altLang="zh-CN" dirty="0" err="1"/>
              <a:t>jvm</a:t>
            </a:r>
            <a:r>
              <a:rPr lang="en-US" altLang="zh-CN" dirty="0"/>
              <a:t>/oracle_jdk7/</a:t>
            </a:r>
            <a:r>
              <a:rPr lang="en-US" altLang="zh-CN" dirty="0" err="1"/>
              <a:t>db</a:t>
            </a:r>
            <a:r>
              <a:rPr lang="en-US" altLang="zh-CN" dirty="0"/>
              <a:t>/bin:/</a:t>
            </a:r>
            <a:r>
              <a:rPr lang="en-US" altLang="zh-CN" dirty="0" err="1"/>
              <a:t>usr</a:t>
            </a:r>
            <a:r>
              <a:rPr lang="en-US" altLang="zh-CN" dirty="0"/>
              <a:t>/lib/</a:t>
            </a:r>
            <a:r>
              <a:rPr lang="en-US" altLang="zh-CN" dirty="0" err="1"/>
              <a:t>jvm</a:t>
            </a:r>
            <a:r>
              <a:rPr lang="en-US" altLang="zh-CN" dirty="0"/>
              <a:t>/oracle_jdk7/</a:t>
            </a:r>
            <a:r>
              <a:rPr lang="en-US" altLang="zh-CN" dirty="0" err="1"/>
              <a:t>jre</a:t>
            </a:r>
            <a:r>
              <a:rPr lang="en-US" altLang="zh-CN" dirty="0"/>
              <a:t>/bin</a:t>
            </a:r>
          </a:p>
          <a:p>
            <a:pPr lvl="1">
              <a:lnSpc>
                <a:spcPct val="80000"/>
              </a:lnSpc>
              <a:buFont typeface="Arial" pitchFamily="34" charset="0"/>
              <a:buNone/>
            </a:pPr>
            <a:r>
              <a:rPr lang="en-US" altLang="zh-CN" dirty="0"/>
              <a:t>export JAVA_HOME=/</a:t>
            </a:r>
            <a:r>
              <a:rPr lang="en-US" altLang="zh-CN" dirty="0" err="1"/>
              <a:t>usr</a:t>
            </a:r>
            <a:r>
              <a:rPr lang="en-US" altLang="zh-CN" dirty="0"/>
              <a:t>/lib/</a:t>
            </a:r>
            <a:r>
              <a:rPr lang="en-US" altLang="zh-CN" dirty="0" err="1"/>
              <a:t>jvm</a:t>
            </a:r>
            <a:r>
              <a:rPr lang="en-US" altLang="zh-CN" dirty="0"/>
              <a:t>/oracle_jdk7</a:t>
            </a:r>
          </a:p>
          <a:p>
            <a:pPr lvl="1">
              <a:lnSpc>
                <a:spcPct val="80000"/>
              </a:lnSpc>
              <a:buFont typeface="Arial" pitchFamily="34" charset="0"/>
              <a:buNone/>
            </a:pPr>
            <a:r>
              <a:rPr lang="en-US" altLang="zh-CN" dirty="0"/>
              <a:t>export DERBY_HOME=/</a:t>
            </a:r>
            <a:r>
              <a:rPr lang="en-US" altLang="zh-CN" dirty="0" err="1"/>
              <a:t>usr</a:t>
            </a:r>
            <a:r>
              <a:rPr lang="en-US" altLang="zh-CN" dirty="0"/>
              <a:t>/lib/</a:t>
            </a:r>
            <a:r>
              <a:rPr lang="en-US" altLang="zh-CN" dirty="0" err="1"/>
              <a:t>jvm</a:t>
            </a:r>
            <a:r>
              <a:rPr lang="en-US" altLang="zh-CN" dirty="0"/>
              <a:t>/oracle_jdk7/</a:t>
            </a:r>
            <a:r>
              <a:rPr lang="en-US" altLang="zh-CN" dirty="0" err="1"/>
              <a:t>db</a:t>
            </a:r>
            <a:endParaRPr lang="en-US" altLang="zh-CN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305800" y="6394314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150</a:t>
            </a:fld>
            <a:endParaRPr lang="en-US" dirty="0"/>
          </a:p>
        </p:txBody>
      </p:sp>
      <p:sp>
        <p:nvSpPr>
          <p:cNvPr id="10" name="Rectangle 7"/>
          <p:cNvSpPr>
            <a:spLocks/>
          </p:cNvSpPr>
          <p:nvPr/>
        </p:nvSpPr>
        <p:spPr bwMode="auto">
          <a:xfrm>
            <a:off x="381000" y="3623846"/>
            <a:ext cx="8534400" cy="338554"/>
          </a:xfrm>
          <a:prstGeom prst="rect">
            <a:avLst/>
          </a:prstGeom>
          <a:solidFill>
            <a:schemeClr val="bg1"/>
          </a:solidFill>
          <a:ln w="25400" cmpd="sng">
            <a:solidFill>
              <a:srgbClr val="0F243E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lvl="1">
              <a:lnSpc>
                <a:spcPct val="80000"/>
              </a:lnSpc>
              <a:buFont typeface="Arial" pitchFamily="34" charset="0"/>
              <a:buNone/>
            </a:pPr>
            <a:r>
              <a:rPr lang="en-US" altLang="zh-CN" sz="2000" dirty="0" smtClean="0"/>
              <a:t>$ </a:t>
            </a:r>
            <a:r>
              <a:rPr lang="en-US" altLang="zh-CN" sz="2000" dirty="0" err="1"/>
              <a:t>sudo</a:t>
            </a:r>
            <a:r>
              <a:rPr lang="en-US" altLang="zh-CN" sz="2000" dirty="0"/>
              <a:t> mv /home/</a:t>
            </a:r>
            <a:r>
              <a:rPr lang="en-US" altLang="zh-CN" sz="2000" dirty="0" err="1"/>
              <a:t>viki</a:t>
            </a:r>
            <a:r>
              <a:rPr lang="en-US" altLang="zh-CN" sz="2000" dirty="0"/>
              <a:t>/Downloads/jdk1.7.0_79 /</a:t>
            </a:r>
            <a:r>
              <a:rPr lang="en-US" altLang="zh-CN" sz="2000" dirty="0" err="1"/>
              <a:t>usr</a:t>
            </a:r>
            <a:r>
              <a:rPr lang="en-US" altLang="zh-CN" sz="2000" dirty="0"/>
              <a:t>/lib/</a:t>
            </a:r>
            <a:r>
              <a:rPr lang="en-US" altLang="zh-CN" sz="2000" dirty="0" err="1"/>
              <a:t>jvm</a:t>
            </a:r>
            <a:r>
              <a:rPr lang="en-US" altLang="zh-CN" sz="2000" dirty="0"/>
              <a:t>/oracle_jdk7</a:t>
            </a:r>
          </a:p>
        </p:txBody>
      </p:sp>
    </p:spTree>
    <p:extLst>
      <p:ext uri="{BB962C8B-B14F-4D97-AF65-F5344CB8AC3E}">
        <p14:creationId xmlns:p14="http://schemas.microsoft.com/office/powerpoint/2010/main" val="13006941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81000"/>
            <a:ext cx="8229600" cy="1143000"/>
          </a:xfrm>
          <a:ln/>
        </p:spPr>
        <p:txBody>
          <a:bodyPr/>
          <a:lstStyle/>
          <a:p>
            <a:r>
              <a:rPr lang="en-US" altLang="zh-CN" dirty="0"/>
              <a:t>Installing Eclipse</a:t>
            </a:r>
          </a:p>
        </p:txBody>
      </p:sp>
      <p:sp>
        <p:nvSpPr>
          <p:cNvPr id="15363" name="Content Placeholder 2"/>
          <p:cNvSpPr>
            <a:spLocks noGrp="1" noChangeArrowheads="1"/>
          </p:cNvSpPr>
          <p:nvPr>
            <p:ph idx="4294967295"/>
          </p:nvPr>
        </p:nvSpPr>
        <p:spPr bwMode="auto">
          <a:xfrm>
            <a:off x="228600" y="1824878"/>
            <a:ext cx="8686800" cy="45720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Blip>
                <a:blip r:embed="rId3"/>
              </a:buBlip>
            </a:pPr>
            <a:r>
              <a:rPr lang="en-US" altLang="zh-CN" dirty="0" smtClean="0"/>
              <a:t>Download </a:t>
            </a:r>
            <a:r>
              <a:rPr lang="en-US" altLang="zh-CN" dirty="0"/>
              <a:t>eclipse IDE for C/C++ developers from </a:t>
            </a:r>
            <a:r>
              <a:rPr lang="en-US" altLang="zh-CN" dirty="0">
                <a:hlinkClick r:id="rId4"/>
              </a:rPr>
              <a:t>http://www.eclipse.org/downloads/</a:t>
            </a:r>
          </a:p>
          <a:p>
            <a:pPr lvl="1">
              <a:lnSpc>
                <a:spcPct val="80000"/>
              </a:lnSpc>
            </a:pPr>
            <a:r>
              <a:rPr lang="en-US" altLang="zh-CN" dirty="0"/>
              <a:t>Latest version of the file is: eclipse-cpp-luna-SR2-linux-gtk-x86_64.tar.gz</a:t>
            </a:r>
          </a:p>
          <a:p>
            <a:pPr>
              <a:lnSpc>
                <a:spcPct val="80000"/>
              </a:lnSpc>
              <a:buBlip>
                <a:blip r:embed="rId3"/>
              </a:buBlip>
            </a:pPr>
            <a:r>
              <a:rPr lang="en-US" altLang="zh-CN" dirty="0"/>
              <a:t>Extract eclipse into a folder of your choice</a:t>
            </a:r>
          </a:p>
          <a:p>
            <a:pPr>
              <a:lnSpc>
                <a:spcPct val="80000"/>
              </a:lnSpc>
              <a:buBlip>
                <a:blip r:embed="rId3"/>
              </a:buBlip>
            </a:pPr>
            <a:r>
              <a:rPr lang="en-US" altLang="zh-CN" dirty="0"/>
              <a:t>Move eclipse to the /opt folder. </a:t>
            </a:r>
            <a:endParaRPr lang="en-US" altLang="zh-CN" dirty="0" smtClean="0"/>
          </a:p>
          <a:p>
            <a:pPr marL="0" indent="0">
              <a:lnSpc>
                <a:spcPct val="80000"/>
              </a:lnSpc>
              <a:buNone/>
            </a:pPr>
            <a:endParaRPr lang="en-US" altLang="zh-CN" dirty="0"/>
          </a:p>
          <a:p>
            <a:pPr>
              <a:lnSpc>
                <a:spcPct val="80000"/>
              </a:lnSpc>
              <a:buBlip>
                <a:blip r:embed="rId3"/>
              </a:buBlip>
            </a:pPr>
            <a:r>
              <a:rPr lang="en-US" altLang="zh-CN" dirty="0" smtClean="0"/>
              <a:t>Create </a:t>
            </a:r>
            <a:r>
              <a:rPr lang="en-US" altLang="zh-CN" dirty="0"/>
              <a:t>a link to it so it can be used by all users </a:t>
            </a:r>
          </a:p>
          <a:p>
            <a:pPr>
              <a:lnSpc>
                <a:spcPct val="80000"/>
              </a:lnSpc>
            </a:pPr>
            <a:endParaRPr lang="en-US" altLang="zh-CN" dirty="0"/>
          </a:p>
        </p:txBody>
      </p:sp>
      <p:sp>
        <p:nvSpPr>
          <p:cNvPr id="7" name="Rectangle 7"/>
          <p:cNvSpPr>
            <a:spLocks/>
          </p:cNvSpPr>
          <p:nvPr/>
        </p:nvSpPr>
        <p:spPr bwMode="auto">
          <a:xfrm>
            <a:off x="479612" y="4004846"/>
            <a:ext cx="5334000" cy="338554"/>
          </a:xfrm>
          <a:prstGeom prst="rect">
            <a:avLst/>
          </a:prstGeom>
          <a:solidFill>
            <a:schemeClr val="bg1"/>
          </a:solidFill>
          <a:ln w="25400" cmpd="sng">
            <a:solidFill>
              <a:srgbClr val="0F243E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lvl="1">
              <a:lnSpc>
                <a:spcPct val="80000"/>
              </a:lnSpc>
              <a:buFont typeface="Arial" pitchFamily="34" charset="0"/>
              <a:buNone/>
            </a:pPr>
            <a:r>
              <a:rPr lang="en-US" altLang="zh-CN" sz="2000" dirty="0"/>
              <a:t>$ </a:t>
            </a:r>
            <a:r>
              <a:rPr lang="en-US" altLang="zh-CN" sz="2000" dirty="0" err="1"/>
              <a:t>sudo</a:t>
            </a:r>
            <a:r>
              <a:rPr lang="en-US" altLang="zh-CN" sz="2000" dirty="0"/>
              <a:t> mv eclipse /opt</a:t>
            </a:r>
          </a:p>
        </p:txBody>
      </p:sp>
      <p:sp>
        <p:nvSpPr>
          <p:cNvPr id="8" name="Rectangle 7"/>
          <p:cNvSpPr>
            <a:spLocks/>
          </p:cNvSpPr>
          <p:nvPr/>
        </p:nvSpPr>
        <p:spPr bwMode="auto">
          <a:xfrm>
            <a:off x="479612" y="4862308"/>
            <a:ext cx="6019800" cy="338554"/>
          </a:xfrm>
          <a:prstGeom prst="rect">
            <a:avLst/>
          </a:prstGeom>
          <a:solidFill>
            <a:schemeClr val="bg1"/>
          </a:solidFill>
          <a:ln w="25400" cmpd="sng">
            <a:solidFill>
              <a:srgbClr val="0F243E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lvl="1">
              <a:lnSpc>
                <a:spcPct val="80000"/>
              </a:lnSpc>
              <a:buFont typeface="Arial" pitchFamily="34" charset="0"/>
              <a:buNone/>
            </a:pPr>
            <a:r>
              <a:rPr lang="en-US" altLang="zh-CN" sz="2000" dirty="0"/>
              <a:t>$ </a:t>
            </a:r>
            <a:r>
              <a:rPr lang="en-US" altLang="zh-CN" sz="2000" dirty="0" err="1"/>
              <a:t>sudo</a:t>
            </a:r>
            <a:r>
              <a:rPr lang="en-US" altLang="zh-CN" sz="2000" dirty="0"/>
              <a:t> </a:t>
            </a:r>
            <a:r>
              <a:rPr lang="en-US" altLang="zh-CN" sz="2000" dirty="0" err="1"/>
              <a:t>ln</a:t>
            </a:r>
            <a:r>
              <a:rPr lang="en-US" altLang="zh-CN" sz="2000" dirty="0"/>
              <a:t> -s /opt/eclipse/eclipse /</a:t>
            </a:r>
            <a:r>
              <a:rPr lang="en-US" altLang="zh-CN" sz="2000" dirty="0" err="1"/>
              <a:t>usr</a:t>
            </a:r>
            <a:r>
              <a:rPr lang="en-US" altLang="zh-CN" sz="2000" dirty="0"/>
              <a:t>/bin/eclipse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7079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533400"/>
            <a:ext cx="8229600" cy="1143000"/>
          </a:xfrm>
          <a:ln/>
        </p:spPr>
        <p:txBody>
          <a:bodyPr/>
          <a:lstStyle/>
          <a:p>
            <a:r>
              <a:rPr lang="en-US" altLang="zh-CN" dirty="0"/>
              <a:t>Installing Eclipse</a:t>
            </a:r>
          </a:p>
        </p:txBody>
      </p:sp>
      <p:sp>
        <p:nvSpPr>
          <p:cNvPr id="16387" name="Content Placeholder 2"/>
          <p:cNvSpPr>
            <a:spLocks noGrp="1" noChangeArrowheads="1"/>
          </p:cNvSpPr>
          <p:nvPr>
            <p:ph idx="4294967295"/>
          </p:nvPr>
        </p:nvSpPr>
        <p:spPr bwMode="auto">
          <a:xfrm>
            <a:off x="228600" y="1727200"/>
            <a:ext cx="8686800" cy="48260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Blip>
                <a:blip r:embed="rId2"/>
              </a:buBlip>
            </a:pPr>
            <a:r>
              <a:rPr lang="en-US" altLang="zh-CN" dirty="0"/>
              <a:t>Make an entry in the Unity Dash for easier access</a:t>
            </a:r>
          </a:p>
          <a:p>
            <a:pPr>
              <a:lnSpc>
                <a:spcPct val="80000"/>
              </a:lnSpc>
            </a:pPr>
            <a:endParaRPr lang="en-US" altLang="zh-CN" dirty="0"/>
          </a:p>
          <a:p>
            <a:pPr>
              <a:lnSpc>
                <a:spcPct val="80000"/>
              </a:lnSpc>
            </a:pPr>
            <a:endParaRPr lang="en-US" altLang="zh-CN" dirty="0"/>
          </a:p>
          <a:p>
            <a:pPr>
              <a:lnSpc>
                <a:spcPct val="80000"/>
              </a:lnSpc>
            </a:pPr>
            <a:endParaRPr lang="en-US" altLang="zh-CN" dirty="0"/>
          </a:p>
          <a:p>
            <a:pPr>
              <a:lnSpc>
                <a:spcPct val="80000"/>
              </a:lnSpc>
            </a:pPr>
            <a:endParaRPr lang="en-US" altLang="zh-CN" dirty="0"/>
          </a:p>
          <a:p>
            <a:pPr>
              <a:lnSpc>
                <a:spcPct val="80000"/>
              </a:lnSpc>
            </a:pPr>
            <a:endParaRPr lang="en-US" altLang="zh-CN" dirty="0"/>
          </a:p>
          <a:p>
            <a:pPr lvl="1">
              <a:lnSpc>
                <a:spcPct val="80000"/>
              </a:lnSpc>
            </a:pPr>
            <a:endParaRPr lang="en-US" altLang="zh-CN" dirty="0" smtClean="0"/>
          </a:p>
          <a:p>
            <a:pPr lvl="1">
              <a:lnSpc>
                <a:spcPct val="80000"/>
              </a:lnSpc>
            </a:pPr>
            <a:endParaRPr lang="en-US" altLang="zh-CN" dirty="0" smtClean="0"/>
          </a:p>
          <a:p>
            <a:pPr lvl="1">
              <a:lnSpc>
                <a:spcPct val="80000"/>
              </a:lnSpc>
            </a:pPr>
            <a:endParaRPr lang="en-US" altLang="zh-CN" dirty="0" smtClean="0"/>
          </a:p>
          <a:p>
            <a:pPr lvl="1">
              <a:lnSpc>
                <a:spcPct val="80000"/>
              </a:lnSpc>
            </a:pPr>
            <a:endParaRPr lang="en-US" altLang="zh-CN" dirty="0"/>
          </a:p>
          <a:p>
            <a:pPr lvl="1">
              <a:lnSpc>
                <a:spcPct val="80000"/>
              </a:lnSpc>
            </a:pPr>
            <a:r>
              <a:rPr lang="en-US" altLang="zh-CN" dirty="0"/>
              <a:t>The bash </a:t>
            </a:r>
            <a:r>
              <a:rPr lang="en-US" altLang="zh-CN" dirty="0" smtClean="0"/>
              <a:t>-</a:t>
            </a:r>
            <a:r>
              <a:rPr lang="en-US" altLang="zh-CN" dirty="0" err="1" smtClean="0"/>
              <a:t>i</a:t>
            </a:r>
            <a:r>
              <a:rPr lang="en-US" altLang="zh-CN" dirty="0" smtClean="0"/>
              <a:t> -c </a:t>
            </a:r>
            <a:r>
              <a:rPr lang="en-US" altLang="zh-CN" dirty="0"/>
              <a:t>command will cause your IDE's launcher icon to load your ROS-sourced shell environment before launching eclipse</a:t>
            </a:r>
          </a:p>
          <a:p>
            <a:pPr lvl="1">
              <a:lnSpc>
                <a:spcPct val="80000"/>
              </a:lnSpc>
              <a:buFont typeface="Arial" pitchFamily="34" charset="0"/>
              <a:buNone/>
            </a:pPr>
            <a:endParaRPr lang="en-US" altLang="zh-CN" dirty="0"/>
          </a:p>
          <a:p>
            <a:pPr lvl="1">
              <a:lnSpc>
                <a:spcPct val="80000"/>
              </a:lnSpc>
              <a:buFont typeface="Arial" pitchFamily="34" charset="0"/>
              <a:buNone/>
            </a:pPr>
            <a:endParaRPr lang="en-US" altLang="zh-CN" dirty="0"/>
          </a:p>
        </p:txBody>
      </p:sp>
      <p:sp>
        <p:nvSpPr>
          <p:cNvPr id="16388" name="Rectangle 5"/>
          <p:cNvSpPr>
            <a:spLocks/>
          </p:cNvSpPr>
          <p:nvPr/>
        </p:nvSpPr>
        <p:spPr bwMode="auto">
          <a:xfrm>
            <a:off x="1447800" y="2667000"/>
            <a:ext cx="5867400" cy="2400300"/>
          </a:xfrm>
          <a:prstGeom prst="rect">
            <a:avLst/>
          </a:prstGeom>
          <a:solidFill>
            <a:schemeClr val="bg1"/>
          </a:solidFill>
          <a:ln w="25400" cmpd="sng">
            <a:solidFill>
              <a:srgbClr val="0F243E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500" dirty="0">
                <a:solidFill>
                  <a:srgbClr val="4C4C4C"/>
                </a:solidFill>
                <a:latin typeface="Courier New" pitchFamily="49" charset="0"/>
                <a:sym typeface="Courier New" pitchFamily="49" charset="0"/>
              </a:rPr>
              <a:t>[Desktop Entry]</a:t>
            </a:r>
          </a:p>
          <a:p>
            <a:r>
              <a:rPr lang="en-US" altLang="zh-CN" sz="1500" dirty="0">
                <a:solidFill>
                  <a:srgbClr val="4C4C4C"/>
                </a:solidFill>
                <a:latin typeface="Courier New" pitchFamily="49" charset="0"/>
                <a:sym typeface="Courier New" pitchFamily="49" charset="0"/>
              </a:rPr>
              <a:t>Name=Eclipse </a:t>
            </a:r>
          </a:p>
          <a:p>
            <a:r>
              <a:rPr lang="en-US" altLang="zh-CN" sz="1500" dirty="0">
                <a:solidFill>
                  <a:srgbClr val="4C4C4C"/>
                </a:solidFill>
                <a:latin typeface="Courier New" pitchFamily="49" charset="0"/>
                <a:sym typeface="Courier New" pitchFamily="49" charset="0"/>
              </a:rPr>
              <a:t>Type=Application</a:t>
            </a:r>
          </a:p>
          <a:p>
            <a:r>
              <a:rPr lang="en-US" altLang="zh-CN" sz="1500" dirty="0">
                <a:solidFill>
                  <a:srgbClr val="4C4C4C"/>
                </a:solidFill>
                <a:latin typeface="Courier New" pitchFamily="49" charset="0"/>
                <a:sym typeface="Courier New" pitchFamily="49" charset="0"/>
              </a:rPr>
              <a:t>Exec=bash -</a:t>
            </a:r>
            <a:r>
              <a:rPr lang="en-US" altLang="zh-CN" sz="1500" dirty="0" err="1">
                <a:solidFill>
                  <a:srgbClr val="4C4C4C"/>
                </a:solidFill>
                <a:latin typeface="Courier New" pitchFamily="49" charset="0"/>
                <a:sym typeface="Courier New" pitchFamily="49" charset="0"/>
              </a:rPr>
              <a:t>i</a:t>
            </a:r>
            <a:r>
              <a:rPr lang="en-US" altLang="zh-CN" sz="1500" dirty="0">
                <a:solidFill>
                  <a:srgbClr val="4C4C4C"/>
                </a:solidFill>
                <a:latin typeface="Courier New" pitchFamily="49" charset="0"/>
                <a:sym typeface="Courier New" pitchFamily="49" charset="0"/>
              </a:rPr>
              <a:t> -c "/opt/eclipse/eclipse"</a:t>
            </a:r>
          </a:p>
          <a:p>
            <a:r>
              <a:rPr lang="en-US" altLang="zh-CN" sz="1500" dirty="0">
                <a:solidFill>
                  <a:srgbClr val="4C4C4C"/>
                </a:solidFill>
                <a:latin typeface="Courier New" pitchFamily="49" charset="0"/>
                <a:sym typeface="Courier New" pitchFamily="49" charset="0"/>
              </a:rPr>
              <a:t>Terminal=false</a:t>
            </a:r>
          </a:p>
          <a:p>
            <a:r>
              <a:rPr lang="en-US" altLang="zh-CN" sz="1500" dirty="0">
                <a:solidFill>
                  <a:srgbClr val="4C4C4C"/>
                </a:solidFill>
                <a:latin typeface="Courier New" pitchFamily="49" charset="0"/>
                <a:sym typeface="Courier New" pitchFamily="49" charset="0"/>
              </a:rPr>
              <a:t>Icon=/opt/eclipse/</a:t>
            </a:r>
            <a:r>
              <a:rPr lang="en-US" altLang="zh-CN" sz="1500" dirty="0" err="1">
                <a:solidFill>
                  <a:srgbClr val="4C4C4C"/>
                </a:solidFill>
                <a:latin typeface="Courier New" pitchFamily="49" charset="0"/>
                <a:sym typeface="Courier New" pitchFamily="49" charset="0"/>
              </a:rPr>
              <a:t>icon.xpm</a:t>
            </a:r>
            <a:endParaRPr lang="en-US" altLang="zh-CN" sz="1500" dirty="0">
              <a:solidFill>
                <a:srgbClr val="4C4C4C"/>
              </a:solidFill>
              <a:latin typeface="Courier New" pitchFamily="49" charset="0"/>
              <a:sym typeface="Courier New" pitchFamily="49" charset="0"/>
            </a:endParaRPr>
          </a:p>
          <a:p>
            <a:r>
              <a:rPr lang="en-US" altLang="zh-CN" sz="1500" dirty="0">
                <a:solidFill>
                  <a:srgbClr val="4C4C4C"/>
                </a:solidFill>
                <a:latin typeface="Courier New" pitchFamily="49" charset="0"/>
                <a:sym typeface="Courier New" pitchFamily="49" charset="0"/>
              </a:rPr>
              <a:t>Comment=Integrated Development Environment</a:t>
            </a:r>
          </a:p>
          <a:p>
            <a:r>
              <a:rPr lang="en-US" altLang="zh-CN" sz="1500" dirty="0" err="1">
                <a:solidFill>
                  <a:srgbClr val="4C4C4C"/>
                </a:solidFill>
                <a:latin typeface="Courier New" pitchFamily="49" charset="0"/>
                <a:sym typeface="Courier New" pitchFamily="49" charset="0"/>
              </a:rPr>
              <a:t>NoDisplay</a:t>
            </a:r>
            <a:r>
              <a:rPr lang="en-US" altLang="zh-CN" sz="1500" dirty="0">
                <a:solidFill>
                  <a:srgbClr val="4C4C4C"/>
                </a:solidFill>
                <a:latin typeface="Courier New" pitchFamily="49" charset="0"/>
                <a:sym typeface="Courier New" pitchFamily="49" charset="0"/>
              </a:rPr>
              <a:t>=false</a:t>
            </a:r>
          </a:p>
          <a:p>
            <a:r>
              <a:rPr lang="en-US" altLang="zh-CN" sz="1500" dirty="0">
                <a:solidFill>
                  <a:srgbClr val="4C4C4C"/>
                </a:solidFill>
                <a:latin typeface="Courier New" pitchFamily="49" charset="0"/>
                <a:sym typeface="Courier New" pitchFamily="49" charset="0"/>
              </a:rPr>
              <a:t>Categories=</a:t>
            </a:r>
            <a:r>
              <a:rPr lang="en-US" altLang="zh-CN" sz="1500" dirty="0" err="1">
                <a:solidFill>
                  <a:srgbClr val="4C4C4C"/>
                </a:solidFill>
                <a:latin typeface="Courier New" pitchFamily="49" charset="0"/>
                <a:sym typeface="Courier New" pitchFamily="49" charset="0"/>
              </a:rPr>
              <a:t>Development;IDE</a:t>
            </a:r>
            <a:endParaRPr lang="en-US" altLang="zh-CN" sz="1500" dirty="0">
              <a:solidFill>
                <a:srgbClr val="4C4C4C"/>
              </a:solidFill>
              <a:latin typeface="Courier New" pitchFamily="49" charset="0"/>
              <a:sym typeface="Courier New" pitchFamily="49" charset="0"/>
            </a:endParaRPr>
          </a:p>
          <a:p>
            <a:r>
              <a:rPr lang="en-US" altLang="zh-CN" sz="1500" dirty="0">
                <a:solidFill>
                  <a:srgbClr val="4C4C4C"/>
                </a:solidFill>
                <a:latin typeface="Courier New" pitchFamily="49" charset="0"/>
                <a:sym typeface="Courier New" pitchFamily="49" charset="0"/>
              </a:rPr>
              <a:t>Name[en]=</a:t>
            </a:r>
            <a:r>
              <a:rPr lang="en-US" altLang="zh-CN" sz="1500" dirty="0" err="1">
                <a:solidFill>
                  <a:srgbClr val="4C4C4C"/>
                </a:solidFill>
                <a:latin typeface="Courier New" pitchFamily="49" charset="0"/>
                <a:sym typeface="Courier New" pitchFamily="49" charset="0"/>
              </a:rPr>
              <a:t>eclipse.desktop</a:t>
            </a:r>
            <a:endParaRPr lang="en-US" altLang="zh-CN" dirty="0"/>
          </a:p>
        </p:txBody>
      </p:sp>
      <p:sp>
        <p:nvSpPr>
          <p:cNvPr id="7" name="Rectangle 5"/>
          <p:cNvSpPr>
            <a:spLocks/>
          </p:cNvSpPr>
          <p:nvPr/>
        </p:nvSpPr>
        <p:spPr bwMode="auto">
          <a:xfrm>
            <a:off x="1409700" y="2197100"/>
            <a:ext cx="5867400" cy="319446"/>
          </a:xfrm>
          <a:prstGeom prst="rect">
            <a:avLst/>
          </a:prstGeom>
          <a:solidFill>
            <a:schemeClr val="bg1"/>
          </a:solidFill>
          <a:ln w="25400" cmpd="sng">
            <a:solidFill>
              <a:srgbClr val="0F243E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lnSpc>
                <a:spcPct val="80000"/>
              </a:lnSpc>
              <a:buFont typeface="Arial" pitchFamily="34" charset="0"/>
              <a:buNone/>
            </a:pPr>
            <a:r>
              <a:rPr lang="en-US" altLang="zh-CN" dirty="0"/>
              <a:t>$</a:t>
            </a:r>
            <a:r>
              <a:rPr lang="en-US" altLang="zh-CN" dirty="0" err="1"/>
              <a:t>sudo</a:t>
            </a:r>
            <a:r>
              <a:rPr lang="en-US" altLang="zh-CN" dirty="0"/>
              <a:t> </a:t>
            </a:r>
            <a:r>
              <a:rPr lang="en-US" altLang="zh-CN" dirty="0" err="1"/>
              <a:t>gedit</a:t>
            </a:r>
            <a:r>
              <a:rPr lang="en-US" altLang="zh-CN" dirty="0"/>
              <a:t> /</a:t>
            </a:r>
            <a:r>
              <a:rPr lang="en-US" altLang="zh-CN" dirty="0" err="1"/>
              <a:t>usr</a:t>
            </a:r>
            <a:r>
              <a:rPr lang="en-US" altLang="zh-CN" dirty="0"/>
              <a:t>/share/applications/</a:t>
            </a:r>
            <a:r>
              <a:rPr lang="en-US" altLang="zh-CN" dirty="0" err="1"/>
              <a:t>eclipse.desktop</a:t>
            </a:r>
            <a:endParaRPr lang="en-US" altLang="zh-CN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8232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533400"/>
            <a:ext cx="8229600" cy="1143000"/>
          </a:xfrm>
          <a:ln/>
        </p:spPr>
        <p:txBody>
          <a:bodyPr/>
          <a:lstStyle/>
          <a:p>
            <a:r>
              <a:rPr lang="en-US" altLang="zh-CN" dirty="0" smtClean="0"/>
              <a:t>Learning by Practice</a:t>
            </a:r>
            <a:endParaRPr lang="en-US" altLang="zh-CN" dirty="0"/>
          </a:p>
        </p:txBody>
      </p:sp>
      <p:sp>
        <p:nvSpPr>
          <p:cNvPr id="16387" name="Content Placeholder 2"/>
          <p:cNvSpPr>
            <a:spLocks noGrp="1" noChangeArrowheads="1"/>
          </p:cNvSpPr>
          <p:nvPr>
            <p:ph idx="4294967295"/>
          </p:nvPr>
        </p:nvSpPr>
        <p:spPr bwMode="auto">
          <a:xfrm>
            <a:off x="228600" y="1676400"/>
            <a:ext cx="8686800" cy="4495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>
              <a:lnSpc>
                <a:spcPct val="200000"/>
              </a:lnSpc>
              <a:buBlip>
                <a:blip r:embed="rId2"/>
              </a:buBlip>
            </a:pPr>
            <a:r>
              <a:rPr lang="en-US" altLang="zh-CN" dirty="0" smtClean="0"/>
              <a:t>How to customize your own message and service</a:t>
            </a:r>
          </a:p>
          <a:p>
            <a:pPr>
              <a:lnSpc>
                <a:spcPct val="200000"/>
              </a:lnSpc>
              <a:buBlip>
                <a:blip r:embed="rId2"/>
              </a:buBlip>
            </a:pPr>
            <a:r>
              <a:rPr lang="en-US" altLang="zh-CN" dirty="0" smtClean="0"/>
              <a:t>How to publish a topic</a:t>
            </a:r>
          </a:p>
          <a:p>
            <a:pPr>
              <a:lnSpc>
                <a:spcPct val="200000"/>
              </a:lnSpc>
              <a:buBlip>
                <a:blip r:embed="rId2"/>
              </a:buBlip>
            </a:pPr>
            <a:r>
              <a:rPr lang="en-US" altLang="zh-CN" dirty="0" smtClean="0"/>
              <a:t>How to subscribe a topic</a:t>
            </a:r>
          </a:p>
          <a:p>
            <a:pPr>
              <a:lnSpc>
                <a:spcPct val="200000"/>
              </a:lnSpc>
              <a:buBlip>
                <a:blip r:embed="rId2"/>
              </a:buBlip>
            </a:pPr>
            <a:r>
              <a:rPr lang="en-US" altLang="zh-CN" dirty="0" smtClean="0"/>
              <a:t>How to build a server</a:t>
            </a:r>
          </a:p>
          <a:p>
            <a:pPr>
              <a:lnSpc>
                <a:spcPct val="200000"/>
              </a:lnSpc>
              <a:buBlip>
                <a:blip r:embed="rId2"/>
              </a:buBlip>
            </a:pPr>
            <a:r>
              <a:rPr lang="en-US" altLang="zh-CN" dirty="0" smtClean="0"/>
              <a:t>How to build a client</a:t>
            </a:r>
            <a:endParaRPr lang="en-US" altLang="zh-CN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433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533400"/>
            <a:ext cx="8229600" cy="1143000"/>
          </a:xfrm>
          <a:ln/>
        </p:spPr>
        <p:txBody>
          <a:bodyPr/>
          <a:lstStyle/>
          <a:p>
            <a:r>
              <a:rPr lang="en-US" altLang="zh-CN" dirty="0" smtClean="0"/>
              <a:t>Learning by Practice</a:t>
            </a:r>
            <a:endParaRPr lang="en-US" altLang="zh-CN" dirty="0"/>
          </a:p>
        </p:txBody>
      </p:sp>
      <p:sp>
        <p:nvSpPr>
          <p:cNvPr id="16387" name="Content Placeholder 2"/>
          <p:cNvSpPr>
            <a:spLocks noGrp="1" noChangeArrowheads="1"/>
          </p:cNvSpPr>
          <p:nvPr>
            <p:ph idx="4294967295"/>
          </p:nvPr>
        </p:nvSpPr>
        <p:spPr bwMode="auto">
          <a:xfrm>
            <a:off x="228600" y="1676400"/>
            <a:ext cx="8686800" cy="4495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>
              <a:lnSpc>
                <a:spcPct val="200000"/>
              </a:lnSpc>
              <a:buBlip>
                <a:blip r:embed="rId2"/>
              </a:buBlip>
            </a:pPr>
            <a:r>
              <a:rPr lang="en-US" altLang="zh-CN" sz="2800" b="1" dirty="0" smtClean="0"/>
              <a:t>How to customize your own message and service</a:t>
            </a:r>
          </a:p>
          <a:p>
            <a:pPr>
              <a:lnSpc>
                <a:spcPct val="200000"/>
              </a:lnSpc>
              <a:buBlip>
                <a:blip r:embed="rId2"/>
              </a:buBlip>
            </a:pPr>
            <a:r>
              <a:rPr lang="en-US" altLang="zh-CN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How to publish a topic</a:t>
            </a:r>
          </a:p>
          <a:p>
            <a:pPr>
              <a:lnSpc>
                <a:spcPct val="200000"/>
              </a:lnSpc>
              <a:buBlip>
                <a:blip r:embed="rId2"/>
              </a:buBlip>
            </a:pPr>
            <a:r>
              <a:rPr lang="en-US" altLang="zh-CN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How to subscribe a topic</a:t>
            </a:r>
          </a:p>
          <a:p>
            <a:pPr>
              <a:lnSpc>
                <a:spcPct val="200000"/>
              </a:lnSpc>
              <a:buBlip>
                <a:blip r:embed="rId2"/>
              </a:buBlip>
            </a:pPr>
            <a:r>
              <a:rPr lang="en-US" altLang="zh-CN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How to build a server</a:t>
            </a:r>
          </a:p>
          <a:p>
            <a:pPr>
              <a:lnSpc>
                <a:spcPct val="200000"/>
              </a:lnSpc>
              <a:buBlip>
                <a:blip r:embed="rId2"/>
              </a:buBlip>
            </a:pPr>
            <a:r>
              <a:rPr lang="en-US" altLang="zh-CN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How to build a client</a:t>
            </a:r>
            <a:endParaRPr lang="en-US" altLang="zh-CN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4817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 descr=" 16386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533400"/>
            <a:ext cx="8229600" cy="1143000"/>
          </a:xfrm>
          <a:ln/>
        </p:spPr>
        <p:txBody>
          <a:bodyPr/>
          <a:lstStyle/>
          <a:p>
            <a:r>
              <a:rPr lang="en-US" altLang="zh-CN" dirty="0" smtClean="0"/>
              <a:t>Creating your own package</a:t>
            </a:r>
            <a:endParaRPr lang="en-US" altLang="zh-CN" dirty="0"/>
          </a:p>
        </p:txBody>
      </p:sp>
      <p:sp>
        <p:nvSpPr>
          <p:cNvPr id="16387" name="Content Placeholder 2" descr=" 16387"/>
          <p:cNvSpPr>
            <a:spLocks noGrp="1" noChangeArrowheads="1"/>
          </p:cNvSpPr>
          <p:nvPr>
            <p:ph idx="4294967295"/>
          </p:nvPr>
        </p:nvSpPr>
        <p:spPr bwMode="auto">
          <a:xfrm>
            <a:off x="228600" y="1676400"/>
            <a:ext cx="8686800" cy="4495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>
              <a:lnSpc>
                <a:spcPct val="200000"/>
              </a:lnSpc>
              <a:buChar char=" "/>
            </a:pPr>
            <a:r>
              <a:rPr lang="en-US" altLang="zh-CN" smtClean="0"/>
              <a:t>                    </a:t>
            </a:r>
            <a:endParaRPr lang="en-US" altLang="zh-CN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950946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 descr=" 16386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533400"/>
            <a:ext cx="8229600" cy="1143000"/>
          </a:xfrm>
          <a:ln/>
        </p:spPr>
        <p:txBody>
          <a:bodyPr/>
          <a:lstStyle/>
          <a:p>
            <a:r>
              <a:rPr lang="en-US" altLang="zh-CN" dirty="0" smtClean="0"/>
              <a:t>Creating your own package</a:t>
            </a:r>
            <a:endParaRPr lang="en-US" altLang="zh-CN" dirty="0"/>
          </a:p>
        </p:txBody>
      </p:sp>
      <p:sp>
        <p:nvSpPr>
          <p:cNvPr id="16387" name="Content Placeholder 2" descr=" 16387"/>
          <p:cNvSpPr>
            <a:spLocks noGrp="1" noChangeArrowheads="1"/>
          </p:cNvSpPr>
          <p:nvPr>
            <p:ph idx="4294967295"/>
          </p:nvPr>
        </p:nvSpPr>
        <p:spPr bwMode="auto">
          <a:xfrm>
            <a:off x="228600" y="1676400"/>
            <a:ext cx="8686800" cy="4495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lvl="0">
              <a:lnSpc>
                <a:spcPct val="200000"/>
              </a:lnSpc>
              <a:buClr>
                <a:srgbClr val="0BD0D9"/>
              </a:buClr>
              <a:buBlip>
                <a:blip r:embed="rId2"/>
              </a:buBlip>
            </a:pPr>
            <a:r>
              <a:rPr lang="en-US" altLang="zh-CN" smtClean="0">
                <a:latin typeface="Constantia"/>
              </a:rPr>
              <a:t>Create a new package</a:t>
            </a:r>
          </a:p>
          <a:p>
            <a:pPr>
              <a:lnSpc>
                <a:spcPct val="200000"/>
              </a:lnSpc>
              <a:buChar char=" "/>
            </a:pPr>
            <a:endParaRPr lang="en-US" altLang="zh-CN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956047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 descr=" 16386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533400"/>
            <a:ext cx="8229600" cy="1143000"/>
          </a:xfrm>
          <a:ln/>
        </p:spPr>
        <p:txBody>
          <a:bodyPr/>
          <a:lstStyle/>
          <a:p>
            <a:r>
              <a:rPr lang="en-US" altLang="zh-CN" dirty="0" smtClean="0"/>
              <a:t>Creating your own package</a:t>
            </a:r>
            <a:endParaRPr lang="en-US" altLang="zh-CN" dirty="0"/>
          </a:p>
        </p:txBody>
      </p:sp>
      <p:sp>
        <p:nvSpPr>
          <p:cNvPr id="16387" name="Content Placeholder 2" descr=" 16387"/>
          <p:cNvSpPr>
            <a:spLocks noGrp="1" noChangeArrowheads="1"/>
          </p:cNvSpPr>
          <p:nvPr>
            <p:ph idx="4294967295"/>
          </p:nvPr>
        </p:nvSpPr>
        <p:spPr bwMode="auto">
          <a:xfrm>
            <a:off x="228600" y="1676400"/>
            <a:ext cx="8686800" cy="4495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lvl="0">
              <a:lnSpc>
                <a:spcPct val="200000"/>
              </a:lnSpc>
              <a:buClr>
                <a:srgbClr val="0BD0D9"/>
              </a:buClr>
              <a:buBlip>
                <a:blip r:embed="rId2"/>
              </a:buBlip>
            </a:pPr>
            <a:r>
              <a:rPr lang="en-US" altLang="zh-CN" smtClean="0">
                <a:latin typeface="Constantia"/>
              </a:rPr>
              <a:t>Create a new package</a:t>
            </a:r>
          </a:p>
          <a:p>
            <a:pPr>
              <a:lnSpc>
                <a:spcPct val="200000"/>
              </a:lnSpc>
              <a:buChar char=" "/>
            </a:pPr>
            <a:endParaRPr lang="en-US" altLang="zh-CN" dirty="0" smtClean="0"/>
          </a:p>
        </p:txBody>
      </p:sp>
      <p:sp>
        <p:nvSpPr>
          <p:cNvPr id="5" name="Rectangle 5" descr=" 5"/>
          <p:cNvSpPr>
            <a:spLocks/>
          </p:cNvSpPr>
          <p:nvPr/>
        </p:nvSpPr>
        <p:spPr bwMode="auto">
          <a:xfrm>
            <a:off x="914400" y="2513120"/>
            <a:ext cx="5867400" cy="584775"/>
          </a:xfrm>
          <a:prstGeom prst="rect">
            <a:avLst/>
          </a:prstGeom>
          <a:solidFill>
            <a:schemeClr val="bg1"/>
          </a:solidFill>
          <a:ln w="25400" cmpd="sng">
            <a:solidFill>
              <a:srgbClr val="0F243E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600" dirty="0"/>
              <a:t>cd ~/</a:t>
            </a:r>
            <a:r>
              <a:rPr lang="en-GB" sz="1600" dirty="0" err="1"/>
              <a:t>catkin_ws</a:t>
            </a:r>
            <a:r>
              <a:rPr lang="en-GB" sz="1600" dirty="0"/>
              <a:t>/</a:t>
            </a:r>
            <a:r>
              <a:rPr lang="en-GB" sz="1600" dirty="0" err="1"/>
              <a:t>src</a:t>
            </a:r>
            <a:endParaRPr lang="en-GB" sz="1600" dirty="0"/>
          </a:p>
          <a:p>
            <a:r>
              <a:rPr lang="en-GB" sz="1600" dirty="0" err="1"/>
              <a:t>catkin_create_pkg</a:t>
            </a:r>
            <a:r>
              <a:rPr lang="en-GB" sz="1600" dirty="0"/>
              <a:t> </a:t>
            </a:r>
            <a:r>
              <a:rPr lang="en-GB" sz="1600" dirty="0" err="1"/>
              <a:t>beginner_tutorials</a:t>
            </a:r>
            <a:r>
              <a:rPr lang="en-GB" sz="1600" dirty="0"/>
              <a:t> </a:t>
            </a:r>
            <a:r>
              <a:rPr lang="en-GB" sz="1600" dirty="0" err="1"/>
              <a:t>std_msgs</a:t>
            </a:r>
            <a:r>
              <a:rPr lang="en-GB" sz="1600" dirty="0"/>
              <a:t> </a:t>
            </a:r>
            <a:r>
              <a:rPr lang="en-GB" sz="1600" dirty="0" err="1"/>
              <a:t>rospy</a:t>
            </a:r>
            <a:r>
              <a:rPr lang="en-GB" sz="1600" dirty="0"/>
              <a:t> </a:t>
            </a:r>
            <a:r>
              <a:rPr lang="en-GB" sz="1600" dirty="0" err="1"/>
              <a:t>roscpp</a:t>
            </a:r>
            <a:endParaRPr lang="en-GB" sz="1600" dirty="0"/>
          </a:p>
        </p:txBody>
      </p:sp>
      <p:pic>
        <p:nvPicPr>
          <p:cNvPr id="7" name="Picture 2" descr=" 20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83" y="3429000"/>
            <a:ext cx="6118225" cy="16319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323432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 descr=" 16386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2400"/>
            <a:ext cx="8229600" cy="1143000"/>
          </a:xfrm>
          <a:ln/>
        </p:spPr>
        <p:txBody>
          <a:bodyPr/>
          <a:lstStyle/>
          <a:p>
            <a:r>
              <a:rPr lang="en-US" altLang="zh-CN" dirty="0" smtClean="0"/>
              <a:t>Creating your own package</a:t>
            </a:r>
            <a:endParaRPr lang="en-US" altLang="zh-CN" dirty="0"/>
          </a:p>
        </p:txBody>
      </p:sp>
      <p:sp>
        <p:nvSpPr>
          <p:cNvPr id="16387" name="Content Placeholder 2" descr=" 16387"/>
          <p:cNvSpPr>
            <a:spLocks noGrp="1" noChangeArrowheads="1"/>
          </p:cNvSpPr>
          <p:nvPr>
            <p:ph idx="4294967295"/>
          </p:nvPr>
        </p:nvSpPr>
        <p:spPr bwMode="auto">
          <a:xfrm>
            <a:off x="233039" y="990600"/>
            <a:ext cx="8686800" cy="5486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70000" lnSpcReduction="20000"/>
          </a:bodyPr>
          <a:lstStyle/>
          <a:p>
            <a:pPr>
              <a:lnSpc>
                <a:spcPct val="200000"/>
              </a:lnSpc>
              <a:buChar char=" "/>
            </a:pPr>
            <a:r>
              <a:rPr lang="en-US" altLang="zh-CN" smtClean="0"/>
              <a:t>                                          </a:t>
            </a:r>
            <a:endParaRPr lang="en-US" altLang="zh-CN" dirty="0" smtClean="0"/>
          </a:p>
          <a:p>
            <a:pPr>
              <a:lnSpc>
                <a:spcPct val="200000"/>
              </a:lnSpc>
              <a:buBlip>
                <a:blip r:embed="rId2"/>
              </a:buBlip>
            </a:pPr>
            <a:endParaRPr lang="en-US" altLang="zh-CN" dirty="0"/>
          </a:p>
          <a:p>
            <a:pPr>
              <a:lnSpc>
                <a:spcPct val="200000"/>
              </a:lnSpc>
              <a:buBlip>
                <a:blip r:embed="rId2"/>
              </a:buBlip>
            </a:pPr>
            <a:endParaRPr lang="en-US" altLang="zh-CN" dirty="0" smtClean="0"/>
          </a:p>
          <a:p>
            <a:pPr>
              <a:lnSpc>
                <a:spcPct val="200000"/>
              </a:lnSpc>
              <a:buBlip>
                <a:blip r:embed="rId2"/>
              </a:buBlip>
            </a:pPr>
            <a:endParaRPr lang="en-US" altLang="zh-CN" dirty="0" smtClean="0"/>
          </a:p>
          <a:p>
            <a:pPr>
              <a:lnSpc>
                <a:spcPct val="200000"/>
              </a:lnSpc>
              <a:buBlip>
                <a:blip r:embed="rId2"/>
              </a:buBlip>
            </a:pPr>
            <a:endParaRPr lang="en-US" altLang="zh-CN" dirty="0"/>
          </a:p>
          <a:p>
            <a:pPr>
              <a:lnSpc>
                <a:spcPct val="200000"/>
              </a:lnSpc>
              <a:buChar char=" "/>
            </a:pPr>
            <a:r>
              <a:rPr lang="en-US" altLang="zh-CN" smtClean="0"/>
              <a:t>                                                     </a:t>
            </a:r>
            <a:endParaRPr lang="en-US" altLang="zh-CN" dirty="0" smtClean="0"/>
          </a:p>
          <a:p>
            <a:pPr marL="708660" lvl="1" indent="-342900">
              <a:buChar char=" "/>
            </a:pPr>
            <a:r>
              <a:rPr lang="en-GB" smtClean="0"/>
              <a:t>         </a:t>
            </a:r>
            <a:endParaRPr lang="en-GB" dirty="0"/>
          </a:p>
          <a:p>
            <a:pPr marL="708660" lvl="1" indent="-342900">
              <a:buChar char=" "/>
            </a:pPr>
            <a:r>
              <a:rPr lang="en-GB" smtClean="0"/>
              <a:t>         </a:t>
            </a:r>
            <a:endParaRPr lang="en-GB" dirty="0"/>
          </a:p>
          <a:p>
            <a:pPr>
              <a:lnSpc>
                <a:spcPct val="200000"/>
              </a:lnSpc>
              <a:buChar char=" "/>
            </a:pPr>
            <a:r>
              <a:rPr lang="en-US" altLang="zh-CN" smtClean="0"/>
              <a:t>                                                          </a:t>
            </a:r>
            <a:endParaRPr lang="en-US" altLang="zh-CN" dirty="0" smtClean="0"/>
          </a:p>
          <a:p>
            <a:pPr marL="708660" lvl="1" indent="-342900">
              <a:buChar char=" "/>
            </a:pPr>
            <a:r>
              <a:rPr lang="en-GB" smtClean="0"/>
              <a:t>       </a:t>
            </a:r>
            <a:endParaRPr lang="en-GB" dirty="0"/>
          </a:p>
          <a:p>
            <a:pPr marL="708660" lvl="1" indent="-342900">
              <a:buChar char=" "/>
            </a:pPr>
            <a:r>
              <a:rPr lang="en-GB" smtClean="0"/>
              <a:t>       </a:t>
            </a:r>
            <a:endParaRPr lang="en-GB" dirty="0"/>
          </a:p>
          <a:p>
            <a:pPr marL="708660" lvl="1" indent="-342900">
              <a:buChar char=" "/>
            </a:pPr>
            <a:r>
              <a:rPr lang="en-GB" smtClean="0"/>
              <a:t>   </a:t>
            </a:r>
            <a:endParaRPr lang="en-GB" dirty="0"/>
          </a:p>
          <a:p>
            <a:pPr marL="708660" lvl="1" indent="-342900">
              <a:buChar char=" "/>
            </a:pPr>
            <a:r>
              <a:rPr lang="en-GB" smtClean="0"/>
              <a:t>         </a:t>
            </a:r>
            <a:endParaRPr lang="en-GB" dirty="0"/>
          </a:p>
          <a:p>
            <a:pPr marL="0" indent="0">
              <a:lnSpc>
                <a:spcPct val="200000"/>
              </a:lnSpc>
              <a:buNone/>
            </a:pPr>
            <a:endParaRPr lang="en-US" altLang="zh-CN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504024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 descr=" 16386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2400"/>
            <a:ext cx="8229600" cy="1143000"/>
          </a:xfrm>
          <a:ln/>
        </p:spPr>
        <p:txBody>
          <a:bodyPr/>
          <a:lstStyle/>
          <a:p>
            <a:r>
              <a:rPr lang="en-US" altLang="zh-CN" dirty="0" smtClean="0"/>
              <a:t>Creating your own package</a:t>
            </a:r>
            <a:endParaRPr lang="en-US" altLang="zh-CN" dirty="0"/>
          </a:p>
        </p:txBody>
      </p:sp>
      <p:sp>
        <p:nvSpPr>
          <p:cNvPr id="16387" name="Content Placeholder 2" descr=" 16387"/>
          <p:cNvSpPr>
            <a:spLocks noGrp="1" noChangeArrowheads="1"/>
          </p:cNvSpPr>
          <p:nvPr>
            <p:ph idx="4294967295"/>
          </p:nvPr>
        </p:nvSpPr>
        <p:spPr bwMode="auto">
          <a:xfrm>
            <a:off x="233039" y="990600"/>
            <a:ext cx="8686800" cy="5486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70000" lnSpcReduction="20000"/>
          </a:bodyPr>
          <a:lstStyle/>
          <a:p>
            <a:pPr lvl="0">
              <a:lnSpc>
                <a:spcPct val="200000"/>
              </a:lnSpc>
              <a:buClr>
                <a:srgbClr val="0BD0D9"/>
              </a:buClr>
              <a:buBlip>
                <a:blip r:embed="rId2"/>
              </a:buBlip>
            </a:pPr>
            <a:r>
              <a:rPr lang="en-US" altLang="zh-CN" smtClean="0">
                <a:latin typeface="Constantia"/>
              </a:rPr>
              <a:t>Make two folders for messages and services</a:t>
            </a:r>
          </a:p>
          <a:p>
            <a:pPr>
              <a:lnSpc>
                <a:spcPct val="200000"/>
              </a:lnSpc>
              <a:buBlip>
                <a:blip r:embed="rId2"/>
              </a:buBlip>
            </a:pPr>
            <a:endParaRPr lang="en-US" altLang="zh-CN" dirty="0"/>
          </a:p>
          <a:p>
            <a:pPr>
              <a:lnSpc>
                <a:spcPct val="200000"/>
              </a:lnSpc>
              <a:buBlip>
                <a:blip r:embed="rId2"/>
              </a:buBlip>
            </a:pPr>
            <a:endParaRPr lang="en-US" altLang="zh-CN" dirty="0" smtClean="0"/>
          </a:p>
          <a:p>
            <a:pPr>
              <a:lnSpc>
                <a:spcPct val="200000"/>
              </a:lnSpc>
              <a:buBlip>
                <a:blip r:embed="rId2"/>
              </a:buBlip>
            </a:pPr>
            <a:endParaRPr lang="en-US" altLang="zh-CN" dirty="0" smtClean="0"/>
          </a:p>
          <a:p>
            <a:pPr>
              <a:lnSpc>
                <a:spcPct val="200000"/>
              </a:lnSpc>
              <a:buBlip>
                <a:blip r:embed="rId2"/>
              </a:buBlip>
            </a:pPr>
            <a:endParaRPr lang="en-US" altLang="zh-CN" dirty="0"/>
          </a:p>
          <a:p>
            <a:pPr>
              <a:lnSpc>
                <a:spcPct val="200000"/>
              </a:lnSpc>
              <a:buChar char=" "/>
            </a:pPr>
            <a:r>
              <a:rPr lang="en-US" altLang="zh-CN" smtClean="0"/>
              <a:t>                                                     </a:t>
            </a:r>
            <a:endParaRPr lang="en-US" altLang="zh-CN" dirty="0" smtClean="0"/>
          </a:p>
          <a:p>
            <a:pPr marL="708660" lvl="1" indent="-342900">
              <a:buChar char=" "/>
            </a:pPr>
            <a:r>
              <a:rPr lang="en-GB" smtClean="0"/>
              <a:t>         </a:t>
            </a:r>
            <a:endParaRPr lang="en-GB" dirty="0"/>
          </a:p>
          <a:p>
            <a:pPr marL="708660" lvl="1" indent="-342900">
              <a:buChar char=" "/>
            </a:pPr>
            <a:r>
              <a:rPr lang="en-GB" smtClean="0"/>
              <a:t>         </a:t>
            </a:r>
            <a:endParaRPr lang="en-GB" dirty="0"/>
          </a:p>
          <a:p>
            <a:pPr>
              <a:lnSpc>
                <a:spcPct val="200000"/>
              </a:lnSpc>
              <a:buChar char=" "/>
            </a:pPr>
            <a:r>
              <a:rPr lang="en-US" altLang="zh-CN" smtClean="0"/>
              <a:t>                                                          </a:t>
            </a:r>
            <a:endParaRPr lang="en-US" altLang="zh-CN" dirty="0" smtClean="0"/>
          </a:p>
          <a:p>
            <a:pPr marL="708660" lvl="1" indent="-342900">
              <a:buChar char=" "/>
            </a:pPr>
            <a:r>
              <a:rPr lang="en-GB" smtClean="0"/>
              <a:t>       </a:t>
            </a:r>
            <a:endParaRPr lang="en-GB" dirty="0"/>
          </a:p>
          <a:p>
            <a:pPr marL="708660" lvl="1" indent="-342900">
              <a:buChar char=" "/>
            </a:pPr>
            <a:r>
              <a:rPr lang="en-GB" smtClean="0"/>
              <a:t>       </a:t>
            </a:r>
            <a:endParaRPr lang="en-GB" dirty="0"/>
          </a:p>
          <a:p>
            <a:pPr marL="708660" lvl="1" indent="-342900">
              <a:buChar char=" "/>
            </a:pPr>
            <a:r>
              <a:rPr lang="en-GB" smtClean="0"/>
              <a:t>   </a:t>
            </a:r>
            <a:endParaRPr lang="en-GB" dirty="0"/>
          </a:p>
          <a:p>
            <a:pPr marL="708660" lvl="1" indent="-342900">
              <a:buChar char=" "/>
            </a:pPr>
            <a:r>
              <a:rPr lang="en-GB" smtClean="0"/>
              <a:t>         </a:t>
            </a:r>
            <a:endParaRPr lang="en-GB" dirty="0"/>
          </a:p>
          <a:p>
            <a:pPr marL="0" indent="0">
              <a:lnSpc>
                <a:spcPct val="200000"/>
              </a:lnSpc>
              <a:buNone/>
            </a:pPr>
            <a:endParaRPr lang="en-US" altLang="zh-CN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149773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Supported operating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79"/>
            <a:ext cx="8229600" cy="4785995"/>
          </a:xfrm>
        </p:spPr>
        <p:txBody>
          <a:bodyPr/>
          <a:lstStyle/>
          <a:p>
            <a:pPr>
              <a:buBlip>
                <a:blip r:embed="rId2"/>
              </a:buBlip>
            </a:pPr>
            <a:r>
              <a:rPr lang="en-GB" dirty="0"/>
              <a:t>Supported operating </a:t>
            </a:r>
            <a:r>
              <a:rPr lang="en-GB" dirty="0" smtClean="0"/>
              <a:t>system</a:t>
            </a:r>
          </a:p>
          <a:p>
            <a:pPr marL="617220" lvl="2" indent="-342900">
              <a:buClr>
                <a:schemeClr val="accent3"/>
              </a:buClr>
              <a:buSzPct val="95000"/>
              <a:buFont typeface="Wingdings" panose="05000000000000000000" pitchFamily="2" charset="2"/>
              <a:buChar char="Ø"/>
            </a:pPr>
            <a:r>
              <a:rPr lang="es-ES" dirty="0" smtClean="0"/>
              <a:t>          Ubuntu </a:t>
            </a:r>
            <a:r>
              <a:rPr lang="es-ES" dirty="0"/>
              <a:t>(</a:t>
            </a:r>
            <a:r>
              <a:rPr lang="es-ES" dirty="0" smtClean="0"/>
              <a:t>14.04 </a:t>
            </a:r>
            <a:r>
              <a:rPr lang="es-ES" dirty="0"/>
              <a:t>LTS + ROS </a:t>
            </a:r>
            <a:r>
              <a:rPr lang="es-ES" dirty="0" smtClean="0"/>
              <a:t>Indigo)</a:t>
            </a:r>
            <a:endParaRPr lang="en-GB" dirty="0"/>
          </a:p>
          <a:p>
            <a:pPr>
              <a:buBlip>
                <a:blip r:embed="rId2"/>
              </a:buBlip>
            </a:pPr>
            <a:r>
              <a:rPr lang="en-GB" dirty="0" smtClean="0"/>
              <a:t>Experimental</a:t>
            </a:r>
          </a:p>
          <a:p>
            <a:endParaRPr lang="en-GB" dirty="0" smtClean="0"/>
          </a:p>
          <a:p>
            <a:pPr lvl="1">
              <a:buFont typeface="Wingdings" panose="05000000000000000000" pitchFamily="2" charset="2"/>
              <a:buChar char="Ø"/>
            </a:pPr>
            <a:endParaRPr lang="es-E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505200"/>
            <a:ext cx="4762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972" y="3505200"/>
            <a:ext cx="4762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343400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866" y="4343400"/>
            <a:ext cx="476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350" y="5181600"/>
            <a:ext cx="47625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525" y="5257800"/>
            <a:ext cx="4762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550" y="5943600"/>
            <a:ext cx="476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81200" y="3505200"/>
            <a:ext cx="663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Arch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5715000" y="3539609"/>
            <a:ext cx="1168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Mac OS X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1981199" y="4396859"/>
            <a:ext cx="907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Debian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5715000" y="4387334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OpenSuse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1981200" y="5244584"/>
            <a:ext cx="863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Fedora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5715000" y="5278993"/>
            <a:ext cx="1133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Windows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1981198" y="6020871"/>
            <a:ext cx="920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Gentoo</a:t>
            </a:r>
            <a:endParaRPr lang="en-GB" dirty="0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023" y="2396764"/>
            <a:ext cx="458861" cy="422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600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 descr=" 16386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2400"/>
            <a:ext cx="8229600" cy="1143000"/>
          </a:xfrm>
          <a:ln/>
        </p:spPr>
        <p:txBody>
          <a:bodyPr/>
          <a:lstStyle/>
          <a:p>
            <a:r>
              <a:rPr lang="en-US" altLang="zh-CN" dirty="0" smtClean="0"/>
              <a:t>Creating your own package</a:t>
            </a:r>
            <a:endParaRPr lang="en-US" altLang="zh-CN" dirty="0"/>
          </a:p>
        </p:txBody>
      </p:sp>
      <p:sp>
        <p:nvSpPr>
          <p:cNvPr id="16387" name="Content Placeholder 2" descr=" 16387"/>
          <p:cNvSpPr>
            <a:spLocks noGrp="1" noChangeArrowheads="1"/>
          </p:cNvSpPr>
          <p:nvPr>
            <p:ph idx="4294967295"/>
          </p:nvPr>
        </p:nvSpPr>
        <p:spPr bwMode="auto">
          <a:xfrm>
            <a:off x="233039" y="990600"/>
            <a:ext cx="8686800" cy="5486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70000" lnSpcReduction="20000"/>
          </a:bodyPr>
          <a:lstStyle/>
          <a:p>
            <a:pPr lvl="0">
              <a:lnSpc>
                <a:spcPct val="200000"/>
              </a:lnSpc>
              <a:buClr>
                <a:srgbClr val="0BD0D9"/>
              </a:buClr>
              <a:buBlip>
                <a:blip r:embed="rId2"/>
              </a:buBlip>
            </a:pPr>
            <a:r>
              <a:rPr lang="en-US" altLang="zh-CN" smtClean="0">
                <a:latin typeface="Constantia"/>
              </a:rPr>
              <a:t>Make two folders for messages and services</a:t>
            </a:r>
          </a:p>
          <a:p>
            <a:pPr>
              <a:lnSpc>
                <a:spcPct val="200000"/>
              </a:lnSpc>
              <a:buBlip>
                <a:blip r:embed="rId2"/>
              </a:buBlip>
            </a:pPr>
            <a:endParaRPr lang="en-US" altLang="zh-CN" dirty="0"/>
          </a:p>
          <a:p>
            <a:pPr>
              <a:lnSpc>
                <a:spcPct val="200000"/>
              </a:lnSpc>
              <a:buBlip>
                <a:blip r:embed="rId2"/>
              </a:buBlip>
            </a:pPr>
            <a:endParaRPr lang="en-US" altLang="zh-CN" dirty="0" smtClean="0"/>
          </a:p>
          <a:p>
            <a:pPr>
              <a:lnSpc>
                <a:spcPct val="200000"/>
              </a:lnSpc>
              <a:buBlip>
                <a:blip r:embed="rId2"/>
              </a:buBlip>
            </a:pPr>
            <a:endParaRPr lang="en-US" altLang="zh-CN" dirty="0" smtClean="0"/>
          </a:p>
          <a:p>
            <a:pPr>
              <a:lnSpc>
                <a:spcPct val="200000"/>
              </a:lnSpc>
              <a:buBlip>
                <a:blip r:embed="rId2"/>
              </a:buBlip>
            </a:pPr>
            <a:endParaRPr lang="en-US" altLang="zh-CN" dirty="0"/>
          </a:p>
          <a:p>
            <a:pPr>
              <a:lnSpc>
                <a:spcPct val="200000"/>
              </a:lnSpc>
              <a:buChar char=" "/>
            </a:pPr>
            <a:r>
              <a:rPr lang="en-US" altLang="zh-CN" smtClean="0"/>
              <a:t>                                                     </a:t>
            </a:r>
            <a:endParaRPr lang="en-US" altLang="zh-CN" dirty="0" smtClean="0"/>
          </a:p>
          <a:p>
            <a:pPr marL="708660" lvl="1" indent="-342900">
              <a:buChar char=" "/>
            </a:pPr>
            <a:r>
              <a:rPr lang="en-GB" smtClean="0"/>
              <a:t>         </a:t>
            </a:r>
            <a:endParaRPr lang="en-GB" dirty="0"/>
          </a:p>
          <a:p>
            <a:pPr marL="708660" lvl="1" indent="-342900">
              <a:buChar char=" "/>
            </a:pPr>
            <a:r>
              <a:rPr lang="en-GB" smtClean="0"/>
              <a:t>         </a:t>
            </a:r>
            <a:endParaRPr lang="en-GB" dirty="0"/>
          </a:p>
          <a:p>
            <a:pPr>
              <a:lnSpc>
                <a:spcPct val="200000"/>
              </a:lnSpc>
              <a:buChar char=" "/>
            </a:pPr>
            <a:r>
              <a:rPr lang="en-US" altLang="zh-CN" smtClean="0"/>
              <a:t>                                                          </a:t>
            </a:r>
            <a:endParaRPr lang="en-US" altLang="zh-CN" dirty="0" smtClean="0"/>
          </a:p>
          <a:p>
            <a:pPr marL="708660" lvl="1" indent="-342900">
              <a:buChar char=" "/>
            </a:pPr>
            <a:r>
              <a:rPr lang="en-GB" smtClean="0"/>
              <a:t>       </a:t>
            </a:r>
            <a:endParaRPr lang="en-GB" dirty="0"/>
          </a:p>
          <a:p>
            <a:pPr marL="708660" lvl="1" indent="-342900">
              <a:buChar char=" "/>
            </a:pPr>
            <a:r>
              <a:rPr lang="en-GB" smtClean="0"/>
              <a:t>       </a:t>
            </a:r>
            <a:endParaRPr lang="en-GB" dirty="0"/>
          </a:p>
          <a:p>
            <a:pPr marL="708660" lvl="1" indent="-342900">
              <a:buChar char=" "/>
            </a:pPr>
            <a:r>
              <a:rPr lang="en-GB" smtClean="0"/>
              <a:t>   </a:t>
            </a:r>
            <a:endParaRPr lang="en-GB" dirty="0"/>
          </a:p>
          <a:p>
            <a:pPr marL="708660" lvl="1" indent="-342900">
              <a:buChar char=" "/>
            </a:pPr>
            <a:r>
              <a:rPr lang="en-GB" smtClean="0"/>
              <a:t>         </a:t>
            </a:r>
            <a:endParaRPr lang="en-GB" dirty="0"/>
          </a:p>
          <a:p>
            <a:pPr marL="0" indent="0">
              <a:lnSpc>
                <a:spcPct val="200000"/>
              </a:lnSpc>
              <a:buNone/>
            </a:pPr>
            <a:endParaRPr lang="en-US" altLang="zh-CN" dirty="0" smtClean="0"/>
          </a:p>
        </p:txBody>
      </p:sp>
      <p:sp>
        <p:nvSpPr>
          <p:cNvPr id="5" name="Rectangle 5" descr=" 5"/>
          <p:cNvSpPr>
            <a:spLocks/>
          </p:cNvSpPr>
          <p:nvPr/>
        </p:nvSpPr>
        <p:spPr bwMode="auto">
          <a:xfrm>
            <a:off x="914400" y="1600200"/>
            <a:ext cx="5867400" cy="830997"/>
          </a:xfrm>
          <a:prstGeom prst="rect">
            <a:avLst/>
          </a:prstGeom>
          <a:solidFill>
            <a:schemeClr val="bg1"/>
          </a:solidFill>
          <a:ln w="25400" cmpd="sng">
            <a:solidFill>
              <a:srgbClr val="0F243E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600" dirty="0" smtClean="0"/>
              <a:t>$ </a:t>
            </a:r>
            <a:r>
              <a:rPr lang="en-GB" sz="1600" dirty="0" err="1" smtClean="0"/>
              <a:t>roscd</a:t>
            </a:r>
            <a:r>
              <a:rPr lang="en-GB" sz="1600" dirty="0" smtClean="0"/>
              <a:t> </a:t>
            </a:r>
            <a:r>
              <a:rPr lang="en-GB" sz="1600" dirty="0" err="1" smtClean="0"/>
              <a:t>beginner_tutorials</a:t>
            </a:r>
            <a:endParaRPr lang="en-GB" sz="1600" dirty="0"/>
          </a:p>
          <a:p>
            <a:r>
              <a:rPr lang="en-GB" sz="1600" dirty="0" smtClean="0"/>
              <a:t>$ </a:t>
            </a:r>
            <a:r>
              <a:rPr lang="en-GB" sz="1600" dirty="0" err="1" smtClean="0"/>
              <a:t>mkdir</a:t>
            </a:r>
            <a:r>
              <a:rPr lang="en-GB" sz="1600" dirty="0" smtClean="0"/>
              <a:t> </a:t>
            </a:r>
            <a:r>
              <a:rPr lang="en-GB" sz="1600" dirty="0" err="1" smtClean="0"/>
              <a:t>msg</a:t>
            </a:r>
            <a:endParaRPr lang="en-GB" sz="1600" dirty="0" smtClean="0"/>
          </a:p>
          <a:p>
            <a:r>
              <a:rPr lang="en-GB" sz="1600" dirty="0" smtClean="0"/>
              <a:t>$ </a:t>
            </a:r>
            <a:r>
              <a:rPr lang="en-GB" sz="1600" dirty="0" err="1" smtClean="0"/>
              <a:t>mkdir</a:t>
            </a:r>
            <a:r>
              <a:rPr lang="en-GB" sz="1600" dirty="0" smtClean="0"/>
              <a:t> </a:t>
            </a:r>
            <a:r>
              <a:rPr lang="en-GB" sz="1600" dirty="0" err="1" smtClean="0"/>
              <a:t>srv</a:t>
            </a:r>
            <a:endParaRPr lang="en-GB" sz="1600" dirty="0"/>
          </a:p>
        </p:txBody>
      </p:sp>
      <p:pic>
        <p:nvPicPr>
          <p:cNvPr id="7" name="Picture 3" descr=" 307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808" y="2514600"/>
            <a:ext cx="7814975" cy="1295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005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 descr=" 16386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2400"/>
            <a:ext cx="8229600" cy="1143000"/>
          </a:xfrm>
          <a:ln/>
        </p:spPr>
        <p:txBody>
          <a:bodyPr/>
          <a:lstStyle/>
          <a:p>
            <a:r>
              <a:rPr lang="en-US" altLang="zh-CN" dirty="0" smtClean="0"/>
              <a:t>Creating your own package</a:t>
            </a:r>
            <a:endParaRPr lang="en-US" altLang="zh-CN" dirty="0"/>
          </a:p>
        </p:txBody>
      </p:sp>
      <p:sp>
        <p:nvSpPr>
          <p:cNvPr id="16387" name="Content Placeholder 2" descr=" 16387"/>
          <p:cNvSpPr>
            <a:spLocks noGrp="1" noChangeArrowheads="1"/>
          </p:cNvSpPr>
          <p:nvPr>
            <p:ph idx="4294967295"/>
          </p:nvPr>
        </p:nvSpPr>
        <p:spPr bwMode="auto">
          <a:xfrm>
            <a:off x="233039" y="990600"/>
            <a:ext cx="8686800" cy="5486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70000" lnSpcReduction="20000"/>
          </a:bodyPr>
          <a:lstStyle/>
          <a:p>
            <a:pPr lvl="0">
              <a:lnSpc>
                <a:spcPct val="200000"/>
              </a:lnSpc>
              <a:buClr>
                <a:srgbClr val="0BD0D9"/>
              </a:buClr>
              <a:buBlip>
                <a:blip r:embed="rId2"/>
              </a:buBlip>
            </a:pPr>
            <a:r>
              <a:rPr lang="en-US" altLang="zh-CN" dirty="0" smtClean="0">
                <a:latin typeface="Constantia"/>
              </a:rPr>
              <a:t>Make two folders for messages and services</a:t>
            </a:r>
          </a:p>
          <a:p>
            <a:pPr>
              <a:lnSpc>
                <a:spcPct val="200000"/>
              </a:lnSpc>
              <a:buBlip>
                <a:blip r:embed="rId2"/>
              </a:buBlip>
            </a:pPr>
            <a:endParaRPr lang="en-US" altLang="zh-CN" dirty="0"/>
          </a:p>
          <a:p>
            <a:pPr>
              <a:lnSpc>
                <a:spcPct val="200000"/>
              </a:lnSpc>
              <a:buBlip>
                <a:blip r:embed="rId2"/>
              </a:buBlip>
            </a:pPr>
            <a:endParaRPr lang="en-US" altLang="zh-CN" dirty="0" smtClean="0"/>
          </a:p>
          <a:p>
            <a:pPr>
              <a:lnSpc>
                <a:spcPct val="200000"/>
              </a:lnSpc>
              <a:buBlip>
                <a:blip r:embed="rId2"/>
              </a:buBlip>
            </a:pPr>
            <a:endParaRPr lang="en-US" altLang="zh-CN" dirty="0" smtClean="0"/>
          </a:p>
          <a:p>
            <a:pPr>
              <a:lnSpc>
                <a:spcPct val="200000"/>
              </a:lnSpc>
              <a:buBlip>
                <a:blip r:embed="rId2"/>
              </a:buBlip>
            </a:pPr>
            <a:endParaRPr lang="en-US" altLang="zh-CN" dirty="0"/>
          </a:p>
          <a:p>
            <a:pPr lvl="0">
              <a:lnSpc>
                <a:spcPct val="200000"/>
              </a:lnSpc>
              <a:buClr>
                <a:srgbClr val="0BD0D9"/>
              </a:buClr>
              <a:buBlip>
                <a:blip r:embed="rId2"/>
              </a:buBlip>
            </a:pPr>
            <a:r>
              <a:rPr lang="en-US" altLang="zh-CN" dirty="0" smtClean="0">
                <a:latin typeface="Constantia"/>
              </a:rPr>
              <a:t>In </a:t>
            </a:r>
            <a:r>
              <a:rPr lang="en-US" altLang="zh-CN" dirty="0" err="1" smtClean="0">
                <a:latin typeface="Constantia"/>
              </a:rPr>
              <a:t>msg</a:t>
            </a:r>
            <a:r>
              <a:rPr lang="en-US" altLang="zh-CN" dirty="0" smtClean="0">
                <a:latin typeface="Constantia"/>
              </a:rPr>
              <a:t>, create a file called AandB.msg, with content:</a:t>
            </a:r>
          </a:p>
          <a:p>
            <a:pPr marL="365760" lvl="1" indent="0">
              <a:buClr>
                <a:srgbClr val="0F6FC6"/>
              </a:buClr>
              <a:buNone/>
            </a:pPr>
            <a:r>
              <a:rPr lang="en-GB" dirty="0" smtClean="0">
                <a:latin typeface="Constantia"/>
              </a:rPr>
              <a:t>float32 a</a:t>
            </a:r>
          </a:p>
          <a:p>
            <a:pPr marL="365760" lvl="1" indent="0">
              <a:buClr>
                <a:srgbClr val="0F6FC6"/>
              </a:buClr>
              <a:buNone/>
            </a:pPr>
            <a:r>
              <a:rPr lang="en-GB" dirty="0" smtClean="0">
                <a:latin typeface="Constantia"/>
              </a:rPr>
              <a:t>float32 b</a:t>
            </a:r>
          </a:p>
          <a:p>
            <a:pPr>
              <a:lnSpc>
                <a:spcPct val="200000"/>
              </a:lnSpc>
              <a:buChar char=" "/>
            </a:pPr>
            <a:r>
              <a:rPr lang="en-US" altLang="zh-CN" dirty="0" smtClean="0"/>
              <a:t>                                                          </a:t>
            </a:r>
          </a:p>
          <a:p>
            <a:pPr marL="708660" lvl="1" indent="-342900">
              <a:buChar char=" "/>
            </a:pPr>
            <a:r>
              <a:rPr lang="en-GB" dirty="0" smtClean="0"/>
              <a:t>       </a:t>
            </a:r>
            <a:endParaRPr lang="en-GB" dirty="0"/>
          </a:p>
          <a:p>
            <a:pPr marL="708660" lvl="1" indent="-342900">
              <a:buChar char=" "/>
            </a:pPr>
            <a:r>
              <a:rPr lang="en-GB" dirty="0" smtClean="0"/>
              <a:t>       </a:t>
            </a:r>
            <a:endParaRPr lang="en-GB" dirty="0"/>
          </a:p>
          <a:p>
            <a:pPr marL="708660" lvl="1" indent="-342900">
              <a:buChar char=" "/>
            </a:pPr>
            <a:r>
              <a:rPr lang="en-GB" dirty="0" smtClean="0"/>
              <a:t>   </a:t>
            </a:r>
            <a:endParaRPr lang="en-GB" dirty="0"/>
          </a:p>
          <a:p>
            <a:pPr marL="708660" lvl="1" indent="-342900">
              <a:buChar char=" "/>
            </a:pPr>
            <a:r>
              <a:rPr lang="en-GB" dirty="0" smtClean="0"/>
              <a:t>         </a:t>
            </a:r>
            <a:endParaRPr lang="en-GB" dirty="0"/>
          </a:p>
          <a:p>
            <a:pPr marL="0" indent="0">
              <a:lnSpc>
                <a:spcPct val="200000"/>
              </a:lnSpc>
              <a:buNone/>
            </a:pPr>
            <a:endParaRPr lang="en-US" altLang="zh-CN" dirty="0" smtClean="0"/>
          </a:p>
        </p:txBody>
      </p:sp>
      <p:sp>
        <p:nvSpPr>
          <p:cNvPr id="5" name="Rectangle 5" descr=" 5"/>
          <p:cNvSpPr>
            <a:spLocks/>
          </p:cNvSpPr>
          <p:nvPr/>
        </p:nvSpPr>
        <p:spPr bwMode="auto">
          <a:xfrm>
            <a:off x="914400" y="1600200"/>
            <a:ext cx="5867400" cy="830997"/>
          </a:xfrm>
          <a:prstGeom prst="rect">
            <a:avLst/>
          </a:prstGeom>
          <a:solidFill>
            <a:schemeClr val="bg1"/>
          </a:solidFill>
          <a:ln w="25400" cmpd="sng">
            <a:solidFill>
              <a:srgbClr val="0F243E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600" dirty="0" smtClean="0"/>
              <a:t>$ </a:t>
            </a:r>
            <a:r>
              <a:rPr lang="en-GB" sz="1600" dirty="0" err="1" smtClean="0"/>
              <a:t>roscd</a:t>
            </a:r>
            <a:r>
              <a:rPr lang="en-GB" sz="1600" dirty="0" smtClean="0"/>
              <a:t> </a:t>
            </a:r>
            <a:r>
              <a:rPr lang="en-GB" sz="1600" dirty="0" err="1" smtClean="0"/>
              <a:t>beginner_tutorials</a:t>
            </a:r>
            <a:endParaRPr lang="en-GB" sz="1600" dirty="0"/>
          </a:p>
          <a:p>
            <a:r>
              <a:rPr lang="en-GB" sz="1600" dirty="0" smtClean="0"/>
              <a:t>$ </a:t>
            </a:r>
            <a:r>
              <a:rPr lang="en-GB" sz="1600" dirty="0" err="1" smtClean="0"/>
              <a:t>mkdir</a:t>
            </a:r>
            <a:r>
              <a:rPr lang="en-GB" sz="1600" dirty="0" smtClean="0"/>
              <a:t> </a:t>
            </a:r>
            <a:r>
              <a:rPr lang="en-GB" sz="1600" dirty="0" err="1" smtClean="0"/>
              <a:t>msg</a:t>
            </a:r>
            <a:endParaRPr lang="en-GB" sz="1600" dirty="0" smtClean="0"/>
          </a:p>
          <a:p>
            <a:r>
              <a:rPr lang="en-GB" sz="1600" dirty="0" smtClean="0"/>
              <a:t>$ </a:t>
            </a:r>
            <a:r>
              <a:rPr lang="en-GB" sz="1600" dirty="0" err="1" smtClean="0"/>
              <a:t>mkdir</a:t>
            </a:r>
            <a:r>
              <a:rPr lang="en-GB" sz="1600" dirty="0" smtClean="0"/>
              <a:t> </a:t>
            </a:r>
            <a:r>
              <a:rPr lang="en-GB" sz="1600" dirty="0" err="1" smtClean="0"/>
              <a:t>srv</a:t>
            </a:r>
            <a:endParaRPr lang="en-GB" sz="1600" dirty="0"/>
          </a:p>
        </p:txBody>
      </p:sp>
      <p:pic>
        <p:nvPicPr>
          <p:cNvPr id="7" name="Picture 3" descr=" 307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808" y="2514600"/>
            <a:ext cx="7814975" cy="1295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808201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 descr=" 16386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2400"/>
            <a:ext cx="8229600" cy="1143000"/>
          </a:xfrm>
          <a:ln/>
        </p:spPr>
        <p:txBody>
          <a:bodyPr/>
          <a:lstStyle/>
          <a:p>
            <a:r>
              <a:rPr lang="en-US" altLang="zh-CN" dirty="0" smtClean="0"/>
              <a:t>Creating your own package</a:t>
            </a:r>
            <a:endParaRPr lang="en-US" altLang="zh-CN" dirty="0"/>
          </a:p>
        </p:txBody>
      </p:sp>
      <p:sp>
        <p:nvSpPr>
          <p:cNvPr id="16387" name="Content Placeholder 2" descr=" 16387"/>
          <p:cNvSpPr>
            <a:spLocks noGrp="1" noChangeArrowheads="1"/>
          </p:cNvSpPr>
          <p:nvPr>
            <p:ph idx="4294967295"/>
          </p:nvPr>
        </p:nvSpPr>
        <p:spPr bwMode="auto">
          <a:xfrm>
            <a:off x="233039" y="990600"/>
            <a:ext cx="8686800" cy="5486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70000" lnSpcReduction="20000"/>
          </a:bodyPr>
          <a:lstStyle/>
          <a:p>
            <a:pPr lvl="0">
              <a:lnSpc>
                <a:spcPct val="200000"/>
              </a:lnSpc>
              <a:buClr>
                <a:srgbClr val="0BD0D9"/>
              </a:buClr>
              <a:buBlip>
                <a:blip r:embed="rId2"/>
              </a:buBlip>
            </a:pPr>
            <a:r>
              <a:rPr lang="en-US" altLang="zh-CN" dirty="0" smtClean="0">
                <a:latin typeface="Constantia"/>
              </a:rPr>
              <a:t>Make two folders for messages and services</a:t>
            </a:r>
          </a:p>
          <a:p>
            <a:pPr>
              <a:lnSpc>
                <a:spcPct val="200000"/>
              </a:lnSpc>
              <a:buBlip>
                <a:blip r:embed="rId2"/>
              </a:buBlip>
            </a:pPr>
            <a:endParaRPr lang="en-US" altLang="zh-CN" dirty="0"/>
          </a:p>
          <a:p>
            <a:pPr>
              <a:lnSpc>
                <a:spcPct val="200000"/>
              </a:lnSpc>
              <a:buBlip>
                <a:blip r:embed="rId2"/>
              </a:buBlip>
            </a:pPr>
            <a:endParaRPr lang="en-US" altLang="zh-CN" dirty="0" smtClean="0"/>
          </a:p>
          <a:p>
            <a:pPr>
              <a:lnSpc>
                <a:spcPct val="200000"/>
              </a:lnSpc>
              <a:buBlip>
                <a:blip r:embed="rId2"/>
              </a:buBlip>
            </a:pPr>
            <a:endParaRPr lang="en-US" altLang="zh-CN" dirty="0" smtClean="0"/>
          </a:p>
          <a:p>
            <a:pPr>
              <a:lnSpc>
                <a:spcPct val="200000"/>
              </a:lnSpc>
              <a:buBlip>
                <a:blip r:embed="rId2"/>
              </a:buBlip>
            </a:pPr>
            <a:endParaRPr lang="en-US" altLang="zh-CN" dirty="0"/>
          </a:p>
          <a:p>
            <a:pPr lvl="0">
              <a:lnSpc>
                <a:spcPct val="200000"/>
              </a:lnSpc>
              <a:buClr>
                <a:srgbClr val="0BD0D9"/>
              </a:buClr>
              <a:buBlip>
                <a:blip r:embed="rId2"/>
              </a:buBlip>
            </a:pPr>
            <a:r>
              <a:rPr lang="en-US" altLang="zh-CN" dirty="0" smtClean="0">
                <a:latin typeface="Constantia"/>
              </a:rPr>
              <a:t>In </a:t>
            </a:r>
            <a:r>
              <a:rPr lang="en-US" altLang="zh-CN" dirty="0" err="1" smtClean="0">
                <a:latin typeface="Constantia"/>
              </a:rPr>
              <a:t>msg</a:t>
            </a:r>
            <a:r>
              <a:rPr lang="en-US" altLang="zh-CN" dirty="0" smtClean="0">
                <a:latin typeface="Constantia"/>
              </a:rPr>
              <a:t>, create a file called AandB.msg, with content:</a:t>
            </a:r>
          </a:p>
          <a:p>
            <a:pPr marL="365760" lvl="1" indent="0">
              <a:buClr>
                <a:srgbClr val="0F6FC6"/>
              </a:buClr>
              <a:buNone/>
            </a:pPr>
            <a:r>
              <a:rPr lang="en-GB" dirty="0" smtClean="0">
                <a:latin typeface="Constantia"/>
              </a:rPr>
              <a:t>float32 a</a:t>
            </a:r>
          </a:p>
          <a:p>
            <a:pPr marL="365760" lvl="1" indent="0">
              <a:buClr>
                <a:srgbClr val="0F6FC6"/>
              </a:buClr>
              <a:buNone/>
            </a:pPr>
            <a:r>
              <a:rPr lang="en-GB" dirty="0" smtClean="0">
                <a:latin typeface="Constantia"/>
              </a:rPr>
              <a:t>float32 b</a:t>
            </a:r>
          </a:p>
          <a:p>
            <a:pPr lvl="0">
              <a:lnSpc>
                <a:spcPct val="200000"/>
              </a:lnSpc>
              <a:buClr>
                <a:srgbClr val="0BD0D9"/>
              </a:buClr>
              <a:buBlip>
                <a:blip r:embed="rId2"/>
              </a:buBlip>
            </a:pPr>
            <a:r>
              <a:rPr lang="en-US" altLang="zh-CN" dirty="0" smtClean="0">
                <a:latin typeface="Constantia"/>
              </a:rPr>
              <a:t>In </a:t>
            </a:r>
            <a:r>
              <a:rPr lang="en-US" altLang="zh-CN" dirty="0" err="1" smtClean="0">
                <a:latin typeface="Constantia"/>
              </a:rPr>
              <a:t>srv</a:t>
            </a:r>
            <a:r>
              <a:rPr lang="en-US" altLang="zh-CN" dirty="0" smtClean="0">
                <a:latin typeface="Constantia"/>
              </a:rPr>
              <a:t>, create a file called </a:t>
            </a:r>
            <a:r>
              <a:rPr lang="en-US" altLang="zh-CN" dirty="0" err="1" smtClean="0">
                <a:latin typeface="Constantia"/>
              </a:rPr>
              <a:t>AddTwoInts.srv</a:t>
            </a:r>
            <a:r>
              <a:rPr lang="en-US" altLang="zh-CN" dirty="0" smtClean="0">
                <a:latin typeface="Constantia"/>
              </a:rPr>
              <a:t>, with content:</a:t>
            </a:r>
          </a:p>
          <a:p>
            <a:pPr marL="365760" lvl="1" indent="0">
              <a:buClr>
                <a:srgbClr val="0F6FC6"/>
              </a:buClr>
              <a:buNone/>
            </a:pPr>
            <a:r>
              <a:rPr lang="en-GB" dirty="0" smtClean="0">
                <a:latin typeface="Constantia"/>
              </a:rPr>
              <a:t>int64 A</a:t>
            </a:r>
          </a:p>
          <a:p>
            <a:pPr marL="365760" lvl="1" indent="0">
              <a:buClr>
                <a:srgbClr val="0F6FC6"/>
              </a:buClr>
              <a:buNone/>
            </a:pPr>
            <a:r>
              <a:rPr lang="en-GB" dirty="0" smtClean="0">
                <a:latin typeface="Constantia"/>
              </a:rPr>
              <a:t>int64 B</a:t>
            </a:r>
          </a:p>
          <a:p>
            <a:pPr marL="365760" lvl="1" indent="0">
              <a:buClr>
                <a:srgbClr val="0F6FC6"/>
              </a:buClr>
              <a:buNone/>
            </a:pPr>
            <a:r>
              <a:rPr lang="en-GB" dirty="0" smtClean="0">
                <a:latin typeface="Constantia"/>
              </a:rPr>
              <a:t>---</a:t>
            </a:r>
          </a:p>
          <a:p>
            <a:pPr marL="365760" lvl="1" indent="0">
              <a:buClr>
                <a:srgbClr val="0F6FC6"/>
              </a:buClr>
              <a:buNone/>
            </a:pPr>
            <a:r>
              <a:rPr lang="en-GB" dirty="0" smtClean="0">
                <a:latin typeface="Constantia"/>
              </a:rPr>
              <a:t>int64 Sum</a:t>
            </a:r>
          </a:p>
          <a:p>
            <a:pPr marL="0" indent="0">
              <a:lnSpc>
                <a:spcPct val="200000"/>
              </a:lnSpc>
              <a:buNone/>
            </a:pPr>
            <a:endParaRPr lang="en-US" altLang="zh-CN" dirty="0" smtClean="0"/>
          </a:p>
        </p:txBody>
      </p:sp>
      <p:sp>
        <p:nvSpPr>
          <p:cNvPr id="5" name="Rectangle 5" descr=" 5"/>
          <p:cNvSpPr>
            <a:spLocks/>
          </p:cNvSpPr>
          <p:nvPr/>
        </p:nvSpPr>
        <p:spPr bwMode="auto">
          <a:xfrm>
            <a:off x="914400" y="1600200"/>
            <a:ext cx="5867400" cy="830997"/>
          </a:xfrm>
          <a:prstGeom prst="rect">
            <a:avLst/>
          </a:prstGeom>
          <a:solidFill>
            <a:schemeClr val="bg1"/>
          </a:solidFill>
          <a:ln w="25400" cmpd="sng">
            <a:solidFill>
              <a:srgbClr val="0F243E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600" dirty="0" smtClean="0"/>
              <a:t>$ </a:t>
            </a:r>
            <a:r>
              <a:rPr lang="en-GB" sz="1600" dirty="0" err="1" smtClean="0"/>
              <a:t>roscd</a:t>
            </a:r>
            <a:r>
              <a:rPr lang="en-GB" sz="1600" dirty="0" smtClean="0"/>
              <a:t> </a:t>
            </a:r>
            <a:r>
              <a:rPr lang="en-GB" sz="1600" dirty="0" err="1" smtClean="0"/>
              <a:t>beginner_tutorials</a:t>
            </a:r>
            <a:endParaRPr lang="en-GB" sz="1600" dirty="0"/>
          </a:p>
          <a:p>
            <a:r>
              <a:rPr lang="en-GB" sz="1600" dirty="0" smtClean="0"/>
              <a:t>$ </a:t>
            </a:r>
            <a:r>
              <a:rPr lang="en-GB" sz="1600" dirty="0" err="1" smtClean="0"/>
              <a:t>mkdir</a:t>
            </a:r>
            <a:r>
              <a:rPr lang="en-GB" sz="1600" dirty="0" smtClean="0"/>
              <a:t> </a:t>
            </a:r>
            <a:r>
              <a:rPr lang="en-GB" sz="1600" dirty="0" err="1" smtClean="0"/>
              <a:t>msg</a:t>
            </a:r>
            <a:endParaRPr lang="en-GB" sz="1600" dirty="0" smtClean="0"/>
          </a:p>
          <a:p>
            <a:r>
              <a:rPr lang="en-GB" sz="1600" dirty="0" smtClean="0"/>
              <a:t>$ </a:t>
            </a:r>
            <a:r>
              <a:rPr lang="en-GB" sz="1600" dirty="0" err="1" smtClean="0"/>
              <a:t>mkdir</a:t>
            </a:r>
            <a:r>
              <a:rPr lang="en-GB" sz="1600" dirty="0" smtClean="0"/>
              <a:t> </a:t>
            </a:r>
            <a:r>
              <a:rPr lang="en-GB" sz="1600" dirty="0" err="1" smtClean="0"/>
              <a:t>srv</a:t>
            </a:r>
            <a:endParaRPr lang="en-GB" sz="1600" dirty="0"/>
          </a:p>
        </p:txBody>
      </p:sp>
      <p:pic>
        <p:nvPicPr>
          <p:cNvPr id="7" name="Picture 3" descr=" 307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808" y="2514600"/>
            <a:ext cx="7814975" cy="1295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165761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 descr=" 16386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228600"/>
            <a:ext cx="8382000" cy="990600"/>
          </a:xfrm>
          <a:ln/>
        </p:spPr>
        <p:txBody>
          <a:bodyPr>
            <a:normAutofit/>
          </a:bodyPr>
          <a:lstStyle/>
          <a:p>
            <a:r>
              <a:rPr lang="en-US" altLang="zh-CN" sz="4000" dirty="0" smtClean="0"/>
              <a:t>Modify Package.xml and CMakeLists.txt</a:t>
            </a:r>
            <a:endParaRPr lang="en-US" altLang="zh-CN" sz="4000" dirty="0"/>
          </a:p>
        </p:txBody>
      </p:sp>
      <p:sp>
        <p:nvSpPr>
          <p:cNvPr id="16387" name="Content Placeholder 2" descr=" 16387"/>
          <p:cNvSpPr>
            <a:spLocks noGrp="1" noChangeArrowheads="1"/>
          </p:cNvSpPr>
          <p:nvPr>
            <p:ph idx="4294967295"/>
          </p:nvPr>
        </p:nvSpPr>
        <p:spPr bwMode="auto">
          <a:xfrm>
            <a:off x="0" y="1066800"/>
            <a:ext cx="9144000" cy="5486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85000" lnSpcReduction="20000"/>
          </a:bodyPr>
          <a:lstStyle/>
          <a:p>
            <a:pPr>
              <a:lnSpc>
                <a:spcPct val="200000"/>
              </a:lnSpc>
              <a:buChar char=" "/>
            </a:pPr>
            <a:r>
              <a:rPr lang="en-US" altLang="zh-CN" b="1" smtClean="0"/>
              <a:t>                   </a:t>
            </a:r>
            <a:endParaRPr lang="en-US" altLang="zh-CN" b="1" dirty="0" smtClean="0"/>
          </a:p>
          <a:p>
            <a:pPr>
              <a:buChar char=" "/>
            </a:pPr>
            <a:r>
              <a:rPr lang="en-GB" smtClean="0"/>
              <a:t>                                                            </a:t>
            </a:r>
            <a:br>
              <a:rPr lang="en-GB" smtClean="0"/>
            </a:br>
            <a:r>
              <a:rPr lang="en-GB" smtClean="0"/>
              <a:t>                </a:t>
            </a:r>
            <a:endParaRPr lang="en-GB" dirty="0"/>
          </a:p>
          <a:p>
            <a:pPr>
              <a:buChar char=" "/>
            </a:pPr>
            <a:r>
              <a:rPr lang="en-GB" smtClean="0">
                <a:solidFill>
                  <a:srgbClr val="FF0000"/>
                </a:solidFill>
              </a:rPr>
              <a:t>                                                   </a:t>
            </a:r>
            <a:endParaRPr lang="en-GB" dirty="0">
              <a:solidFill>
                <a:srgbClr val="FF0000"/>
              </a:solidFill>
            </a:endParaRPr>
          </a:p>
          <a:p>
            <a:pPr>
              <a:buChar char=" "/>
            </a:pPr>
            <a:r>
              <a:rPr lang="en-GB" smtClean="0">
                <a:solidFill>
                  <a:srgbClr val="FF0000"/>
                </a:solidFill>
              </a:rPr>
              <a:t>                                            </a:t>
            </a:r>
            <a:endParaRPr lang="en-US" altLang="zh-CN" dirty="0">
              <a:solidFill>
                <a:srgbClr val="FF0000"/>
              </a:solidFill>
            </a:endParaRPr>
          </a:p>
          <a:p>
            <a:pPr>
              <a:lnSpc>
                <a:spcPct val="200000"/>
              </a:lnSpc>
              <a:buChar char=" "/>
            </a:pPr>
            <a:r>
              <a:rPr lang="en-US" altLang="zh-CN" b="1" smtClean="0"/>
              <a:t>                                                    </a:t>
            </a:r>
            <a:endParaRPr lang="en-US" altLang="zh-CN" b="1" dirty="0" smtClean="0"/>
          </a:p>
          <a:p>
            <a:pPr>
              <a:buChar char=" "/>
            </a:pPr>
            <a:r>
              <a:rPr lang="en-GB" sz="2800" smtClean="0"/>
              <a:t>    </a:t>
            </a:r>
            <a:r>
              <a:rPr lang="en-GB" smtClean="0">
                <a:solidFill>
                  <a:srgbClr val="FF0000"/>
                </a:solidFill>
              </a:rPr>
              <a:t>                                        </a:t>
            </a:r>
            <a:r>
              <a:rPr lang="en-GB" sz="3600" smtClean="0">
                <a:solidFill>
                  <a:srgbClr val="FF0000"/>
                </a:solidFill>
              </a:rPr>
              <a:t>  </a:t>
            </a:r>
            <a:r>
              <a:rPr lang="en-GB" smtClean="0">
                <a:solidFill>
                  <a:srgbClr val="FF0000"/>
                </a:solidFill>
              </a:rPr>
              <a:t>       </a:t>
            </a:r>
            <a:r>
              <a:rPr lang="en-GB" sz="3600" smtClean="0">
                <a:solidFill>
                  <a:srgbClr val="FF0000"/>
                </a:solidFill>
              </a:rPr>
              <a:t>   </a:t>
            </a:r>
            <a:r>
              <a:rPr lang="en-GB" smtClean="0">
                <a:solidFill>
                  <a:srgbClr val="FF0000"/>
                </a:solidFill>
              </a:rPr>
              <a:t>     </a:t>
            </a:r>
            <a:endParaRPr lang="en-GB" dirty="0" smtClean="0">
              <a:solidFill>
                <a:srgbClr val="FF0000"/>
              </a:solidFill>
            </a:endParaRPr>
          </a:p>
          <a:p>
            <a:pPr>
              <a:buChar char=" "/>
            </a:pPr>
            <a:r>
              <a:rPr lang="en-GB" smtClean="0">
                <a:solidFill>
                  <a:srgbClr val="FF0000"/>
                </a:solidFill>
              </a:rPr>
              <a:t> </a:t>
            </a:r>
            <a:r>
              <a:rPr lang="en-GB" sz="3600" smtClean="0">
                <a:solidFill>
                  <a:srgbClr val="FF0000"/>
                </a:solidFill>
              </a:rPr>
              <a:t>  </a:t>
            </a:r>
            <a:r>
              <a:rPr lang="en-GB" smtClean="0">
                <a:solidFill>
                  <a:srgbClr val="FF0000"/>
                </a:solidFill>
              </a:rPr>
              <a:t>         </a:t>
            </a:r>
            <a:r>
              <a:rPr lang="en-GB" sz="3600" smtClean="0">
                <a:solidFill>
                  <a:srgbClr val="FF0000"/>
                </a:solidFill>
              </a:rPr>
              <a:t> </a:t>
            </a:r>
            <a:r>
              <a:rPr lang="en-GB" smtClean="0">
                <a:solidFill>
                  <a:srgbClr val="FF0000"/>
                </a:solidFill>
              </a:rPr>
              <a:t>                   </a:t>
            </a:r>
            <a:endParaRPr lang="en-GB" dirty="0">
              <a:solidFill>
                <a:srgbClr val="FF0000"/>
              </a:solidFill>
            </a:endParaRPr>
          </a:p>
          <a:p>
            <a:endParaRPr lang="en-GB" dirty="0" smtClean="0"/>
          </a:p>
          <a:p>
            <a:pPr>
              <a:buSzPct val="100000"/>
              <a:buChar char=" "/>
            </a:pPr>
            <a:r>
              <a:rPr lang="en-GB" b="1" smtClean="0"/>
              <a:t>                                                        </a:t>
            </a:r>
            <a:r>
              <a:rPr lang="en-GB" smtClean="0"/>
              <a:t> </a:t>
            </a:r>
            <a:endParaRPr lang="en-GB" dirty="0"/>
          </a:p>
          <a:p>
            <a:pPr>
              <a:buChar char=" "/>
            </a:pPr>
            <a:r>
              <a:rPr lang="en-GB" smtClean="0"/>
              <a:t>    </a:t>
            </a:r>
            <a:r>
              <a:rPr lang="en-GB" sz="2400" smtClean="0">
                <a:solidFill>
                  <a:srgbClr val="FF0000"/>
                </a:solidFill>
              </a:rPr>
              <a:t>               </a:t>
            </a:r>
            <a:endParaRPr lang="en-GB" sz="2400" dirty="0">
              <a:solidFill>
                <a:srgbClr val="FF0000"/>
              </a:solidFill>
            </a:endParaRPr>
          </a:p>
          <a:p>
            <a:pPr>
              <a:buChar char=" "/>
            </a:pPr>
            <a:r>
              <a:rPr lang="en-GB" sz="2400" smtClean="0">
                <a:solidFill>
                  <a:srgbClr val="FF0000"/>
                </a:solidFill>
              </a:rPr>
              <a:t>           </a:t>
            </a:r>
            <a:endParaRPr lang="en-GB" sz="2400" dirty="0">
              <a:solidFill>
                <a:srgbClr val="FF0000"/>
              </a:solidFill>
            </a:endParaRPr>
          </a:p>
          <a:p>
            <a:pPr>
              <a:buChar char=" "/>
            </a:pPr>
            <a:r>
              <a:rPr lang="en-GB" sz="2400" smtClean="0">
                <a:solidFill>
                  <a:srgbClr val="FF0000"/>
                </a:solidFill>
              </a:rPr>
              <a:t>                                          </a:t>
            </a:r>
            <a:endParaRPr lang="en-GB" sz="2400" dirty="0">
              <a:solidFill>
                <a:srgbClr val="FF0000"/>
              </a:solidFill>
            </a:endParaRPr>
          </a:p>
          <a:p>
            <a:pPr>
              <a:lnSpc>
                <a:spcPct val="200000"/>
              </a:lnSpc>
              <a:buBlip>
                <a:blip r:embed="rId2"/>
              </a:buBlip>
            </a:pPr>
            <a:endParaRPr lang="en-GB" dirty="0"/>
          </a:p>
          <a:p>
            <a:pPr marL="0" indent="0">
              <a:lnSpc>
                <a:spcPct val="200000"/>
              </a:lnSpc>
              <a:buNone/>
            </a:pPr>
            <a:endParaRPr lang="en-US" altLang="zh-CN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304305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 descr=" 16386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228600"/>
            <a:ext cx="8382000" cy="990600"/>
          </a:xfrm>
          <a:ln/>
        </p:spPr>
        <p:txBody>
          <a:bodyPr>
            <a:normAutofit/>
          </a:bodyPr>
          <a:lstStyle/>
          <a:p>
            <a:r>
              <a:rPr lang="en-US" altLang="zh-CN" sz="4000" dirty="0" smtClean="0"/>
              <a:t>Modify Package.xml and CMakeLists.txt</a:t>
            </a:r>
            <a:endParaRPr lang="en-US" altLang="zh-CN" sz="4000" dirty="0"/>
          </a:p>
        </p:txBody>
      </p:sp>
      <p:sp>
        <p:nvSpPr>
          <p:cNvPr id="16387" name="Content Placeholder 2" descr=" 16387"/>
          <p:cNvSpPr>
            <a:spLocks noGrp="1" noChangeArrowheads="1"/>
          </p:cNvSpPr>
          <p:nvPr>
            <p:ph idx="4294967295"/>
          </p:nvPr>
        </p:nvSpPr>
        <p:spPr bwMode="auto">
          <a:xfrm>
            <a:off x="0" y="1066800"/>
            <a:ext cx="9144000" cy="5486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2500" lnSpcReduction="20000"/>
          </a:bodyPr>
          <a:lstStyle/>
          <a:p>
            <a:pPr lvl="0">
              <a:lnSpc>
                <a:spcPct val="200000"/>
              </a:lnSpc>
              <a:buClr>
                <a:srgbClr val="0BD0D9"/>
              </a:buClr>
              <a:buBlip>
                <a:blip r:embed="rId2"/>
              </a:buBlip>
            </a:pPr>
            <a:r>
              <a:rPr lang="en-US" altLang="zh-CN" b="1" dirty="0" smtClean="0">
                <a:latin typeface="Constantia"/>
              </a:rPr>
              <a:t>Change package.xml.</a:t>
            </a:r>
          </a:p>
          <a:p>
            <a:pPr>
              <a:buNone/>
            </a:pPr>
            <a:r>
              <a:rPr lang="en-GB" dirty="0" smtClean="0">
                <a:latin typeface="Constantia"/>
              </a:rPr>
              <a:t>  Open package.xml, and make sure these two lines are in it and uncommented:</a:t>
            </a:r>
          </a:p>
          <a:p>
            <a:pPr>
              <a:buNone/>
            </a:pPr>
            <a:r>
              <a:rPr lang="en-GB" dirty="0" smtClean="0">
                <a:solidFill>
                  <a:srgbClr val="FF0000"/>
                </a:solidFill>
                <a:latin typeface="Constantia"/>
              </a:rPr>
              <a:t>    &lt;</a:t>
            </a:r>
            <a:r>
              <a:rPr lang="en-GB" dirty="0" err="1" smtClean="0">
                <a:solidFill>
                  <a:srgbClr val="FF0000"/>
                </a:solidFill>
                <a:latin typeface="Constantia"/>
              </a:rPr>
              <a:t>build_depend</a:t>
            </a:r>
            <a:r>
              <a:rPr lang="en-GB" dirty="0" smtClean="0">
                <a:solidFill>
                  <a:srgbClr val="FF0000"/>
                </a:solidFill>
                <a:latin typeface="Constantia"/>
              </a:rPr>
              <a:t>&gt;</a:t>
            </a:r>
            <a:r>
              <a:rPr lang="en-GB" dirty="0" err="1" smtClean="0">
                <a:solidFill>
                  <a:srgbClr val="FF0000"/>
                </a:solidFill>
                <a:latin typeface="Constantia"/>
              </a:rPr>
              <a:t>message_generation</a:t>
            </a:r>
            <a:r>
              <a:rPr lang="en-GB" dirty="0" smtClean="0">
                <a:solidFill>
                  <a:srgbClr val="FF0000"/>
                </a:solidFill>
                <a:latin typeface="Constantia"/>
              </a:rPr>
              <a:t>&lt;/</a:t>
            </a:r>
            <a:r>
              <a:rPr lang="en-GB" dirty="0" err="1" smtClean="0">
                <a:solidFill>
                  <a:srgbClr val="FF0000"/>
                </a:solidFill>
                <a:latin typeface="Constantia"/>
              </a:rPr>
              <a:t>build_depend</a:t>
            </a:r>
            <a:r>
              <a:rPr lang="en-GB" dirty="0" smtClean="0">
                <a:solidFill>
                  <a:srgbClr val="FF0000"/>
                </a:solidFill>
                <a:latin typeface="Constantia"/>
              </a:rPr>
              <a:t>&gt;</a:t>
            </a:r>
          </a:p>
          <a:p>
            <a:pPr>
              <a:buNone/>
            </a:pPr>
            <a:r>
              <a:rPr lang="en-GB" dirty="0" smtClean="0">
                <a:solidFill>
                  <a:srgbClr val="FF0000"/>
                </a:solidFill>
                <a:latin typeface="Constantia"/>
              </a:rPr>
              <a:t>    &lt;</a:t>
            </a:r>
            <a:r>
              <a:rPr lang="en-GB" dirty="0" err="1" smtClean="0">
                <a:solidFill>
                  <a:srgbClr val="FF0000"/>
                </a:solidFill>
                <a:latin typeface="Constantia"/>
              </a:rPr>
              <a:t>run_depend</a:t>
            </a:r>
            <a:r>
              <a:rPr lang="en-GB" dirty="0" smtClean="0">
                <a:solidFill>
                  <a:srgbClr val="FF0000"/>
                </a:solidFill>
                <a:latin typeface="Constantia"/>
              </a:rPr>
              <a:t>&gt;</a:t>
            </a:r>
            <a:r>
              <a:rPr lang="en-GB" dirty="0" err="1" smtClean="0">
                <a:solidFill>
                  <a:srgbClr val="FF0000"/>
                </a:solidFill>
                <a:latin typeface="Constantia"/>
              </a:rPr>
              <a:t>message_runtime</a:t>
            </a:r>
            <a:r>
              <a:rPr lang="en-GB" dirty="0" smtClean="0">
                <a:solidFill>
                  <a:srgbClr val="FF0000"/>
                </a:solidFill>
                <a:latin typeface="Constantia"/>
              </a:rPr>
              <a:t>&lt;/</a:t>
            </a:r>
            <a:r>
              <a:rPr lang="en-GB" dirty="0" err="1" smtClean="0">
                <a:solidFill>
                  <a:srgbClr val="FF0000"/>
                </a:solidFill>
                <a:latin typeface="Constantia"/>
              </a:rPr>
              <a:t>run_depend</a:t>
            </a:r>
            <a:r>
              <a:rPr lang="en-GB" dirty="0" smtClean="0">
                <a:solidFill>
                  <a:srgbClr val="FF0000"/>
                </a:solidFill>
                <a:latin typeface="Constantia"/>
              </a:rPr>
              <a:t>&gt;</a:t>
            </a:r>
          </a:p>
          <a:p>
            <a:pPr>
              <a:buNone/>
            </a:pPr>
            <a:r>
              <a:rPr lang="en-US" altLang="zh-CN" b="1" dirty="0" smtClean="0"/>
              <a:t>                                                    </a:t>
            </a:r>
          </a:p>
          <a:p>
            <a:pPr>
              <a:buChar char=" "/>
            </a:pPr>
            <a:r>
              <a:rPr lang="en-GB" sz="2800" dirty="0" smtClean="0"/>
              <a:t>    </a:t>
            </a:r>
            <a:r>
              <a:rPr lang="en-GB" dirty="0" smtClean="0">
                <a:solidFill>
                  <a:srgbClr val="FF0000"/>
                </a:solidFill>
              </a:rPr>
              <a:t>                                        </a:t>
            </a:r>
            <a:r>
              <a:rPr lang="en-GB" sz="3600" dirty="0" smtClean="0">
                <a:solidFill>
                  <a:srgbClr val="FF0000"/>
                </a:solidFill>
              </a:rPr>
              <a:t>  </a:t>
            </a:r>
            <a:r>
              <a:rPr lang="en-GB" dirty="0" smtClean="0">
                <a:solidFill>
                  <a:srgbClr val="FF0000"/>
                </a:solidFill>
              </a:rPr>
              <a:t>       </a:t>
            </a:r>
            <a:r>
              <a:rPr lang="en-GB" sz="3600" dirty="0" smtClean="0">
                <a:solidFill>
                  <a:srgbClr val="FF0000"/>
                </a:solidFill>
              </a:rPr>
              <a:t>   </a:t>
            </a:r>
            <a:r>
              <a:rPr lang="en-GB" dirty="0" smtClean="0">
                <a:solidFill>
                  <a:srgbClr val="FF0000"/>
                </a:solidFill>
              </a:rPr>
              <a:t>     </a:t>
            </a:r>
          </a:p>
          <a:p>
            <a:pPr>
              <a:buChar char=" "/>
            </a:pP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sz="3600" dirty="0" smtClean="0">
                <a:solidFill>
                  <a:srgbClr val="FF0000"/>
                </a:solidFill>
              </a:rPr>
              <a:t>  </a:t>
            </a:r>
            <a:r>
              <a:rPr lang="en-GB" dirty="0" smtClean="0">
                <a:solidFill>
                  <a:srgbClr val="FF0000"/>
                </a:solidFill>
              </a:rPr>
              <a:t>         </a:t>
            </a:r>
            <a:r>
              <a:rPr lang="en-GB" sz="3600" dirty="0" smtClean="0">
                <a:solidFill>
                  <a:srgbClr val="FF0000"/>
                </a:solidFill>
              </a:rPr>
              <a:t> </a:t>
            </a:r>
            <a:r>
              <a:rPr lang="en-GB" dirty="0" smtClean="0">
                <a:solidFill>
                  <a:srgbClr val="FF0000"/>
                </a:solidFill>
              </a:rPr>
              <a:t>                   </a:t>
            </a:r>
            <a:endParaRPr lang="en-GB" dirty="0">
              <a:solidFill>
                <a:srgbClr val="FF0000"/>
              </a:solidFill>
            </a:endParaRPr>
          </a:p>
          <a:p>
            <a:endParaRPr lang="en-GB" dirty="0" smtClean="0"/>
          </a:p>
          <a:p>
            <a:pPr>
              <a:buSzPct val="100000"/>
              <a:buChar char=" "/>
            </a:pPr>
            <a:r>
              <a:rPr lang="en-GB" b="1" dirty="0" smtClean="0"/>
              <a:t>                                                        </a:t>
            </a:r>
            <a:r>
              <a:rPr lang="en-GB" dirty="0" smtClean="0"/>
              <a:t> </a:t>
            </a:r>
            <a:endParaRPr lang="en-GB" dirty="0"/>
          </a:p>
          <a:p>
            <a:pPr>
              <a:buChar char=" "/>
            </a:pPr>
            <a:r>
              <a:rPr lang="en-GB" dirty="0" smtClean="0"/>
              <a:t>    </a:t>
            </a:r>
            <a:r>
              <a:rPr lang="en-GB" sz="2400" dirty="0" smtClean="0">
                <a:solidFill>
                  <a:srgbClr val="FF0000"/>
                </a:solidFill>
              </a:rPr>
              <a:t>               </a:t>
            </a:r>
            <a:endParaRPr lang="en-GB" sz="2400" dirty="0">
              <a:solidFill>
                <a:srgbClr val="FF0000"/>
              </a:solidFill>
            </a:endParaRPr>
          </a:p>
          <a:p>
            <a:pPr>
              <a:buChar char=" "/>
            </a:pPr>
            <a:r>
              <a:rPr lang="en-GB" sz="2400" dirty="0" smtClean="0">
                <a:solidFill>
                  <a:srgbClr val="FF0000"/>
                </a:solidFill>
              </a:rPr>
              <a:t>           </a:t>
            </a:r>
            <a:endParaRPr lang="en-GB" sz="2400" dirty="0">
              <a:solidFill>
                <a:srgbClr val="FF0000"/>
              </a:solidFill>
            </a:endParaRPr>
          </a:p>
          <a:p>
            <a:pPr>
              <a:buChar char=" "/>
            </a:pPr>
            <a:r>
              <a:rPr lang="en-GB" sz="2400" dirty="0" smtClean="0">
                <a:solidFill>
                  <a:srgbClr val="FF0000"/>
                </a:solidFill>
              </a:rPr>
              <a:t>                                          </a:t>
            </a:r>
            <a:endParaRPr lang="en-GB" sz="2400" dirty="0">
              <a:solidFill>
                <a:srgbClr val="FF0000"/>
              </a:solidFill>
            </a:endParaRPr>
          </a:p>
          <a:p>
            <a:pPr>
              <a:lnSpc>
                <a:spcPct val="200000"/>
              </a:lnSpc>
              <a:buBlip>
                <a:blip r:embed="rId2"/>
              </a:buBlip>
            </a:pPr>
            <a:endParaRPr lang="en-GB" dirty="0"/>
          </a:p>
          <a:p>
            <a:pPr marL="0" indent="0">
              <a:lnSpc>
                <a:spcPct val="200000"/>
              </a:lnSpc>
              <a:buNone/>
            </a:pPr>
            <a:endParaRPr lang="en-US" altLang="zh-CN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901651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 descr=" 16386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228600"/>
            <a:ext cx="8382000" cy="990600"/>
          </a:xfrm>
          <a:ln/>
        </p:spPr>
        <p:txBody>
          <a:bodyPr>
            <a:normAutofit/>
          </a:bodyPr>
          <a:lstStyle/>
          <a:p>
            <a:r>
              <a:rPr lang="en-US" altLang="zh-CN" sz="4000" dirty="0" smtClean="0"/>
              <a:t>Modify Package.xml and CMakeLists.txt</a:t>
            </a:r>
            <a:endParaRPr lang="en-US" altLang="zh-CN" sz="4000" dirty="0"/>
          </a:p>
        </p:txBody>
      </p:sp>
      <p:sp>
        <p:nvSpPr>
          <p:cNvPr id="16387" name="Content Placeholder 2" descr=" 16387"/>
          <p:cNvSpPr>
            <a:spLocks noGrp="1" noChangeArrowheads="1"/>
          </p:cNvSpPr>
          <p:nvPr>
            <p:ph idx="4294967295"/>
          </p:nvPr>
        </p:nvSpPr>
        <p:spPr bwMode="auto">
          <a:xfrm>
            <a:off x="0" y="1066800"/>
            <a:ext cx="9144000" cy="5486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85000" lnSpcReduction="20000"/>
          </a:bodyPr>
          <a:lstStyle/>
          <a:p>
            <a:pPr lvl="0">
              <a:lnSpc>
                <a:spcPct val="200000"/>
              </a:lnSpc>
              <a:buClr>
                <a:srgbClr val="0BD0D9"/>
              </a:buClr>
              <a:buBlip>
                <a:blip r:embed="rId2"/>
              </a:buBlip>
            </a:pPr>
            <a:r>
              <a:rPr lang="en-US" altLang="zh-CN" b="1" dirty="0" smtClean="0">
                <a:latin typeface="Constantia"/>
              </a:rPr>
              <a:t>Change package.xml.</a:t>
            </a:r>
          </a:p>
          <a:p>
            <a:pPr>
              <a:buNone/>
            </a:pPr>
            <a:r>
              <a:rPr lang="en-GB" dirty="0" smtClean="0">
                <a:latin typeface="Constantia"/>
              </a:rPr>
              <a:t>  Open package.xml, and make sure these two lines are in it and uncommented:</a:t>
            </a:r>
          </a:p>
          <a:p>
            <a:pPr>
              <a:buNone/>
            </a:pPr>
            <a:r>
              <a:rPr lang="en-GB" dirty="0" smtClean="0">
                <a:solidFill>
                  <a:srgbClr val="FF0000"/>
                </a:solidFill>
                <a:latin typeface="Constantia"/>
              </a:rPr>
              <a:t>    &lt;</a:t>
            </a:r>
            <a:r>
              <a:rPr lang="en-GB" dirty="0" err="1" smtClean="0">
                <a:solidFill>
                  <a:srgbClr val="FF0000"/>
                </a:solidFill>
                <a:latin typeface="Constantia"/>
              </a:rPr>
              <a:t>build_depend</a:t>
            </a:r>
            <a:r>
              <a:rPr lang="en-GB" dirty="0" smtClean="0">
                <a:solidFill>
                  <a:srgbClr val="FF0000"/>
                </a:solidFill>
                <a:latin typeface="Constantia"/>
              </a:rPr>
              <a:t>&gt;</a:t>
            </a:r>
            <a:r>
              <a:rPr lang="en-GB" dirty="0" err="1" smtClean="0">
                <a:solidFill>
                  <a:srgbClr val="FF0000"/>
                </a:solidFill>
                <a:latin typeface="Constantia"/>
              </a:rPr>
              <a:t>message_generation</a:t>
            </a:r>
            <a:r>
              <a:rPr lang="en-GB" dirty="0" smtClean="0">
                <a:solidFill>
                  <a:srgbClr val="FF0000"/>
                </a:solidFill>
                <a:latin typeface="Constantia"/>
              </a:rPr>
              <a:t>&lt;/</a:t>
            </a:r>
            <a:r>
              <a:rPr lang="en-GB" dirty="0" err="1" smtClean="0">
                <a:solidFill>
                  <a:srgbClr val="FF0000"/>
                </a:solidFill>
                <a:latin typeface="Constantia"/>
              </a:rPr>
              <a:t>build_depend</a:t>
            </a:r>
            <a:r>
              <a:rPr lang="en-GB" dirty="0" smtClean="0">
                <a:solidFill>
                  <a:srgbClr val="FF0000"/>
                </a:solidFill>
                <a:latin typeface="Constantia"/>
              </a:rPr>
              <a:t>&gt;</a:t>
            </a:r>
          </a:p>
          <a:p>
            <a:pPr>
              <a:buNone/>
            </a:pPr>
            <a:r>
              <a:rPr lang="en-GB" dirty="0" smtClean="0">
                <a:solidFill>
                  <a:srgbClr val="FF0000"/>
                </a:solidFill>
                <a:latin typeface="Constantia"/>
              </a:rPr>
              <a:t>    &lt;</a:t>
            </a:r>
            <a:r>
              <a:rPr lang="en-GB" dirty="0" err="1" smtClean="0">
                <a:solidFill>
                  <a:srgbClr val="FF0000"/>
                </a:solidFill>
                <a:latin typeface="Constantia"/>
              </a:rPr>
              <a:t>run_depend</a:t>
            </a:r>
            <a:r>
              <a:rPr lang="en-GB" dirty="0" smtClean="0">
                <a:solidFill>
                  <a:srgbClr val="FF0000"/>
                </a:solidFill>
                <a:latin typeface="Constantia"/>
              </a:rPr>
              <a:t>&gt;</a:t>
            </a:r>
            <a:r>
              <a:rPr lang="en-GB" dirty="0" err="1" smtClean="0">
                <a:solidFill>
                  <a:srgbClr val="FF0000"/>
                </a:solidFill>
                <a:latin typeface="Constantia"/>
              </a:rPr>
              <a:t>message_runtime</a:t>
            </a:r>
            <a:r>
              <a:rPr lang="en-GB" dirty="0" smtClean="0">
                <a:solidFill>
                  <a:srgbClr val="FF0000"/>
                </a:solidFill>
                <a:latin typeface="Constantia"/>
              </a:rPr>
              <a:t>&lt;/</a:t>
            </a:r>
            <a:r>
              <a:rPr lang="en-GB" dirty="0" err="1" smtClean="0">
                <a:solidFill>
                  <a:srgbClr val="FF0000"/>
                </a:solidFill>
                <a:latin typeface="Constantia"/>
              </a:rPr>
              <a:t>run_depend</a:t>
            </a:r>
            <a:r>
              <a:rPr lang="en-GB" dirty="0" smtClean="0">
                <a:solidFill>
                  <a:srgbClr val="FF0000"/>
                </a:solidFill>
                <a:latin typeface="Constantia"/>
              </a:rPr>
              <a:t>&gt;</a:t>
            </a:r>
          </a:p>
          <a:p>
            <a:pPr lvl="0">
              <a:lnSpc>
                <a:spcPct val="200000"/>
              </a:lnSpc>
              <a:buClr>
                <a:srgbClr val="0BD0D9"/>
              </a:buClr>
              <a:buBlip>
                <a:blip r:embed="rId2"/>
              </a:buBlip>
            </a:pPr>
            <a:r>
              <a:rPr lang="en-US" altLang="zh-CN" b="1" dirty="0" smtClean="0">
                <a:latin typeface="Constantia"/>
              </a:rPr>
              <a:t>Add </a:t>
            </a:r>
            <a:r>
              <a:rPr lang="en-US" altLang="zh-CN" b="1" dirty="0" err="1" smtClean="0">
                <a:latin typeface="Constantia"/>
              </a:rPr>
              <a:t>message_generation</a:t>
            </a:r>
            <a:r>
              <a:rPr lang="en-US" altLang="zh-CN" b="1" dirty="0" smtClean="0">
                <a:latin typeface="Constantia"/>
              </a:rPr>
              <a:t> dependency in CMakeLists.txt.</a:t>
            </a:r>
          </a:p>
          <a:p>
            <a:pPr>
              <a:buNone/>
            </a:pPr>
            <a:r>
              <a:rPr lang="en-GB" sz="2800" dirty="0" smtClean="0">
                <a:latin typeface="Constantia"/>
              </a:rPr>
              <a:t>    </a:t>
            </a:r>
            <a:r>
              <a:rPr lang="en-GB" dirty="0" err="1" smtClean="0">
                <a:solidFill>
                  <a:srgbClr val="FF0000"/>
                </a:solidFill>
                <a:latin typeface="Constantia"/>
              </a:rPr>
              <a:t>find_package</a:t>
            </a:r>
            <a:r>
              <a:rPr lang="en-GB" dirty="0" smtClean="0">
                <a:solidFill>
                  <a:srgbClr val="FF0000"/>
                </a:solidFill>
                <a:latin typeface="Constantia"/>
              </a:rPr>
              <a:t>(catkin REQUIRED COMPONENTS </a:t>
            </a:r>
            <a:r>
              <a:rPr lang="en-GB" sz="3600" dirty="0" smtClean="0">
                <a:solidFill>
                  <a:srgbClr val="FF0000"/>
                </a:solidFill>
                <a:latin typeface="Constantia"/>
              </a:rPr>
              <a:t>  </a:t>
            </a:r>
            <a:r>
              <a:rPr lang="en-GB" dirty="0" err="1" smtClean="0">
                <a:solidFill>
                  <a:srgbClr val="FF0000"/>
                </a:solidFill>
                <a:latin typeface="Constantia"/>
              </a:rPr>
              <a:t>roscpp</a:t>
            </a:r>
            <a:r>
              <a:rPr lang="en-GB" dirty="0" smtClean="0">
                <a:solidFill>
                  <a:srgbClr val="FF0000"/>
                </a:solidFill>
                <a:latin typeface="Constantia"/>
              </a:rPr>
              <a:t> </a:t>
            </a:r>
            <a:r>
              <a:rPr lang="en-GB" sz="3600" dirty="0" smtClean="0">
                <a:solidFill>
                  <a:srgbClr val="FF0000"/>
                </a:solidFill>
                <a:latin typeface="Constantia"/>
              </a:rPr>
              <a:t>   </a:t>
            </a:r>
            <a:r>
              <a:rPr lang="en-GB" dirty="0" err="1" smtClean="0">
                <a:solidFill>
                  <a:srgbClr val="FF0000"/>
                </a:solidFill>
                <a:latin typeface="Constantia"/>
              </a:rPr>
              <a:t>rospy</a:t>
            </a:r>
            <a:endParaRPr lang="en-GB" dirty="0" smtClean="0">
              <a:solidFill>
                <a:srgbClr val="FF0000"/>
              </a:solidFill>
              <a:latin typeface="Constantia"/>
            </a:endParaRPr>
          </a:p>
          <a:p>
            <a:pPr>
              <a:buNone/>
            </a:pPr>
            <a:r>
              <a:rPr lang="en-GB" dirty="0" smtClean="0">
                <a:solidFill>
                  <a:srgbClr val="FF0000"/>
                </a:solidFill>
                <a:latin typeface="Constantia"/>
              </a:rPr>
              <a:t> </a:t>
            </a:r>
            <a:r>
              <a:rPr lang="en-GB" sz="3600" dirty="0" smtClean="0">
                <a:solidFill>
                  <a:srgbClr val="FF0000"/>
                </a:solidFill>
                <a:latin typeface="Constantia"/>
              </a:rPr>
              <a:t>  </a:t>
            </a:r>
            <a:r>
              <a:rPr lang="en-GB" dirty="0" err="1" smtClean="0">
                <a:solidFill>
                  <a:srgbClr val="FF0000"/>
                </a:solidFill>
                <a:latin typeface="Constantia"/>
              </a:rPr>
              <a:t>std_msgs</a:t>
            </a:r>
            <a:r>
              <a:rPr lang="en-GB" dirty="0" smtClean="0">
                <a:solidFill>
                  <a:srgbClr val="FF0000"/>
                </a:solidFill>
                <a:latin typeface="Constantia"/>
              </a:rPr>
              <a:t> </a:t>
            </a:r>
            <a:r>
              <a:rPr lang="en-GB" sz="3600" dirty="0" smtClean="0">
                <a:solidFill>
                  <a:srgbClr val="FF0000"/>
                </a:solidFill>
                <a:latin typeface="Constantia"/>
              </a:rPr>
              <a:t> </a:t>
            </a:r>
            <a:r>
              <a:rPr lang="en-GB" dirty="0" err="1" smtClean="0">
                <a:solidFill>
                  <a:srgbClr val="FF0000"/>
                </a:solidFill>
                <a:latin typeface="Constantia"/>
              </a:rPr>
              <a:t>message_generation</a:t>
            </a:r>
            <a:r>
              <a:rPr lang="en-GB" dirty="0" smtClean="0">
                <a:solidFill>
                  <a:srgbClr val="FF0000"/>
                </a:solidFill>
                <a:latin typeface="Constantia"/>
              </a:rPr>
              <a:t>)</a:t>
            </a:r>
          </a:p>
          <a:p>
            <a:pPr>
              <a:buNone/>
            </a:pPr>
            <a:endParaRPr lang="en-GB" dirty="0" smtClean="0">
              <a:solidFill>
                <a:srgbClr val="FF0000"/>
              </a:solidFill>
              <a:latin typeface="Constantia"/>
            </a:endParaRPr>
          </a:p>
          <a:p>
            <a:pPr>
              <a:buSzPct val="100000"/>
              <a:buChar char=" "/>
            </a:pPr>
            <a:r>
              <a:rPr lang="en-GB" b="1" dirty="0" smtClean="0"/>
              <a:t>                                                        </a:t>
            </a:r>
            <a:r>
              <a:rPr lang="en-GB" dirty="0" smtClean="0"/>
              <a:t> </a:t>
            </a:r>
            <a:endParaRPr lang="en-GB" dirty="0"/>
          </a:p>
          <a:p>
            <a:pPr>
              <a:buChar char=" "/>
            </a:pPr>
            <a:r>
              <a:rPr lang="en-GB" dirty="0" smtClean="0"/>
              <a:t>    </a:t>
            </a:r>
            <a:r>
              <a:rPr lang="en-GB" sz="2400" dirty="0" smtClean="0">
                <a:solidFill>
                  <a:srgbClr val="FF0000"/>
                </a:solidFill>
              </a:rPr>
              <a:t>               </a:t>
            </a:r>
            <a:endParaRPr lang="en-GB" sz="2400" dirty="0">
              <a:solidFill>
                <a:srgbClr val="FF0000"/>
              </a:solidFill>
            </a:endParaRPr>
          </a:p>
          <a:p>
            <a:pPr>
              <a:buChar char=" "/>
            </a:pPr>
            <a:r>
              <a:rPr lang="en-GB" sz="2400" dirty="0" smtClean="0">
                <a:solidFill>
                  <a:srgbClr val="FF0000"/>
                </a:solidFill>
              </a:rPr>
              <a:t>           </a:t>
            </a:r>
            <a:endParaRPr lang="en-GB" sz="2400" dirty="0">
              <a:solidFill>
                <a:srgbClr val="FF0000"/>
              </a:solidFill>
            </a:endParaRPr>
          </a:p>
          <a:p>
            <a:pPr>
              <a:buChar char=" "/>
            </a:pPr>
            <a:r>
              <a:rPr lang="en-GB" sz="2400" dirty="0" smtClean="0">
                <a:solidFill>
                  <a:srgbClr val="FF0000"/>
                </a:solidFill>
              </a:rPr>
              <a:t>                                          </a:t>
            </a:r>
            <a:endParaRPr lang="en-GB" sz="2400" dirty="0">
              <a:solidFill>
                <a:srgbClr val="FF0000"/>
              </a:solidFill>
            </a:endParaRPr>
          </a:p>
          <a:p>
            <a:pPr>
              <a:lnSpc>
                <a:spcPct val="200000"/>
              </a:lnSpc>
              <a:buBlip>
                <a:blip r:embed="rId2"/>
              </a:buBlip>
            </a:pPr>
            <a:endParaRPr lang="en-GB" dirty="0"/>
          </a:p>
          <a:p>
            <a:pPr marL="0" indent="0">
              <a:lnSpc>
                <a:spcPct val="200000"/>
              </a:lnSpc>
              <a:buNone/>
            </a:pPr>
            <a:endParaRPr lang="en-US" altLang="zh-CN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688046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 descr=" 16386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228600"/>
            <a:ext cx="8382000" cy="990600"/>
          </a:xfrm>
          <a:ln/>
        </p:spPr>
        <p:txBody>
          <a:bodyPr>
            <a:normAutofit/>
          </a:bodyPr>
          <a:lstStyle/>
          <a:p>
            <a:r>
              <a:rPr lang="en-US" altLang="zh-CN" sz="4000" dirty="0" smtClean="0"/>
              <a:t>Modify Package.xml and CMakeLists.txt</a:t>
            </a:r>
            <a:endParaRPr lang="en-US" altLang="zh-CN" sz="4000" dirty="0"/>
          </a:p>
        </p:txBody>
      </p:sp>
      <p:sp>
        <p:nvSpPr>
          <p:cNvPr id="16387" name="Content Placeholder 2" descr=" 16387"/>
          <p:cNvSpPr>
            <a:spLocks noGrp="1" noChangeArrowheads="1"/>
          </p:cNvSpPr>
          <p:nvPr>
            <p:ph idx="4294967295"/>
          </p:nvPr>
        </p:nvSpPr>
        <p:spPr bwMode="auto">
          <a:xfrm>
            <a:off x="0" y="1066800"/>
            <a:ext cx="9144000" cy="5486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85000" lnSpcReduction="20000"/>
          </a:bodyPr>
          <a:lstStyle/>
          <a:p>
            <a:pPr lvl="0">
              <a:lnSpc>
                <a:spcPct val="200000"/>
              </a:lnSpc>
              <a:buClr>
                <a:srgbClr val="0BD0D9"/>
              </a:buClr>
              <a:buBlip>
                <a:blip r:embed="rId2"/>
              </a:buBlip>
            </a:pPr>
            <a:r>
              <a:rPr lang="en-US" altLang="zh-CN" b="1" dirty="0" smtClean="0">
                <a:latin typeface="Constantia"/>
              </a:rPr>
              <a:t>Change package.xml.</a:t>
            </a:r>
          </a:p>
          <a:p>
            <a:pPr>
              <a:buNone/>
            </a:pPr>
            <a:r>
              <a:rPr lang="en-GB" dirty="0" smtClean="0">
                <a:latin typeface="Constantia"/>
              </a:rPr>
              <a:t>  Open package.xml, and make sure these two lines are in it and uncommented:</a:t>
            </a:r>
          </a:p>
          <a:p>
            <a:pPr>
              <a:buNone/>
            </a:pPr>
            <a:r>
              <a:rPr lang="en-GB" dirty="0" smtClean="0">
                <a:solidFill>
                  <a:srgbClr val="FF0000"/>
                </a:solidFill>
                <a:latin typeface="Constantia"/>
              </a:rPr>
              <a:t>    &lt;</a:t>
            </a:r>
            <a:r>
              <a:rPr lang="en-GB" dirty="0" err="1" smtClean="0">
                <a:solidFill>
                  <a:srgbClr val="FF0000"/>
                </a:solidFill>
                <a:latin typeface="Constantia"/>
              </a:rPr>
              <a:t>build_depend</a:t>
            </a:r>
            <a:r>
              <a:rPr lang="en-GB" dirty="0" smtClean="0">
                <a:solidFill>
                  <a:srgbClr val="FF0000"/>
                </a:solidFill>
                <a:latin typeface="Constantia"/>
              </a:rPr>
              <a:t>&gt;</a:t>
            </a:r>
            <a:r>
              <a:rPr lang="en-GB" dirty="0" err="1" smtClean="0">
                <a:solidFill>
                  <a:srgbClr val="FF0000"/>
                </a:solidFill>
                <a:latin typeface="Constantia"/>
              </a:rPr>
              <a:t>message_generation</a:t>
            </a:r>
            <a:r>
              <a:rPr lang="en-GB" dirty="0" smtClean="0">
                <a:solidFill>
                  <a:srgbClr val="FF0000"/>
                </a:solidFill>
                <a:latin typeface="Constantia"/>
              </a:rPr>
              <a:t>&lt;/</a:t>
            </a:r>
            <a:r>
              <a:rPr lang="en-GB" dirty="0" err="1" smtClean="0">
                <a:solidFill>
                  <a:srgbClr val="FF0000"/>
                </a:solidFill>
                <a:latin typeface="Constantia"/>
              </a:rPr>
              <a:t>build_depend</a:t>
            </a:r>
            <a:r>
              <a:rPr lang="en-GB" dirty="0" smtClean="0">
                <a:solidFill>
                  <a:srgbClr val="FF0000"/>
                </a:solidFill>
                <a:latin typeface="Constantia"/>
              </a:rPr>
              <a:t>&gt;</a:t>
            </a:r>
          </a:p>
          <a:p>
            <a:pPr>
              <a:buNone/>
            </a:pPr>
            <a:r>
              <a:rPr lang="en-GB" dirty="0" smtClean="0">
                <a:solidFill>
                  <a:srgbClr val="FF0000"/>
                </a:solidFill>
                <a:latin typeface="Constantia"/>
              </a:rPr>
              <a:t>    &lt;</a:t>
            </a:r>
            <a:r>
              <a:rPr lang="en-GB" dirty="0" err="1" smtClean="0">
                <a:solidFill>
                  <a:srgbClr val="FF0000"/>
                </a:solidFill>
                <a:latin typeface="Constantia"/>
              </a:rPr>
              <a:t>run_depend</a:t>
            </a:r>
            <a:r>
              <a:rPr lang="en-GB" dirty="0" smtClean="0">
                <a:solidFill>
                  <a:srgbClr val="FF0000"/>
                </a:solidFill>
                <a:latin typeface="Constantia"/>
              </a:rPr>
              <a:t>&gt;</a:t>
            </a:r>
            <a:r>
              <a:rPr lang="en-GB" dirty="0" err="1" smtClean="0">
                <a:solidFill>
                  <a:srgbClr val="FF0000"/>
                </a:solidFill>
                <a:latin typeface="Constantia"/>
              </a:rPr>
              <a:t>message_runtime</a:t>
            </a:r>
            <a:r>
              <a:rPr lang="en-GB" dirty="0" smtClean="0">
                <a:solidFill>
                  <a:srgbClr val="FF0000"/>
                </a:solidFill>
                <a:latin typeface="Constantia"/>
              </a:rPr>
              <a:t>&lt;/</a:t>
            </a:r>
            <a:r>
              <a:rPr lang="en-GB" dirty="0" err="1" smtClean="0">
                <a:solidFill>
                  <a:srgbClr val="FF0000"/>
                </a:solidFill>
                <a:latin typeface="Constantia"/>
              </a:rPr>
              <a:t>run_depend</a:t>
            </a:r>
            <a:r>
              <a:rPr lang="en-GB" dirty="0" smtClean="0">
                <a:solidFill>
                  <a:srgbClr val="FF0000"/>
                </a:solidFill>
                <a:latin typeface="Constantia"/>
              </a:rPr>
              <a:t>&gt;</a:t>
            </a:r>
          </a:p>
          <a:p>
            <a:pPr lvl="0">
              <a:lnSpc>
                <a:spcPct val="200000"/>
              </a:lnSpc>
              <a:buClr>
                <a:srgbClr val="0BD0D9"/>
              </a:buClr>
              <a:buBlip>
                <a:blip r:embed="rId2"/>
              </a:buBlip>
            </a:pPr>
            <a:r>
              <a:rPr lang="en-US" altLang="zh-CN" b="1" dirty="0" smtClean="0">
                <a:latin typeface="Constantia"/>
              </a:rPr>
              <a:t>Add </a:t>
            </a:r>
            <a:r>
              <a:rPr lang="en-US" altLang="zh-CN" b="1" dirty="0" err="1" smtClean="0">
                <a:latin typeface="Constantia"/>
              </a:rPr>
              <a:t>message_generation</a:t>
            </a:r>
            <a:r>
              <a:rPr lang="en-US" altLang="zh-CN" b="1" dirty="0" smtClean="0">
                <a:latin typeface="Constantia"/>
              </a:rPr>
              <a:t> dependency in CMakelists.txt.</a:t>
            </a:r>
          </a:p>
          <a:p>
            <a:pPr>
              <a:buNone/>
            </a:pPr>
            <a:r>
              <a:rPr lang="en-GB" sz="2800" dirty="0" smtClean="0">
                <a:latin typeface="Constantia"/>
              </a:rPr>
              <a:t>    </a:t>
            </a:r>
            <a:r>
              <a:rPr lang="en-GB" dirty="0" err="1" smtClean="0">
                <a:solidFill>
                  <a:srgbClr val="FF0000"/>
                </a:solidFill>
                <a:latin typeface="Constantia"/>
              </a:rPr>
              <a:t>find_package</a:t>
            </a:r>
            <a:r>
              <a:rPr lang="en-GB" dirty="0" smtClean="0">
                <a:solidFill>
                  <a:srgbClr val="FF0000"/>
                </a:solidFill>
                <a:latin typeface="Constantia"/>
              </a:rPr>
              <a:t>(catkin REQUIRED COMPONENTS </a:t>
            </a:r>
            <a:r>
              <a:rPr lang="en-GB" sz="3600" dirty="0" smtClean="0">
                <a:solidFill>
                  <a:srgbClr val="FF0000"/>
                </a:solidFill>
                <a:latin typeface="Constantia"/>
              </a:rPr>
              <a:t>  </a:t>
            </a:r>
            <a:r>
              <a:rPr lang="en-GB" dirty="0" err="1" smtClean="0">
                <a:solidFill>
                  <a:srgbClr val="FF0000"/>
                </a:solidFill>
                <a:latin typeface="Constantia"/>
              </a:rPr>
              <a:t>roscpp</a:t>
            </a:r>
            <a:r>
              <a:rPr lang="en-GB" dirty="0" smtClean="0">
                <a:solidFill>
                  <a:srgbClr val="FF0000"/>
                </a:solidFill>
                <a:latin typeface="Constantia"/>
              </a:rPr>
              <a:t> </a:t>
            </a:r>
            <a:r>
              <a:rPr lang="en-GB" sz="3600" dirty="0" smtClean="0">
                <a:solidFill>
                  <a:srgbClr val="FF0000"/>
                </a:solidFill>
                <a:latin typeface="Constantia"/>
              </a:rPr>
              <a:t>   </a:t>
            </a:r>
            <a:r>
              <a:rPr lang="en-GB" dirty="0" err="1" smtClean="0">
                <a:solidFill>
                  <a:srgbClr val="FF0000"/>
                </a:solidFill>
                <a:latin typeface="Constantia"/>
              </a:rPr>
              <a:t>rospy</a:t>
            </a:r>
            <a:endParaRPr lang="en-GB" dirty="0" smtClean="0">
              <a:solidFill>
                <a:srgbClr val="FF0000"/>
              </a:solidFill>
              <a:latin typeface="Constantia"/>
            </a:endParaRPr>
          </a:p>
          <a:p>
            <a:pPr>
              <a:buNone/>
            </a:pPr>
            <a:r>
              <a:rPr lang="en-GB" dirty="0" smtClean="0">
                <a:solidFill>
                  <a:srgbClr val="FF0000"/>
                </a:solidFill>
                <a:latin typeface="Constantia"/>
              </a:rPr>
              <a:t> </a:t>
            </a:r>
            <a:r>
              <a:rPr lang="en-GB" sz="3600" dirty="0" smtClean="0">
                <a:solidFill>
                  <a:srgbClr val="FF0000"/>
                </a:solidFill>
                <a:latin typeface="Constantia"/>
              </a:rPr>
              <a:t>  </a:t>
            </a:r>
            <a:r>
              <a:rPr lang="en-GB" dirty="0" err="1" smtClean="0">
                <a:solidFill>
                  <a:srgbClr val="FF0000"/>
                </a:solidFill>
                <a:latin typeface="Constantia"/>
              </a:rPr>
              <a:t>std_msgs</a:t>
            </a:r>
            <a:r>
              <a:rPr lang="en-GB" dirty="0" smtClean="0">
                <a:solidFill>
                  <a:srgbClr val="FF0000"/>
                </a:solidFill>
                <a:latin typeface="Constantia"/>
              </a:rPr>
              <a:t> </a:t>
            </a:r>
            <a:r>
              <a:rPr lang="en-GB" sz="3600" dirty="0" smtClean="0">
                <a:solidFill>
                  <a:srgbClr val="FF0000"/>
                </a:solidFill>
                <a:latin typeface="Constantia"/>
              </a:rPr>
              <a:t> </a:t>
            </a:r>
            <a:r>
              <a:rPr lang="en-GB" dirty="0" err="1" smtClean="0">
                <a:solidFill>
                  <a:srgbClr val="FF0000"/>
                </a:solidFill>
                <a:latin typeface="Constantia"/>
              </a:rPr>
              <a:t>message_generation</a:t>
            </a:r>
            <a:r>
              <a:rPr lang="en-GB" dirty="0" smtClean="0">
                <a:solidFill>
                  <a:srgbClr val="FF0000"/>
                </a:solidFill>
                <a:latin typeface="Constantia"/>
              </a:rPr>
              <a:t>)</a:t>
            </a:r>
          </a:p>
          <a:p>
            <a:pPr>
              <a:buNone/>
            </a:pPr>
            <a:endParaRPr lang="en-GB" dirty="0" smtClean="0">
              <a:solidFill>
                <a:srgbClr val="FF0000"/>
              </a:solidFill>
              <a:latin typeface="Constantia"/>
            </a:endParaRPr>
          </a:p>
          <a:p>
            <a:pPr lvl="0">
              <a:buClr>
                <a:srgbClr val="0BD0D9"/>
              </a:buClr>
              <a:buSzPct val="100000"/>
              <a:buBlip>
                <a:blip r:embed="rId2"/>
              </a:buBlip>
            </a:pPr>
            <a:r>
              <a:rPr lang="en-GB" b="1" dirty="0" smtClean="0">
                <a:latin typeface="Constantia"/>
              </a:rPr>
              <a:t>Also make sure you export the message runtime dependency</a:t>
            </a:r>
            <a:r>
              <a:rPr lang="en-GB" dirty="0" smtClean="0">
                <a:latin typeface="Constantia"/>
              </a:rPr>
              <a:t>.</a:t>
            </a:r>
          </a:p>
          <a:p>
            <a:pPr>
              <a:buNone/>
            </a:pPr>
            <a:r>
              <a:rPr lang="en-GB" dirty="0" smtClean="0">
                <a:latin typeface="Constantia"/>
              </a:rPr>
              <a:t>    </a:t>
            </a:r>
            <a:r>
              <a:rPr lang="en-GB" sz="2400" dirty="0" err="1" smtClean="0">
                <a:solidFill>
                  <a:srgbClr val="FF0000"/>
                </a:solidFill>
                <a:latin typeface="Constantia"/>
              </a:rPr>
              <a:t>catkin_package</a:t>
            </a:r>
            <a:r>
              <a:rPr lang="en-GB" sz="2400" dirty="0" smtClean="0">
                <a:solidFill>
                  <a:srgbClr val="FF0000"/>
                </a:solidFill>
                <a:latin typeface="Constantia"/>
              </a:rPr>
              <a:t>(</a:t>
            </a:r>
          </a:p>
          <a:p>
            <a:pPr>
              <a:buNone/>
            </a:pPr>
            <a:r>
              <a:rPr lang="en-GB" sz="2400" dirty="0" smtClean="0">
                <a:solidFill>
                  <a:srgbClr val="FF0000"/>
                </a:solidFill>
                <a:latin typeface="Constantia"/>
              </a:rPr>
              <a:t>        ...</a:t>
            </a:r>
          </a:p>
          <a:p>
            <a:pPr>
              <a:buNone/>
            </a:pPr>
            <a:r>
              <a:rPr lang="en-GB" sz="2400" dirty="0" smtClean="0">
                <a:solidFill>
                  <a:srgbClr val="FF0000"/>
                </a:solidFill>
                <a:latin typeface="Constantia"/>
              </a:rPr>
              <a:t>       CATKIN_DEPENDS </a:t>
            </a:r>
            <a:r>
              <a:rPr lang="en-GB" sz="2400" dirty="0" err="1" smtClean="0">
                <a:solidFill>
                  <a:srgbClr val="FF0000"/>
                </a:solidFill>
                <a:latin typeface="Constantia"/>
              </a:rPr>
              <a:t>message_runtime</a:t>
            </a:r>
            <a:r>
              <a:rPr lang="en-GB" sz="2400" dirty="0" smtClean="0">
                <a:solidFill>
                  <a:srgbClr val="FF0000"/>
                </a:solidFill>
                <a:latin typeface="Constantia"/>
              </a:rPr>
              <a:t> ...)</a:t>
            </a:r>
          </a:p>
          <a:p>
            <a:pPr>
              <a:buNone/>
            </a:pPr>
            <a:endParaRPr lang="en-GB" sz="2400" dirty="0">
              <a:solidFill>
                <a:srgbClr val="FF0000"/>
              </a:solidFill>
              <a:latin typeface="Constantia"/>
            </a:endParaRPr>
          </a:p>
          <a:p>
            <a:pPr marL="0" indent="0">
              <a:lnSpc>
                <a:spcPct val="200000"/>
              </a:lnSpc>
              <a:buNone/>
            </a:pPr>
            <a:endParaRPr lang="en-US" altLang="zh-CN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872134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 descr=" 16386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228600"/>
            <a:ext cx="8382000" cy="990600"/>
          </a:xfrm>
          <a:ln/>
        </p:spPr>
        <p:txBody>
          <a:bodyPr>
            <a:normAutofit/>
          </a:bodyPr>
          <a:lstStyle/>
          <a:p>
            <a:r>
              <a:rPr lang="en-US" altLang="zh-CN" sz="4000" dirty="0" smtClean="0"/>
              <a:t>Modify Package.xml and CMakeLists.txt</a:t>
            </a:r>
            <a:endParaRPr lang="en-US" altLang="zh-CN" sz="4000" dirty="0"/>
          </a:p>
        </p:txBody>
      </p:sp>
      <p:sp>
        <p:nvSpPr>
          <p:cNvPr id="16387" name="Content Placeholder 2" descr=" 16387"/>
          <p:cNvSpPr>
            <a:spLocks noGrp="1" noChangeArrowheads="1"/>
          </p:cNvSpPr>
          <p:nvPr>
            <p:ph idx="4294967295"/>
          </p:nvPr>
        </p:nvSpPr>
        <p:spPr bwMode="auto">
          <a:xfrm>
            <a:off x="0" y="1066800"/>
            <a:ext cx="9144000" cy="5486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70000" lnSpcReduction="20000"/>
          </a:bodyPr>
          <a:lstStyle/>
          <a:p>
            <a:pPr>
              <a:lnSpc>
                <a:spcPct val="200000"/>
              </a:lnSpc>
              <a:buChar char=" "/>
            </a:pPr>
            <a:r>
              <a:rPr lang="en-US" altLang="zh-CN" b="1" smtClean="0"/>
              <a:t>                      </a:t>
            </a:r>
            <a:endParaRPr lang="en-US" altLang="zh-CN" b="1" dirty="0" smtClean="0"/>
          </a:p>
          <a:p>
            <a:pPr>
              <a:buChar char=" "/>
            </a:pPr>
            <a:r>
              <a:rPr lang="en-GB" smtClean="0"/>
              <a:t>                                 </a:t>
            </a:r>
            <a:endParaRPr lang="en-GB" dirty="0"/>
          </a:p>
          <a:p>
            <a:pPr>
              <a:buChar char=" "/>
            </a:pPr>
            <a:r>
              <a:rPr lang="en-GB" smtClean="0"/>
              <a:t>                    </a:t>
            </a:r>
            <a:endParaRPr lang="en-GB" dirty="0"/>
          </a:p>
          <a:p>
            <a:pPr>
              <a:buChar char=" "/>
            </a:pPr>
            <a:r>
              <a:rPr lang="en-GB" smtClean="0"/>
              <a:t>         </a:t>
            </a:r>
            <a:endParaRPr lang="en-GB" dirty="0"/>
          </a:p>
          <a:p>
            <a:pPr>
              <a:buChar char=" "/>
            </a:pPr>
            <a:r>
              <a:rPr lang="en-GB" smtClean="0"/>
              <a:t>                </a:t>
            </a:r>
            <a:endParaRPr lang="en-GB" dirty="0"/>
          </a:p>
          <a:p>
            <a:pPr>
              <a:buChar char=" "/>
            </a:pPr>
            <a:r>
              <a:rPr lang="en-GB" smtClean="0"/>
              <a:t>                </a:t>
            </a:r>
            <a:endParaRPr lang="en-GB" dirty="0"/>
          </a:p>
          <a:p>
            <a:pPr>
              <a:buChar char=" "/>
            </a:pPr>
            <a:r>
              <a:rPr lang="en-GB" smtClean="0"/>
              <a:t>   </a:t>
            </a:r>
            <a:endParaRPr lang="en-GB" dirty="0"/>
          </a:p>
          <a:p>
            <a:pPr>
              <a:buChar char=" "/>
            </a:pPr>
            <a:r>
              <a:rPr lang="en-GB" smtClean="0"/>
              <a:t>                                                                                        </a:t>
            </a:r>
            <a:br>
              <a:rPr lang="en-GB" smtClean="0"/>
            </a:br>
            <a:r>
              <a:rPr lang="en-GB" smtClean="0"/>
              <a:t>           </a:t>
            </a: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>
              <a:buChar char=" "/>
            </a:pPr>
            <a:r>
              <a:rPr lang="en-GB" smtClean="0"/>
              <a:t>                                          </a:t>
            </a:r>
            <a:endParaRPr lang="en-GB" dirty="0"/>
          </a:p>
          <a:p>
            <a:pPr>
              <a:buChar char=" "/>
            </a:pPr>
            <a:r>
              <a:rPr lang="en-GB" smtClean="0"/>
              <a:t>                    </a:t>
            </a:r>
            <a:endParaRPr lang="en-GB" dirty="0"/>
          </a:p>
          <a:p>
            <a:pPr>
              <a:buChar char=" "/>
            </a:pPr>
            <a:r>
              <a:rPr lang="en-GB" smtClean="0"/>
              <a:t>         </a:t>
            </a:r>
            <a:endParaRPr lang="en-GB" dirty="0"/>
          </a:p>
          <a:p>
            <a:pPr>
              <a:buChar char=" "/>
            </a:pPr>
            <a:r>
              <a:rPr lang="en-GB" smtClean="0"/>
              <a:t>                </a:t>
            </a:r>
            <a:endParaRPr lang="en-GB" dirty="0"/>
          </a:p>
          <a:p>
            <a:pPr>
              <a:buChar char=" "/>
            </a:pPr>
            <a:r>
              <a:rPr lang="en-GB" smtClean="0"/>
              <a:t>                </a:t>
            </a:r>
            <a:endParaRPr lang="en-GB" dirty="0"/>
          </a:p>
          <a:p>
            <a:pPr>
              <a:buChar char=" "/>
            </a:pPr>
            <a:r>
              <a:rPr lang="en-GB" smtClean="0"/>
              <a:t>   </a:t>
            </a:r>
            <a:endParaRPr lang="en-GB" dirty="0"/>
          </a:p>
          <a:p>
            <a:pPr>
              <a:buChar char=" "/>
            </a:pPr>
            <a:r>
              <a:rPr lang="en-GB" smtClean="0"/>
              <a:t>                                                                      </a:t>
            </a:r>
            <a:endParaRPr lang="en-GB" dirty="0"/>
          </a:p>
          <a:p>
            <a:pPr>
              <a:buChar char=" "/>
            </a:pPr>
            <a:r>
              <a:rPr lang="en-GB" smtClean="0"/>
              <a:t>                                          </a:t>
            </a:r>
            <a:endParaRPr lang="en-GB" dirty="0"/>
          </a:p>
          <a:p>
            <a:pPr>
              <a:lnSpc>
                <a:spcPct val="200000"/>
              </a:lnSpc>
              <a:buBlip>
                <a:blip r:embed="rId2"/>
              </a:buBlip>
            </a:pPr>
            <a:endParaRPr lang="en-GB" dirty="0"/>
          </a:p>
          <a:p>
            <a:pPr marL="0" indent="0">
              <a:lnSpc>
                <a:spcPct val="200000"/>
              </a:lnSpc>
              <a:buNone/>
            </a:pPr>
            <a:endParaRPr lang="en-US" altLang="zh-CN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22126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 descr=" 16386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228600"/>
            <a:ext cx="8382000" cy="990600"/>
          </a:xfrm>
          <a:ln/>
        </p:spPr>
        <p:txBody>
          <a:bodyPr>
            <a:normAutofit/>
          </a:bodyPr>
          <a:lstStyle/>
          <a:p>
            <a:r>
              <a:rPr lang="en-US" altLang="zh-CN" sz="4000" dirty="0" smtClean="0"/>
              <a:t>Modify Package.xml and CMakeLists.txt</a:t>
            </a:r>
            <a:endParaRPr lang="en-US" altLang="zh-CN" sz="4000" dirty="0"/>
          </a:p>
        </p:txBody>
      </p:sp>
      <p:sp>
        <p:nvSpPr>
          <p:cNvPr id="16387" name="Content Placeholder 2" descr=" 16387"/>
          <p:cNvSpPr>
            <a:spLocks noGrp="1" noChangeArrowheads="1"/>
          </p:cNvSpPr>
          <p:nvPr>
            <p:ph idx="4294967295"/>
          </p:nvPr>
        </p:nvSpPr>
        <p:spPr bwMode="auto">
          <a:xfrm>
            <a:off x="304800" y="1143000"/>
            <a:ext cx="8686800" cy="5486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70000" lnSpcReduction="20000"/>
          </a:bodyPr>
          <a:lstStyle/>
          <a:p>
            <a:pPr lvl="0">
              <a:lnSpc>
                <a:spcPct val="200000"/>
              </a:lnSpc>
              <a:buClr>
                <a:srgbClr val="0BD0D9"/>
              </a:buClr>
              <a:buBlip>
                <a:blip r:embed="rId2"/>
              </a:buBlip>
            </a:pPr>
            <a:r>
              <a:rPr lang="en-US" altLang="zh-CN" b="1" dirty="0" smtClean="0">
                <a:latin typeface="Constantia"/>
              </a:rPr>
              <a:t>Change CMakelists.txt.</a:t>
            </a:r>
          </a:p>
          <a:p>
            <a:pPr marL="0" lvl="0" indent="0">
              <a:buClr>
                <a:srgbClr val="0BD0D9"/>
              </a:buClr>
              <a:buNone/>
            </a:pPr>
            <a:r>
              <a:rPr lang="en-GB" dirty="0" smtClean="0">
                <a:latin typeface="Constantia"/>
              </a:rPr>
              <a:t>Find the following block of code:</a:t>
            </a:r>
          </a:p>
          <a:p>
            <a:pPr marL="0" lvl="0" indent="0">
              <a:buClr>
                <a:srgbClr val="0BD0D9"/>
              </a:buClr>
              <a:buNone/>
            </a:pPr>
            <a:r>
              <a:rPr lang="en-GB" dirty="0" smtClean="0">
                <a:latin typeface="Constantia"/>
              </a:rPr>
              <a:t># </a:t>
            </a:r>
            <a:r>
              <a:rPr lang="en-GB" dirty="0" err="1" smtClean="0">
                <a:latin typeface="Constantia"/>
              </a:rPr>
              <a:t>add_message_files</a:t>
            </a:r>
            <a:r>
              <a:rPr lang="en-GB" dirty="0" smtClean="0">
                <a:latin typeface="Constantia"/>
              </a:rPr>
              <a:t>(</a:t>
            </a:r>
          </a:p>
          <a:p>
            <a:pPr marL="0" lvl="0" indent="0">
              <a:buClr>
                <a:srgbClr val="0BD0D9"/>
              </a:buClr>
              <a:buNone/>
            </a:pPr>
            <a:r>
              <a:rPr lang="en-GB" dirty="0" smtClean="0">
                <a:latin typeface="Constantia"/>
              </a:rPr>
              <a:t>#   FILES</a:t>
            </a:r>
          </a:p>
          <a:p>
            <a:pPr marL="0" lvl="0" indent="0">
              <a:buClr>
                <a:srgbClr val="0BD0D9"/>
              </a:buClr>
              <a:buNone/>
            </a:pPr>
            <a:r>
              <a:rPr lang="en-GB" dirty="0" smtClean="0">
                <a:latin typeface="Constantia"/>
              </a:rPr>
              <a:t>#   Message1.msg</a:t>
            </a:r>
          </a:p>
          <a:p>
            <a:pPr marL="0" lvl="0" indent="0">
              <a:buClr>
                <a:srgbClr val="0BD0D9"/>
              </a:buClr>
              <a:buNone/>
            </a:pPr>
            <a:r>
              <a:rPr lang="en-GB" dirty="0" smtClean="0">
                <a:latin typeface="Constantia"/>
              </a:rPr>
              <a:t>#   Message2.msg</a:t>
            </a:r>
          </a:p>
          <a:p>
            <a:pPr marL="0" lvl="0" indent="0">
              <a:buClr>
                <a:srgbClr val="0BD0D9"/>
              </a:buClr>
              <a:buNone/>
            </a:pPr>
            <a:r>
              <a:rPr lang="en-GB" dirty="0" smtClean="0">
                <a:latin typeface="Constantia"/>
              </a:rPr>
              <a:t># )</a:t>
            </a:r>
          </a:p>
          <a:p>
            <a:pPr marL="0" lvl="0" indent="0">
              <a:buClr>
                <a:srgbClr val="0BD0D9"/>
              </a:buClr>
              <a:buNone/>
            </a:pPr>
            <a:r>
              <a:rPr lang="en-GB" dirty="0" smtClean="0">
                <a:latin typeface="Constantia"/>
              </a:rPr>
              <a:t>Uncomment it by removing the # symbols and change to this: </a:t>
            </a:r>
            <a:r>
              <a:rPr lang="en-GB" dirty="0" err="1" smtClean="0">
                <a:latin typeface="Constantia"/>
              </a:rPr>
              <a:t>add_message_files</a:t>
            </a:r>
            <a:r>
              <a:rPr lang="en-GB" dirty="0" smtClean="0">
                <a:latin typeface="Constantia"/>
              </a:rPr>
              <a:t>(   FILES   AandB.msg )</a:t>
            </a:r>
          </a:p>
          <a:p>
            <a:pPr marL="0" indent="0">
              <a:buNone/>
            </a:pPr>
            <a:endParaRPr lang="en-GB" dirty="0" smtClean="0"/>
          </a:p>
          <a:p>
            <a:pPr>
              <a:buChar char=" "/>
            </a:pPr>
            <a:r>
              <a:rPr lang="en-GB" dirty="0" smtClean="0"/>
              <a:t>                                          </a:t>
            </a:r>
            <a:endParaRPr lang="en-GB" dirty="0"/>
          </a:p>
          <a:p>
            <a:pPr>
              <a:buChar char=" "/>
            </a:pPr>
            <a:r>
              <a:rPr lang="en-GB" dirty="0" smtClean="0"/>
              <a:t>                    </a:t>
            </a:r>
            <a:endParaRPr lang="en-GB" dirty="0"/>
          </a:p>
          <a:p>
            <a:pPr>
              <a:buChar char=" "/>
            </a:pPr>
            <a:r>
              <a:rPr lang="en-GB" dirty="0" smtClean="0"/>
              <a:t>         </a:t>
            </a:r>
            <a:endParaRPr lang="en-GB" dirty="0"/>
          </a:p>
          <a:p>
            <a:pPr>
              <a:buChar char=" "/>
            </a:pPr>
            <a:r>
              <a:rPr lang="en-GB" dirty="0" smtClean="0"/>
              <a:t>                </a:t>
            </a:r>
            <a:endParaRPr lang="en-GB" dirty="0"/>
          </a:p>
          <a:p>
            <a:pPr>
              <a:buChar char=" "/>
            </a:pPr>
            <a:r>
              <a:rPr lang="en-GB" dirty="0" smtClean="0"/>
              <a:t>                </a:t>
            </a:r>
            <a:endParaRPr lang="en-GB" dirty="0"/>
          </a:p>
          <a:p>
            <a:pPr>
              <a:buChar char=" "/>
            </a:pPr>
            <a:r>
              <a:rPr lang="en-GB" dirty="0" smtClean="0"/>
              <a:t>   </a:t>
            </a:r>
            <a:endParaRPr lang="en-GB" dirty="0"/>
          </a:p>
          <a:p>
            <a:pPr>
              <a:buChar char=" "/>
            </a:pPr>
            <a:r>
              <a:rPr lang="en-GB" dirty="0" smtClean="0"/>
              <a:t>                                                                      </a:t>
            </a:r>
            <a:endParaRPr lang="en-GB" dirty="0"/>
          </a:p>
          <a:p>
            <a:pPr>
              <a:buChar char=" "/>
            </a:pPr>
            <a:r>
              <a:rPr lang="en-GB" dirty="0" smtClean="0"/>
              <a:t>                                          </a:t>
            </a:r>
            <a:endParaRPr lang="en-GB" dirty="0"/>
          </a:p>
          <a:p>
            <a:pPr>
              <a:lnSpc>
                <a:spcPct val="200000"/>
              </a:lnSpc>
              <a:buBlip>
                <a:blip r:embed="rId2"/>
              </a:buBlip>
            </a:pPr>
            <a:endParaRPr lang="en-GB" dirty="0"/>
          </a:p>
          <a:p>
            <a:pPr marL="0" indent="0">
              <a:lnSpc>
                <a:spcPct val="200000"/>
              </a:lnSpc>
              <a:buNone/>
            </a:pPr>
            <a:endParaRPr lang="en-US" altLang="zh-CN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666021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 descr=" 16386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228600"/>
            <a:ext cx="8382000" cy="990600"/>
          </a:xfrm>
          <a:ln/>
        </p:spPr>
        <p:txBody>
          <a:bodyPr>
            <a:normAutofit/>
          </a:bodyPr>
          <a:lstStyle/>
          <a:p>
            <a:r>
              <a:rPr lang="en-US" altLang="zh-CN" sz="4000" dirty="0" smtClean="0"/>
              <a:t>Modify Package.xml and CMakeLists.txt</a:t>
            </a:r>
            <a:endParaRPr lang="en-US" altLang="zh-CN" sz="4000" dirty="0"/>
          </a:p>
        </p:txBody>
      </p:sp>
      <p:sp>
        <p:nvSpPr>
          <p:cNvPr id="16387" name="Content Placeholder 2" descr=" 16387"/>
          <p:cNvSpPr>
            <a:spLocks noGrp="1" noChangeArrowheads="1"/>
          </p:cNvSpPr>
          <p:nvPr>
            <p:ph idx="4294967295"/>
          </p:nvPr>
        </p:nvSpPr>
        <p:spPr bwMode="auto">
          <a:xfrm>
            <a:off x="304800" y="1066800"/>
            <a:ext cx="8686800" cy="5486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70000" lnSpcReduction="20000"/>
          </a:bodyPr>
          <a:lstStyle/>
          <a:p>
            <a:pPr lvl="0">
              <a:lnSpc>
                <a:spcPct val="200000"/>
              </a:lnSpc>
              <a:buClr>
                <a:srgbClr val="0BD0D9"/>
              </a:buClr>
              <a:buBlip>
                <a:blip r:embed="rId2"/>
              </a:buBlip>
            </a:pPr>
            <a:r>
              <a:rPr lang="en-US" altLang="zh-CN" b="1" dirty="0" smtClean="0">
                <a:latin typeface="Constantia"/>
              </a:rPr>
              <a:t>Change CMakelists.txt.</a:t>
            </a:r>
          </a:p>
          <a:p>
            <a:pPr marL="0" lvl="0" indent="0">
              <a:buClr>
                <a:srgbClr val="0BD0D9"/>
              </a:buClr>
              <a:buNone/>
            </a:pPr>
            <a:r>
              <a:rPr lang="en-GB" dirty="0" smtClean="0">
                <a:latin typeface="Constantia"/>
              </a:rPr>
              <a:t>Find the following block of code:</a:t>
            </a:r>
          </a:p>
          <a:p>
            <a:pPr marL="0" lvl="0" indent="0">
              <a:buClr>
                <a:srgbClr val="0BD0D9"/>
              </a:buClr>
              <a:buNone/>
            </a:pPr>
            <a:r>
              <a:rPr lang="en-GB" dirty="0" smtClean="0">
                <a:latin typeface="Constantia"/>
              </a:rPr>
              <a:t># </a:t>
            </a:r>
            <a:r>
              <a:rPr lang="en-GB" dirty="0" err="1" smtClean="0">
                <a:latin typeface="Constantia"/>
              </a:rPr>
              <a:t>add_message_files</a:t>
            </a:r>
            <a:r>
              <a:rPr lang="en-GB" dirty="0" smtClean="0">
                <a:latin typeface="Constantia"/>
              </a:rPr>
              <a:t>(</a:t>
            </a:r>
          </a:p>
          <a:p>
            <a:pPr marL="0" lvl="0" indent="0">
              <a:buClr>
                <a:srgbClr val="0BD0D9"/>
              </a:buClr>
              <a:buNone/>
            </a:pPr>
            <a:r>
              <a:rPr lang="en-GB" dirty="0" smtClean="0">
                <a:latin typeface="Constantia"/>
              </a:rPr>
              <a:t>#   FILES</a:t>
            </a:r>
          </a:p>
          <a:p>
            <a:pPr marL="0" lvl="0" indent="0">
              <a:buClr>
                <a:srgbClr val="0BD0D9"/>
              </a:buClr>
              <a:buNone/>
            </a:pPr>
            <a:r>
              <a:rPr lang="en-GB" dirty="0" smtClean="0">
                <a:latin typeface="Constantia"/>
              </a:rPr>
              <a:t>#   Message1.msg</a:t>
            </a:r>
          </a:p>
          <a:p>
            <a:pPr marL="0" lvl="0" indent="0">
              <a:buClr>
                <a:srgbClr val="0BD0D9"/>
              </a:buClr>
              <a:buNone/>
            </a:pPr>
            <a:r>
              <a:rPr lang="en-GB" dirty="0" smtClean="0">
                <a:latin typeface="Constantia"/>
              </a:rPr>
              <a:t>#   Message2.msg</a:t>
            </a:r>
          </a:p>
          <a:p>
            <a:pPr marL="0" lvl="0" indent="0">
              <a:buClr>
                <a:srgbClr val="0BD0D9"/>
              </a:buClr>
              <a:buNone/>
            </a:pPr>
            <a:r>
              <a:rPr lang="en-GB" dirty="0" smtClean="0">
                <a:latin typeface="Constantia"/>
              </a:rPr>
              <a:t># )</a:t>
            </a:r>
          </a:p>
          <a:p>
            <a:pPr marL="0" lvl="0" indent="0">
              <a:buClr>
                <a:srgbClr val="0BD0D9"/>
              </a:buClr>
              <a:buNone/>
            </a:pPr>
            <a:r>
              <a:rPr lang="en-GB" dirty="0" smtClean="0">
                <a:latin typeface="Constantia"/>
              </a:rPr>
              <a:t>Uncomment it by removing the # symbols and change to this: </a:t>
            </a:r>
            <a:r>
              <a:rPr lang="en-GB" dirty="0" err="1" smtClean="0">
                <a:latin typeface="Constantia"/>
              </a:rPr>
              <a:t>add_message_files</a:t>
            </a:r>
            <a:r>
              <a:rPr lang="en-GB" dirty="0" smtClean="0">
                <a:latin typeface="Constantia"/>
              </a:rPr>
              <a:t>(   FILES   AandB.msg )</a:t>
            </a:r>
          </a:p>
          <a:p>
            <a:pPr marL="0" indent="0">
              <a:buNone/>
            </a:pPr>
            <a:endParaRPr lang="en-GB" dirty="0" smtClean="0"/>
          </a:p>
          <a:p>
            <a:pPr marL="0" lvl="0" indent="0">
              <a:buClr>
                <a:srgbClr val="0BD0D9"/>
              </a:buClr>
              <a:buNone/>
            </a:pPr>
            <a:r>
              <a:rPr lang="en-GB" dirty="0" smtClean="0">
                <a:latin typeface="Constantia"/>
              </a:rPr>
              <a:t>Remove # to uncomment the following lines:</a:t>
            </a:r>
          </a:p>
          <a:p>
            <a:pPr marL="0" lvl="0" indent="0">
              <a:buClr>
                <a:srgbClr val="0BD0D9"/>
              </a:buClr>
              <a:buNone/>
            </a:pPr>
            <a:r>
              <a:rPr lang="en-GB" dirty="0" smtClean="0">
                <a:latin typeface="Constantia"/>
              </a:rPr>
              <a:t># </a:t>
            </a:r>
            <a:r>
              <a:rPr lang="en-GB" dirty="0" err="1" smtClean="0">
                <a:latin typeface="Constantia"/>
              </a:rPr>
              <a:t>add_service_files</a:t>
            </a:r>
            <a:r>
              <a:rPr lang="en-GB" dirty="0" smtClean="0">
                <a:latin typeface="Constantia"/>
              </a:rPr>
              <a:t>(</a:t>
            </a:r>
          </a:p>
          <a:p>
            <a:pPr marL="0" lvl="0" indent="0">
              <a:buClr>
                <a:srgbClr val="0BD0D9"/>
              </a:buClr>
              <a:buNone/>
            </a:pPr>
            <a:r>
              <a:rPr lang="en-GB" dirty="0" smtClean="0">
                <a:latin typeface="Constantia"/>
              </a:rPr>
              <a:t>#   FILES</a:t>
            </a:r>
          </a:p>
          <a:p>
            <a:pPr marL="0" lvl="0" indent="0">
              <a:buClr>
                <a:srgbClr val="0BD0D9"/>
              </a:buClr>
              <a:buNone/>
            </a:pPr>
            <a:r>
              <a:rPr lang="en-GB" dirty="0" smtClean="0">
                <a:latin typeface="Constantia"/>
              </a:rPr>
              <a:t>#   Service1.srv</a:t>
            </a:r>
          </a:p>
          <a:p>
            <a:pPr marL="0" lvl="0" indent="0">
              <a:buClr>
                <a:srgbClr val="0BD0D9"/>
              </a:buClr>
              <a:buNone/>
            </a:pPr>
            <a:r>
              <a:rPr lang="en-GB" dirty="0" smtClean="0">
                <a:latin typeface="Constantia"/>
              </a:rPr>
              <a:t>#   Service2.srv</a:t>
            </a:r>
          </a:p>
          <a:p>
            <a:pPr marL="0" lvl="0" indent="0">
              <a:buClr>
                <a:srgbClr val="0BD0D9"/>
              </a:buClr>
              <a:buNone/>
            </a:pPr>
            <a:r>
              <a:rPr lang="en-GB" dirty="0" smtClean="0">
                <a:latin typeface="Constantia"/>
              </a:rPr>
              <a:t># )</a:t>
            </a:r>
          </a:p>
          <a:p>
            <a:pPr marL="0" lvl="0" indent="0">
              <a:buClr>
                <a:srgbClr val="0BD0D9"/>
              </a:buClr>
              <a:buNone/>
            </a:pPr>
            <a:r>
              <a:rPr lang="en-GB" dirty="0" smtClean="0">
                <a:latin typeface="Constantia"/>
              </a:rPr>
              <a:t>And replace the placeholder Service*.</a:t>
            </a:r>
            <a:r>
              <a:rPr lang="en-GB" dirty="0" err="1" smtClean="0">
                <a:latin typeface="Constantia"/>
              </a:rPr>
              <a:t>srv</a:t>
            </a:r>
            <a:r>
              <a:rPr lang="en-GB" dirty="0" smtClean="0">
                <a:latin typeface="Constantia"/>
              </a:rPr>
              <a:t> files for your service files:</a:t>
            </a:r>
          </a:p>
          <a:p>
            <a:pPr marL="0" lvl="0" indent="0">
              <a:buClr>
                <a:srgbClr val="0BD0D9"/>
              </a:buClr>
              <a:buNone/>
            </a:pPr>
            <a:r>
              <a:rPr lang="en-GB" dirty="0" err="1" smtClean="0">
                <a:latin typeface="Constantia"/>
              </a:rPr>
              <a:t>add_service_files</a:t>
            </a:r>
            <a:r>
              <a:rPr lang="en-GB" dirty="0" smtClean="0">
                <a:latin typeface="Constantia"/>
              </a:rPr>
              <a:t>(  FILES  </a:t>
            </a:r>
            <a:r>
              <a:rPr lang="en-GB" dirty="0" err="1" smtClean="0">
                <a:latin typeface="Constantia"/>
              </a:rPr>
              <a:t>AddTwoInts.srv</a:t>
            </a:r>
            <a:r>
              <a:rPr lang="en-GB" dirty="0" smtClean="0">
                <a:latin typeface="Constantia"/>
              </a:rPr>
              <a:t>)</a:t>
            </a:r>
          </a:p>
          <a:p>
            <a:pPr>
              <a:lnSpc>
                <a:spcPct val="200000"/>
              </a:lnSpc>
              <a:buBlip>
                <a:blip r:embed="rId2"/>
              </a:buBlip>
            </a:pPr>
            <a:endParaRPr lang="en-GB" dirty="0"/>
          </a:p>
          <a:p>
            <a:pPr marL="0" indent="0">
              <a:lnSpc>
                <a:spcPct val="200000"/>
              </a:lnSpc>
              <a:buNone/>
            </a:pPr>
            <a:endParaRPr lang="en-US" altLang="zh-CN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106997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38200"/>
          </a:xfrm>
        </p:spPr>
        <p:txBody>
          <a:bodyPr/>
          <a:lstStyle/>
          <a:p>
            <a:r>
              <a:rPr lang="en-GB" dirty="0"/>
              <a:t>Supported robots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03156"/>
            <a:ext cx="8277225" cy="4235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914400" y="5943600"/>
            <a:ext cx="5486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A lot more on </a:t>
            </a:r>
            <a:r>
              <a:rPr lang="en-GB" dirty="0" smtClean="0"/>
              <a:t>   </a:t>
            </a:r>
            <a:r>
              <a:rPr lang="en-GB" dirty="0" smtClean="0">
                <a:hlinkClick r:id="rId3"/>
              </a:rPr>
              <a:t>http</a:t>
            </a:r>
            <a:r>
              <a:rPr lang="en-GB" dirty="0">
                <a:hlinkClick r:id="rId3"/>
              </a:rPr>
              <a:t>://</a:t>
            </a:r>
            <a:r>
              <a:rPr lang="en-GB" dirty="0" smtClean="0">
                <a:hlinkClick r:id="rId3"/>
              </a:rPr>
              <a:t>www.ros.org/wiki/Robots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3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152400"/>
            <a:ext cx="8382000" cy="990600"/>
          </a:xfrm>
          <a:ln/>
        </p:spPr>
        <p:txBody>
          <a:bodyPr>
            <a:normAutofit/>
          </a:bodyPr>
          <a:lstStyle/>
          <a:p>
            <a:r>
              <a:rPr lang="en-US" altLang="zh-CN" sz="4000" dirty="0" smtClean="0"/>
              <a:t>Modify Package.xml and CMakeLists.txt</a:t>
            </a:r>
            <a:endParaRPr lang="en-US" altLang="zh-CN" sz="4000" dirty="0"/>
          </a:p>
        </p:txBody>
      </p:sp>
      <p:sp>
        <p:nvSpPr>
          <p:cNvPr id="16387" name="Content Placeholder 2"/>
          <p:cNvSpPr>
            <a:spLocks noGrp="1" noChangeArrowheads="1"/>
          </p:cNvSpPr>
          <p:nvPr>
            <p:ph idx="4294967295"/>
          </p:nvPr>
        </p:nvSpPr>
        <p:spPr bwMode="auto">
          <a:xfrm>
            <a:off x="0" y="685800"/>
            <a:ext cx="9144000" cy="5486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>
              <a:lnSpc>
                <a:spcPct val="200000"/>
              </a:lnSpc>
              <a:buBlip>
                <a:blip r:embed="rId2"/>
              </a:buBlip>
            </a:pPr>
            <a:r>
              <a:rPr lang="en-US" altLang="zh-CN" b="1" dirty="0" smtClean="0"/>
              <a:t>package.xml should look like:</a:t>
            </a:r>
          </a:p>
          <a:p>
            <a:pPr>
              <a:lnSpc>
                <a:spcPct val="200000"/>
              </a:lnSpc>
              <a:buBlip>
                <a:blip r:embed="rId2"/>
              </a:buBlip>
            </a:pPr>
            <a:endParaRPr lang="en-GB" dirty="0"/>
          </a:p>
          <a:p>
            <a:pPr marL="0" indent="0">
              <a:lnSpc>
                <a:spcPct val="200000"/>
              </a:lnSpc>
              <a:buNone/>
            </a:pPr>
            <a:endParaRPr lang="en-US" altLang="zh-CN" dirty="0" smtClean="0"/>
          </a:p>
        </p:txBody>
      </p:sp>
      <p:sp>
        <p:nvSpPr>
          <p:cNvPr id="5" name="Rectangle 5"/>
          <p:cNvSpPr>
            <a:spLocks/>
          </p:cNvSpPr>
          <p:nvPr/>
        </p:nvSpPr>
        <p:spPr bwMode="auto">
          <a:xfrm>
            <a:off x="812800" y="1447800"/>
            <a:ext cx="7315200" cy="5224507"/>
          </a:xfrm>
          <a:prstGeom prst="rect">
            <a:avLst/>
          </a:prstGeom>
          <a:solidFill>
            <a:schemeClr val="bg1"/>
          </a:solidFill>
          <a:ln w="25400" cmpd="sng">
            <a:solidFill>
              <a:srgbClr val="0F243E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1450" dirty="0"/>
              <a:t>&lt;?xml version="1.0"?&gt;</a:t>
            </a:r>
          </a:p>
          <a:p>
            <a:r>
              <a:rPr lang="en-GB" sz="1450" dirty="0"/>
              <a:t>&lt;package&gt;</a:t>
            </a:r>
          </a:p>
          <a:p>
            <a:r>
              <a:rPr lang="en-GB" sz="1450" dirty="0"/>
              <a:t>  </a:t>
            </a:r>
            <a:r>
              <a:rPr lang="en-GB" sz="1450" dirty="0" smtClean="0"/>
              <a:t> &lt;</a:t>
            </a:r>
            <a:r>
              <a:rPr lang="en-GB" sz="1450" dirty="0"/>
              <a:t>name&gt;</a:t>
            </a:r>
            <a:r>
              <a:rPr lang="en-GB" sz="1450" dirty="0" err="1"/>
              <a:t>beginner_tutorials</a:t>
            </a:r>
            <a:r>
              <a:rPr lang="en-GB" sz="1450" dirty="0"/>
              <a:t>&lt;/name&gt;</a:t>
            </a:r>
          </a:p>
          <a:p>
            <a:r>
              <a:rPr lang="en-GB" sz="1450" dirty="0"/>
              <a:t>  </a:t>
            </a:r>
            <a:r>
              <a:rPr lang="en-GB" sz="1450" dirty="0" smtClean="0"/>
              <a:t> &lt;</a:t>
            </a:r>
            <a:r>
              <a:rPr lang="en-GB" sz="1450" dirty="0"/>
              <a:t>version&gt;0.0.0&lt;/version&gt;</a:t>
            </a:r>
          </a:p>
          <a:p>
            <a:r>
              <a:rPr lang="en-GB" sz="1450" dirty="0"/>
              <a:t>  </a:t>
            </a:r>
            <a:r>
              <a:rPr lang="en-GB" sz="1450" dirty="0" smtClean="0"/>
              <a:t> &lt;</a:t>
            </a:r>
            <a:r>
              <a:rPr lang="en-GB" sz="1450" dirty="0"/>
              <a:t>description&gt;The </a:t>
            </a:r>
            <a:r>
              <a:rPr lang="en-GB" sz="1450" dirty="0" err="1"/>
              <a:t>beginner_tutorials</a:t>
            </a:r>
            <a:r>
              <a:rPr lang="en-GB" sz="1450" dirty="0"/>
              <a:t> package&lt;/description&gt;</a:t>
            </a:r>
          </a:p>
          <a:p>
            <a:r>
              <a:rPr lang="en-GB" sz="1450" dirty="0"/>
              <a:t> </a:t>
            </a:r>
            <a:r>
              <a:rPr lang="en-GB" sz="1450" dirty="0" smtClean="0"/>
              <a:t>  &lt;</a:t>
            </a:r>
            <a:r>
              <a:rPr lang="en-GB" sz="1450" dirty="0"/>
              <a:t>maintainer email="</a:t>
            </a:r>
            <a:r>
              <a:rPr lang="en-GB" sz="1450" dirty="0" err="1"/>
              <a:t>ling@todo.todo</a:t>
            </a:r>
            <a:r>
              <a:rPr lang="en-GB" sz="1450" dirty="0"/>
              <a:t>"&gt;ling&lt;/maintainer&gt;</a:t>
            </a:r>
          </a:p>
          <a:p>
            <a:r>
              <a:rPr lang="en-GB" sz="1450" dirty="0"/>
              <a:t> </a:t>
            </a:r>
            <a:r>
              <a:rPr lang="en-GB" sz="1450" dirty="0" smtClean="0"/>
              <a:t>  &lt;</a:t>
            </a:r>
            <a:r>
              <a:rPr lang="en-GB" sz="1450" dirty="0"/>
              <a:t>license&gt;TODO&lt;/license</a:t>
            </a:r>
            <a:r>
              <a:rPr lang="en-GB" sz="1450" dirty="0" smtClean="0"/>
              <a:t>&gt;</a:t>
            </a:r>
          </a:p>
          <a:p>
            <a:endParaRPr lang="en-GB" sz="1450" dirty="0"/>
          </a:p>
          <a:p>
            <a:r>
              <a:rPr lang="en-GB" sz="1450" dirty="0" smtClean="0"/>
              <a:t>   &lt;</a:t>
            </a:r>
            <a:r>
              <a:rPr lang="en-GB" sz="1450" dirty="0" err="1"/>
              <a:t>build_depend</a:t>
            </a:r>
            <a:r>
              <a:rPr lang="en-GB" sz="1450" dirty="0"/>
              <a:t>&gt;</a:t>
            </a:r>
            <a:r>
              <a:rPr lang="en-GB" sz="1450" dirty="0" err="1"/>
              <a:t>message_generation</a:t>
            </a:r>
            <a:r>
              <a:rPr lang="en-GB" sz="1450" dirty="0"/>
              <a:t>&lt;/</a:t>
            </a:r>
            <a:r>
              <a:rPr lang="en-GB" sz="1450" dirty="0" err="1"/>
              <a:t>build_depend</a:t>
            </a:r>
            <a:r>
              <a:rPr lang="en-GB" sz="1450" dirty="0"/>
              <a:t>&gt; </a:t>
            </a:r>
          </a:p>
          <a:p>
            <a:r>
              <a:rPr lang="en-GB" sz="1450" dirty="0" smtClean="0"/>
              <a:t>   &lt;</a:t>
            </a:r>
            <a:r>
              <a:rPr lang="en-GB" sz="1450" dirty="0" err="1"/>
              <a:t>buildtool_depend</a:t>
            </a:r>
            <a:r>
              <a:rPr lang="en-GB" sz="1450" dirty="0"/>
              <a:t>&gt;catkin&lt;/</a:t>
            </a:r>
            <a:r>
              <a:rPr lang="en-GB" sz="1450" dirty="0" err="1"/>
              <a:t>buildtool_depend</a:t>
            </a:r>
            <a:r>
              <a:rPr lang="en-GB" sz="1450" dirty="0"/>
              <a:t>&gt; </a:t>
            </a:r>
          </a:p>
          <a:p>
            <a:r>
              <a:rPr lang="en-GB" sz="1450" dirty="0" smtClean="0"/>
              <a:t>   &lt;</a:t>
            </a:r>
            <a:r>
              <a:rPr lang="en-GB" sz="1450" dirty="0" err="1"/>
              <a:t>run_depend</a:t>
            </a:r>
            <a:r>
              <a:rPr lang="en-GB" sz="1450" dirty="0"/>
              <a:t>&gt;</a:t>
            </a:r>
            <a:r>
              <a:rPr lang="en-GB" sz="1450" dirty="0" err="1"/>
              <a:t>message_runtime</a:t>
            </a:r>
            <a:r>
              <a:rPr lang="en-GB" sz="1450" dirty="0"/>
              <a:t>&lt;/</a:t>
            </a:r>
            <a:r>
              <a:rPr lang="en-GB" sz="1450" dirty="0" err="1"/>
              <a:t>run_depend</a:t>
            </a:r>
            <a:r>
              <a:rPr lang="en-GB" sz="1450" dirty="0"/>
              <a:t>&gt; </a:t>
            </a:r>
          </a:p>
          <a:p>
            <a:r>
              <a:rPr lang="en-GB" sz="1450" dirty="0"/>
              <a:t> </a:t>
            </a:r>
          </a:p>
          <a:p>
            <a:r>
              <a:rPr lang="en-GB" sz="1450" dirty="0"/>
              <a:t> </a:t>
            </a:r>
            <a:r>
              <a:rPr lang="en-GB" sz="1450" dirty="0" smtClean="0"/>
              <a:t>  </a:t>
            </a:r>
            <a:r>
              <a:rPr lang="en-GB" sz="1450" dirty="0"/>
              <a:t>&lt;</a:t>
            </a:r>
            <a:r>
              <a:rPr lang="en-GB" sz="1450" dirty="0" err="1"/>
              <a:t>buildtool_depend</a:t>
            </a:r>
            <a:r>
              <a:rPr lang="en-GB" sz="1450" dirty="0"/>
              <a:t>&gt;catkin&lt;/</a:t>
            </a:r>
            <a:r>
              <a:rPr lang="en-GB" sz="1450" dirty="0" err="1"/>
              <a:t>buildtool_depend</a:t>
            </a:r>
            <a:r>
              <a:rPr lang="en-GB" sz="1450" dirty="0"/>
              <a:t>&gt;</a:t>
            </a:r>
          </a:p>
          <a:p>
            <a:r>
              <a:rPr lang="en-GB" sz="1450" dirty="0"/>
              <a:t> </a:t>
            </a:r>
            <a:r>
              <a:rPr lang="en-GB" sz="1450" dirty="0" smtClean="0"/>
              <a:t>  </a:t>
            </a:r>
            <a:r>
              <a:rPr lang="en-GB" sz="1450" dirty="0"/>
              <a:t>&lt;</a:t>
            </a:r>
            <a:r>
              <a:rPr lang="en-GB" sz="1450" dirty="0" err="1"/>
              <a:t>build_depend</a:t>
            </a:r>
            <a:r>
              <a:rPr lang="en-GB" sz="1450" dirty="0"/>
              <a:t>&gt;</a:t>
            </a:r>
            <a:r>
              <a:rPr lang="en-GB" sz="1450" dirty="0" err="1"/>
              <a:t>roscpp</a:t>
            </a:r>
            <a:r>
              <a:rPr lang="en-GB" sz="1450" dirty="0"/>
              <a:t>&lt;/</a:t>
            </a:r>
            <a:r>
              <a:rPr lang="en-GB" sz="1450" dirty="0" err="1"/>
              <a:t>build_depend</a:t>
            </a:r>
            <a:r>
              <a:rPr lang="en-GB" sz="1450" dirty="0"/>
              <a:t>&gt;</a:t>
            </a:r>
          </a:p>
          <a:p>
            <a:r>
              <a:rPr lang="en-GB" sz="1450" dirty="0"/>
              <a:t> </a:t>
            </a:r>
            <a:r>
              <a:rPr lang="en-GB" sz="1450" dirty="0" smtClean="0"/>
              <a:t>  </a:t>
            </a:r>
            <a:r>
              <a:rPr lang="en-GB" sz="1450" dirty="0"/>
              <a:t>&lt;</a:t>
            </a:r>
            <a:r>
              <a:rPr lang="en-GB" sz="1450" dirty="0" err="1"/>
              <a:t>build_depend</a:t>
            </a:r>
            <a:r>
              <a:rPr lang="en-GB" sz="1450" dirty="0"/>
              <a:t>&gt;</a:t>
            </a:r>
            <a:r>
              <a:rPr lang="en-GB" sz="1450" dirty="0" err="1"/>
              <a:t>rospy</a:t>
            </a:r>
            <a:r>
              <a:rPr lang="en-GB" sz="1450" dirty="0"/>
              <a:t>&lt;/</a:t>
            </a:r>
            <a:r>
              <a:rPr lang="en-GB" sz="1450" dirty="0" err="1"/>
              <a:t>build_depend</a:t>
            </a:r>
            <a:r>
              <a:rPr lang="en-GB" sz="1450" dirty="0"/>
              <a:t>&gt;</a:t>
            </a:r>
          </a:p>
          <a:p>
            <a:r>
              <a:rPr lang="en-GB" sz="1450" dirty="0"/>
              <a:t> </a:t>
            </a:r>
            <a:r>
              <a:rPr lang="en-GB" sz="1450" dirty="0" smtClean="0"/>
              <a:t>  </a:t>
            </a:r>
            <a:r>
              <a:rPr lang="en-GB" sz="1450" dirty="0"/>
              <a:t>&lt;</a:t>
            </a:r>
            <a:r>
              <a:rPr lang="en-GB" sz="1450" dirty="0" err="1"/>
              <a:t>build_depend</a:t>
            </a:r>
            <a:r>
              <a:rPr lang="en-GB" sz="1450" dirty="0"/>
              <a:t>&gt;</a:t>
            </a:r>
            <a:r>
              <a:rPr lang="en-GB" sz="1450" dirty="0" err="1"/>
              <a:t>std_msgs</a:t>
            </a:r>
            <a:r>
              <a:rPr lang="en-GB" sz="1450" dirty="0"/>
              <a:t>&lt;/</a:t>
            </a:r>
            <a:r>
              <a:rPr lang="en-GB" sz="1450" dirty="0" err="1"/>
              <a:t>build_depend</a:t>
            </a:r>
            <a:r>
              <a:rPr lang="en-GB" sz="1450" dirty="0"/>
              <a:t>&gt;</a:t>
            </a:r>
          </a:p>
          <a:p>
            <a:r>
              <a:rPr lang="en-GB" sz="1450" dirty="0"/>
              <a:t>  </a:t>
            </a:r>
            <a:r>
              <a:rPr lang="en-GB" sz="1450" dirty="0" smtClean="0"/>
              <a:t> &lt;</a:t>
            </a:r>
            <a:r>
              <a:rPr lang="en-GB" sz="1450" dirty="0" err="1"/>
              <a:t>run_depend</a:t>
            </a:r>
            <a:r>
              <a:rPr lang="en-GB" sz="1450" dirty="0"/>
              <a:t>&gt;</a:t>
            </a:r>
            <a:r>
              <a:rPr lang="en-GB" sz="1450" dirty="0" err="1"/>
              <a:t>roscpp</a:t>
            </a:r>
            <a:r>
              <a:rPr lang="en-GB" sz="1450" dirty="0"/>
              <a:t>&lt;/</a:t>
            </a:r>
            <a:r>
              <a:rPr lang="en-GB" sz="1450" dirty="0" err="1"/>
              <a:t>run_depend</a:t>
            </a:r>
            <a:r>
              <a:rPr lang="en-GB" sz="1450" dirty="0"/>
              <a:t>&gt;</a:t>
            </a:r>
          </a:p>
          <a:p>
            <a:r>
              <a:rPr lang="en-GB" sz="1450" dirty="0"/>
              <a:t>  </a:t>
            </a:r>
            <a:r>
              <a:rPr lang="en-GB" sz="1450" dirty="0" smtClean="0"/>
              <a:t> &lt;</a:t>
            </a:r>
            <a:r>
              <a:rPr lang="en-GB" sz="1450" dirty="0" err="1"/>
              <a:t>run_depend</a:t>
            </a:r>
            <a:r>
              <a:rPr lang="en-GB" sz="1450" dirty="0"/>
              <a:t>&gt;</a:t>
            </a:r>
            <a:r>
              <a:rPr lang="en-GB" sz="1450" dirty="0" err="1"/>
              <a:t>rospy</a:t>
            </a:r>
            <a:r>
              <a:rPr lang="en-GB" sz="1450" dirty="0"/>
              <a:t>&lt;/</a:t>
            </a:r>
            <a:r>
              <a:rPr lang="en-GB" sz="1450" dirty="0" err="1"/>
              <a:t>run_depend</a:t>
            </a:r>
            <a:r>
              <a:rPr lang="en-GB" sz="1450" dirty="0"/>
              <a:t>&gt;</a:t>
            </a:r>
          </a:p>
          <a:p>
            <a:r>
              <a:rPr lang="en-GB" sz="1450" dirty="0"/>
              <a:t>  </a:t>
            </a:r>
            <a:r>
              <a:rPr lang="en-GB" sz="1450" dirty="0" smtClean="0"/>
              <a:t> &lt;</a:t>
            </a:r>
            <a:r>
              <a:rPr lang="en-GB" sz="1450" dirty="0" err="1"/>
              <a:t>run_depend</a:t>
            </a:r>
            <a:r>
              <a:rPr lang="en-GB" sz="1450" dirty="0"/>
              <a:t>&gt;</a:t>
            </a:r>
            <a:r>
              <a:rPr lang="en-GB" sz="1450" dirty="0" err="1"/>
              <a:t>std_msgs</a:t>
            </a:r>
            <a:r>
              <a:rPr lang="en-GB" sz="1450" dirty="0"/>
              <a:t>&lt;/</a:t>
            </a:r>
            <a:r>
              <a:rPr lang="en-GB" sz="1450" dirty="0" err="1"/>
              <a:t>run_depend</a:t>
            </a:r>
            <a:r>
              <a:rPr lang="en-GB" sz="1450" dirty="0"/>
              <a:t>&gt;</a:t>
            </a:r>
          </a:p>
          <a:p>
            <a:r>
              <a:rPr lang="en-GB" sz="1450" dirty="0"/>
              <a:t> </a:t>
            </a:r>
          </a:p>
          <a:p>
            <a:r>
              <a:rPr lang="en-GB" sz="1450" dirty="0"/>
              <a:t> </a:t>
            </a:r>
            <a:r>
              <a:rPr lang="en-GB" sz="1450" dirty="0" smtClean="0"/>
              <a:t>  </a:t>
            </a:r>
            <a:r>
              <a:rPr lang="en-GB" sz="1450" dirty="0"/>
              <a:t>&lt;export&gt;</a:t>
            </a:r>
          </a:p>
          <a:p>
            <a:r>
              <a:rPr lang="en-GB" sz="1450" dirty="0"/>
              <a:t> </a:t>
            </a:r>
            <a:r>
              <a:rPr lang="en-GB" sz="1450" dirty="0" smtClean="0"/>
              <a:t>  </a:t>
            </a:r>
            <a:r>
              <a:rPr lang="en-GB" sz="1450" dirty="0"/>
              <a:t>&lt;/export&gt;</a:t>
            </a:r>
          </a:p>
          <a:p>
            <a:r>
              <a:rPr lang="en-GB" sz="1450" dirty="0"/>
              <a:t>&lt;/package&gt;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8535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381000"/>
            <a:ext cx="8382000" cy="990600"/>
          </a:xfrm>
          <a:ln/>
        </p:spPr>
        <p:txBody>
          <a:bodyPr>
            <a:normAutofit/>
          </a:bodyPr>
          <a:lstStyle/>
          <a:p>
            <a:r>
              <a:rPr lang="en-US" altLang="zh-CN" sz="4000" dirty="0" smtClean="0"/>
              <a:t>Modify Package.xml and CMakeLists.txt</a:t>
            </a:r>
            <a:endParaRPr lang="en-US" altLang="zh-CN" sz="4000" dirty="0"/>
          </a:p>
        </p:txBody>
      </p:sp>
      <p:sp>
        <p:nvSpPr>
          <p:cNvPr id="16387" name="Content Placeholder 2"/>
          <p:cNvSpPr>
            <a:spLocks noGrp="1" noChangeArrowheads="1"/>
          </p:cNvSpPr>
          <p:nvPr>
            <p:ph idx="4294967295"/>
          </p:nvPr>
        </p:nvSpPr>
        <p:spPr bwMode="auto">
          <a:xfrm>
            <a:off x="0" y="1066800"/>
            <a:ext cx="9144000" cy="5486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>
              <a:lnSpc>
                <a:spcPct val="200000"/>
              </a:lnSpc>
              <a:buBlip>
                <a:blip r:embed="rId2"/>
              </a:buBlip>
            </a:pPr>
            <a:r>
              <a:rPr lang="en-US" altLang="zh-CN" b="1" dirty="0" smtClean="0"/>
              <a:t>CMakeLists.txt should look like:</a:t>
            </a:r>
          </a:p>
          <a:p>
            <a:pPr>
              <a:lnSpc>
                <a:spcPct val="200000"/>
              </a:lnSpc>
              <a:buBlip>
                <a:blip r:embed="rId2"/>
              </a:buBlip>
            </a:pPr>
            <a:endParaRPr lang="en-GB" dirty="0"/>
          </a:p>
          <a:p>
            <a:pPr marL="0" indent="0">
              <a:lnSpc>
                <a:spcPct val="200000"/>
              </a:lnSpc>
              <a:buNone/>
            </a:pPr>
            <a:endParaRPr lang="en-US" altLang="zh-CN" dirty="0" smtClean="0"/>
          </a:p>
        </p:txBody>
      </p:sp>
      <p:sp>
        <p:nvSpPr>
          <p:cNvPr id="5" name="Rectangle 5"/>
          <p:cNvSpPr>
            <a:spLocks/>
          </p:cNvSpPr>
          <p:nvPr/>
        </p:nvSpPr>
        <p:spPr bwMode="auto">
          <a:xfrm>
            <a:off x="838200" y="1981200"/>
            <a:ext cx="7315200" cy="4401205"/>
          </a:xfrm>
          <a:prstGeom prst="rect">
            <a:avLst/>
          </a:prstGeom>
          <a:solidFill>
            <a:schemeClr val="bg1"/>
          </a:solidFill>
          <a:ln w="25400" cmpd="sng">
            <a:solidFill>
              <a:srgbClr val="0F243E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000" dirty="0" err="1"/>
              <a:t>cmake_minimum_required</a:t>
            </a:r>
            <a:r>
              <a:rPr lang="en-GB" sz="2000" dirty="0"/>
              <a:t>(VERSION 2.8.3)</a:t>
            </a:r>
          </a:p>
          <a:p>
            <a:r>
              <a:rPr lang="en-GB" sz="2000" dirty="0"/>
              <a:t>project(</a:t>
            </a:r>
            <a:r>
              <a:rPr lang="en-GB" sz="2000" dirty="0" err="1"/>
              <a:t>beginner_tutorials</a:t>
            </a:r>
            <a:r>
              <a:rPr lang="en-GB" sz="2000" dirty="0"/>
              <a:t>)</a:t>
            </a:r>
          </a:p>
          <a:p>
            <a:r>
              <a:rPr lang="en-GB" sz="2000" dirty="0" err="1" smtClean="0"/>
              <a:t>find_package</a:t>
            </a:r>
            <a:r>
              <a:rPr lang="en-GB" sz="2000" dirty="0" smtClean="0"/>
              <a:t>(catkin </a:t>
            </a:r>
            <a:r>
              <a:rPr lang="en-GB" sz="2000" dirty="0"/>
              <a:t>REQUIRED COMPONENTS</a:t>
            </a:r>
          </a:p>
          <a:p>
            <a:r>
              <a:rPr lang="en-GB" sz="2000" dirty="0"/>
              <a:t>  </a:t>
            </a:r>
            <a:r>
              <a:rPr lang="en-GB" sz="2000" dirty="0" err="1"/>
              <a:t>roscpp</a:t>
            </a:r>
            <a:endParaRPr lang="en-GB" sz="2000" dirty="0"/>
          </a:p>
          <a:p>
            <a:r>
              <a:rPr lang="en-GB" sz="2000" dirty="0"/>
              <a:t>  </a:t>
            </a:r>
            <a:r>
              <a:rPr lang="en-GB" sz="2000" dirty="0" err="1"/>
              <a:t>rospy</a:t>
            </a:r>
            <a:endParaRPr lang="en-GB" sz="2000" dirty="0"/>
          </a:p>
          <a:p>
            <a:r>
              <a:rPr lang="en-GB" sz="2000" dirty="0"/>
              <a:t>  </a:t>
            </a:r>
            <a:r>
              <a:rPr lang="en-GB" sz="2000" dirty="0" err="1"/>
              <a:t>std_msgs</a:t>
            </a:r>
            <a:endParaRPr lang="en-GB" sz="2000" dirty="0"/>
          </a:p>
          <a:p>
            <a:r>
              <a:rPr lang="en-GB" sz="2000" dirty="0"/>
              <a:t>  </a:t>
            </a:r>
            <a:r>
              <a:rPr lang="en-GB" sz="2000" dirty="0" err="1"/>
              <a:t>message_generation</a:t>
            </a:r>
            <a:endParaRPr lang="en-GB" sz="2000" dirty="0"/>
          </a:p>
          <a:p>
            <a:r>
              <a:rPr lang="en-GB" sz="2000" dirty="0"/>
              <a:t>)</a:t>
            </a:r>
          </a:p>
          <a:p>
            <a:r>
              <a:rPr lang="en-GB" sz="2000" dirty="0" err="1" smtClean="0"/>
              <a:t>add_message_files</a:t>
            </a:r>
            <a:r>
              <a:rPr lang="en-GB" sz="2000" dirty="0" smtClean="0"/>
              <a:t>(   FILES   AandB.msg  </a:t>
            </a:r>
            <a:r>
              <a:rPr lang="en-GB" sz="2000" dirty="0"/>
              <a:t>)</a:t>
            </a:r>
          </a:p>
          <a:p>
            <a:r>
              <a:rPr lang="en-GB" sz="2000" dirty="0" err="1" smtClean="0"/>
              <a:t>add_service_files</a:t>
            </a:r>
            <a:r>
              <a:rPr lang="en-GB" sz="2000" dirty="0" smtClean="0"/>
              <a:t> (  FILES    </a:t>
            </a:r>
            <a:r>
              <a:rPr lang="en-GB" sz="2000" dirty="0" err="1" smtClean="0"/>
              <a:t>AddTwoInts.srv</a:t>
            </a:r>
            <a:r>
              <a:rPr lang="en-GB" sz="2000" dirty="0" smtClean="0"/>
              <a:t>  </a:t>
            </a:r>
            <a:r>
              <a:rPr lang="en-GB" sz="2000" dirty="0"/>
              <a:t>)</a:t>
            </a:r>
          </a:p>
          <a:p>
            <a:r>
              <a:rPr lang="en-GB" sz="2000" dirty="0" err="1" smtClean="0"/>
              <a:t>generate_messages</a:t>
            </a:r>
            <a:r>
              <a:rPr lang="en-GB" sz="2000" dirty="0" smtClean="0"/>
              <a:t>(   DEPENDENCIES    </a:t>
            </a:r>
            <a:r>
              <a:rPr lang="en-GB" sz="2000" dirty="0" err="1" smtClean="0"/>
              <a:t>std_msgs</a:t>
            </a:r>
            <a:r>
              <a:rPr lang="en-GB" sz="2000" dirty="0" smtClean="0"/>
              <a:t>  </a:t>
            </a:r>
            <a:r>
              <a:rPr lang="en-GB" sz="2000" dirty="0"/>
              <a:t>)</a:t>
            </a:r>
          </a:p>
          <a:p>
            <a:r>
              <a:rPr lang="en-GB" sz="2000" dirty="0" err="1" smtClean="0"/>
              <a:t>catkin_package</a:t>
            </a:r>
            <a:r>
              <a:rPr lang="en-GB" sz="2000" dirty="0" smtClean="0"/>
              <a:t>(   </a:t>
            </a:r>
            <a:r>
              <a:rPr lang="en-GB" sz="2000" dirty="0"/>
              <a:t>CATKIN_DEPENDS </a:t>
            </a:r>
            <a:r>
              <a:rPr lang="en-GB" sz="2000" dirty="0" err="1"/>
              <a:t>roscpp</a:t>
            </a:r>
            <a:r>
              <a:rPr lang="en-GB" sz="2000" dirty="0"/>
              <a:t> </a:t>
            </a:r>
            <a:r>
              <a:rPr lang="en-GB" sz="2000" dirty="0" err="1"/>
              <a:t>rospy</a:t>
            </a:r>
            <a:r>
              <a:rPr lang="en-GB" sz="2000" dirty="0"/>
              <a:t> </a:t>
            </a:r>
            <a:r>
              <a:rPr lang="en-GB" sz="2000" dirty="0" err="1"/>
              <a:t>std_msgs</a:t>
            </a:r>
            <a:r>
              <a:rPr lang="en-GB" sz="2000" dirty="0"/>
              <a:t> </a:t>
            </a:r>
            <a:r>
              <a:rPr lang="en-GB" sz="2000" dirty="0" err="1" smtClean="0"/>
              <a:t>message_runtime</a:t>
            </a:r>
            <a:r>
              <a:rPr lang="en-GB" sz="2000" dirty="0" smtClean="0"/>
              <a:t> )</a:t>
            </a:r>
            <a:endParaRPr lang="en-GB" sz="2000" dirty="0"/>
          </a:p>
          <a:p>
            <a:r>
              <a:rPr lang="en-GB" sz="2000" dirty="0" err="1" smtClean="0"/>
              <a:t>include_directories</a:t>
            </a:r>
            <a:r>
              <a:rPr lang="en-GB" sz="2000" dirty="0" smtClean="0"/>
              <a:t>(   </a:t>
            </a:r>
            <a:r>
              <a:rPr lang="en-GB" sz="2000" dirty="0"/>
              <a:t>${</a:t>
            </a:r>
            <a:r>
              <a:rPr lang="en-GB" sz="2000" dirty="0" err="1"/>
              <a:t>catkin_INCLUDE_DIRS</a:t>
            </a:r>
            <a:r>
              <a:rPr lang="en-GB" sz="2000" dirty="0" smtClean="0"/>
              <a:t>} )</a:t>
            </a:r>
            <a:endParaRPr lang="en-GB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7277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8600"/>
            <a:ext cx="8229600" cy="1143000"/>
          </a:xfrm>
          <a:ln/>
        </p:spPr>
        <p:txBody>
          <a:bodyPr/>
          <a:lstStyle/>
          <a:p>
            <a:r>
              <a:rPr lang="en-US" altLang="zh-CN" dirty="0"/>
              <a:t>Make Eclipse Project Files</a:t>
            </a:r>
          </a:p>
        </p:txBody>
      </p:sp>
      <p:sp>
        <p:nvSpPr>
          <p:cNvPr id="17411" name="Content Placeholder 2"/>
          <p:cNvSpPr>
            <a:spLocks noGrp="1" noChangeArrowheads="1"/>
          </p:cNvSpPr>
          <p:nvPr>
            <p:ph idx="4294967295"/>
          </p:nvPr>
        </p:nvSpPr>
        <p:spPr bwMode="auto">
          <a:xfrm>
            <a:off x="228600" y="1346200"/>
            <a:ext cx="8686800" cy="5359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Blip>
                <a:blip r:embed="rId2"/>
              </a:buBlip>
            </a:pPr>
            <a:r>
              <a:rPr lang="en-US" altLang="zh-CN" dirty="0"/>
              <a:t>Go to workspace directory and run </a:t>
            </a:r>
            <a:r>
              <a:rPr lang="en-US" altLang="zh-CN" dirty="0" err="1"/>
              <a:t>catkin_make</a:t>
            </a:r>
            <a:r>
              <a:rPr lang="en-US" altLang="zh-CN" dirty="0"/>
              <a:t> with options to generate eclipse project files:</a:t>
            </a:r>
          </a:p>
          <a:p>
            <a:endParaRPr lang="en-US" altLang="zh-CN" dirty="0"/>
          </a:p>
          <a:p>
            <a:endParaRPr lang="en-US" altLang="zh-CN" dirty="0"/>
          </a:p>
          <a:p>
            <a:pPr>
              <a:buBlip>
                <a:blip r:embed="rId2"/>
              </a:buBlip>
            </a:pPr>
            <a:r>
              <a:rPr lang="en-US" altLang="zh-CN" dirty="0"/>
              <a:t>The project files will be generated in the build/ folder (~/</a:t>
            </a:r>
            <a:r>
              <a:rPr lang="en-US" altLang="zh-CN" dirty="0" err="1"/>
              <a:t>catkin_ws</a:t>
            </a:r>
            <a:r>
              <a:rPr lang="en-US" altLang="zh-CN" dirty="0"/>
              <a:t>/build/.project and </a:t>
            </a:r>
            <a:r>
              <a:rPr lang="en-US" altLang="zh-CN" dirty="0" smtClean="0"/>
              <a:t>~/</a:t>
            </a:r>
            <a:r>
              <a:rPr lang="en-US" altLang="zh-CN" dirty="0" err="1"/>
              <a:t>catkin_ws</a:t>
            </a:r>
            <a:r>
              <a:rPr lang="en-US" altLang="zh-CN" dirty="0"/>
              <a:t>/build/.</a:t>
            </a:r>
            <a:r>
              <a:rPr lang="en-US" altLang="zh-CN" dirty="0" err="1"/>
              <a:t>cproject</a:t>
            </a:r>
            <a:r>
              <a:rPr lang="en-US" altLang="zh-CN" dirty="0"/>
              <a:t>)</a:t>
            </a:r>
          </a:p>
        </p:txBody>
      </p:sp>
      <p:sp>
        <p:nvSpPr>
          <p:cNvPr id="17412" name="Rectangle 5"/>
          <p:cNvSpPr>
            <a:spLocks/>
          </p:cNvSpPr>
          <p:nvPr/>
        </p:nvSpPr>
        <p:spPr bwMode="auto">
          <a:xfrm>
            <a:off x="685800" y="2286000"/>
            <a:ext cx="7696200" cy="708025"/>
          </a:xfrm>
          <a:prstGeom prst="rect">
            <a:avLst/>
          </a:prstGeom>
          <a:solidFill>
            <a:schemeClr val="bg1"/>
          </a:solidFill>
          <a:ln w="25400" cmpd="sng">
            <a:solidFill>
              <a:srgbClr val="0F243E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lvl="1"/>
            <a:r>
              <a:rPr lang="en-US" altLang="zh-CN" sz="2000" dirty="0">
                <a:solidFill>
                  <a:srgbClr val="4C4C4C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$cd ~/</a:t>
            </a:r>
            <a:r>
              <a:rPr lang="en-US" altLang="zh-CN" sz="2000" dirty="0" err="1">
                <a:solidFill>
                  <a:srgbClr val="4C4C4C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catkin_ws</a:t>
            </a:r>
            <a:endParaRPr lang="en-US" altLang="zh-CN" sz="2000" dirty="0">
              <a:solidFill>
                <a:srgbClr val="4C4C4C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  <a:p>
            <a:pPr marL="0" lvl="1"/>
            <a:r>
              <a:rPr lang="en-US" altLang="zh-CN" sz="2000" dirty="0">
                <a:solidFill>
                  <a:srgbClr val="4C4C4C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$</a:t>
            </a:r>
            <a:r>
              <a:rPr lang="en-US" altLang="zh-CN" sz="2000" dirty="0" err="1">
                <a:solidFill>
                  <a:srgbClr val="4C4C4C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catkin_make</a:t>
            </a:r>
            <a:r>
              <a:rPr lang="en-US" altLang="zh-CN" sz="2000" dirty="0">
                <a:solidFill>
                  <a:srgbClr val="4C4C4C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 --force-</a:t>
            </a:r>
            <a:r>
              <a:rPr lang="en-US" altLang="zh-CN" sz="2000" dirty="0" err="1">
                <a:solidFill>
                  <a:srgbClr val="4C4C4C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cmake</a:t>
            </a:r>
            <a:r>
              <a:rPr lang="en-US" altLang="zh-CN" sz="2000" dirty="0">
                <a:solidFill>
                  <a:srgbClr val="4C4C4C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 -</a:t>
            </a:r>
            <a:r>
              <a:rPr lang="en-US" altLang="zh-CN" sz="2000" dirty="0" err="1">
                <a:solidFill>
                  <a:srgbClr val="4C4C4C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G"Eclipse</a:t>
            </a:r>
            <a:r>
              <a:rPr lang="en-US" altLang="zh-CN" sz="2000" dirty="0">
                <a:solidFill>
                  <a:srgbClr val="4C4C4C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 CDT4 - Unix </a:t>
            </a:r>
            <a:r>
              <a:rPr lang="en-US" altLang="zh-CN" sz="2000" dirty="0" err="1">
                <a:solidFill>
                  <a:srgbClr val="4C4C4C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Makefiles</a:t>
            </a:r>
            <a:r>
              <a:rPr lang="en-US" altLang="zh-CN" sz="2000" dirty="0">
                <a:solidFill>
                  <a:srgbClr val="4C4C4C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"</a:t>
            </a:r>
            <a:endParaRPr lang="en-US" altLang="zh-CN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4369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2400"/>
            <a:ext cx="8229600" cy="1143000"/>
          </a:xfrm>
          <a:ln/>
        </p:spPr>
        <p:txBody>
          <a:bodyPr/>
          <a:lstStyle/>
          <a:p>
            <a:r>
              <a:rPr lang="en-US" altLang="zh-CN" dirty="0"/>
              <a:t>Import the Project into Eclipse</a:t>
            </a:r>
          </a:p>
        </p:txBody>
      </p:sp>
      <p:sp>
        <p:nvSpPr>
          <p:cNvPr id="18435" name="Content Placeholder 2"/>
          <p:cNvSpPr>
            <a:spLocks noGrp="1" noChangeArrowheads="1"/>
          </p:cNvSpPr>
          <p:nvPr>
            <p:ph idx="4294967295"/>
          </p:nvPr>
        </p:nvSpPr>
        <p:spPr bwMode="auto">
          <a:xfrm>
            <a:off x="228600" y="1219200"/>
            <a:ext cx="8686800" cy="5359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Blip>
                <a:blip r:embed="rId2"/>
              </a:buBlip>
            </a:pPr>
            <a:r>
              <a:rPr lang="en-US" altLang="zh-CN" dirty="0"/>
              <a:t>Now start Eclipse</a:t>
            </a:r>
          </a:p>
          <a:p>
            <a:pPr>
              <a:buBlip>
                <a:blip r:embed="rId2"/>
              </a:buBlip>
            </a:pPr>
            <a:r>
              <a:rPr lang="en-US" altLang="zh-CN" dirty="0"/>
              <a:t>Choose </a:t>
            </a:r>
            <a:r>
              <a:rPr lang="en-US" altLang="zh-CN" dirty="0" err="1"/>
              <a:t>catkin_ws</a:t>
            </a:r>
            <a:r>
              <a:rPr lang="en-US" altLang="zh-CN" dirty="0"/>
              <a:t> folder as the workspace folder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961" y="2362200"/>
            <a:ext cx="5934075" cy="30099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3520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8600"/>
            <a:ext cx="8229600" cy="1143000"/>
          </a:xfrm>
          <a:ln/>
        </p:spPr>
        <p:txBody>
          <a:bodyPr/>
          <a:lstStyle/>
          <a:p>
            <a:r>
              <a:rPr lang="en-US" altLang="zh-CN" dirty="0"/>
              <a:t>Import the Project into Eclipse</a:t>
            </a:r>
          </a:p>
        </p:txBody>
      </p:sp>
      <p:sp>
        <p:nvSpPr>
          <p:cNvPr id="19459" name="Content Placeholder 2"/>
          <p:cNvSpPr>
            <a:spLocks noGrp="1" noChangeArrowheads="1"/>
          </p:cNvSpPr>
          <p:nvPr>
            <p:ph idx="4294967295"/>
          </p:nvPr>
        </p:nvSpPr>
        <p:spPr bwMode="auto">
          <a:xfrm>
            <a:off x="228600" y="1219200"/>
            <a:ext cx="8686800" cy="5359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Blip>
                <a:blip r:embed="rId2"/>
              </a:buBlip>
            </a:pPr>
            <a:r>
              <a:rPr lang="en-US" altLang="zh-CN" dirty="0"/>
              <a:t>Choose File --&gt; Import --&gt; General --&gt; Existing Projects into Workspace</a:t>
            </a: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133600"/>
            <a:ext cx="4718812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2374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 noChangeArrowheads="1"/>
          </p:cNvSpPr>
          <p:nvPr>
            <p:ph type="title" idx="4294967295"/>
          </p:nvPr>
        </p:nvSpPr>
        <p:spPr>
          <a:ln/>
        </p:spPr>
        <p:txBody>
          <a:bodyPr/>
          <a:lstStyle/>
          <a:p>
            <a:r>
              <a:rPr lang="en-US" altLang="zh-CN"/>
              <a:t>Import the Project into Eclipse</a:t>
            </a:r>
          </a:p>
        </p:txBody>
      </p:sp>
      <p:sp>
        <p:nvSpPr>
          <p:cNvPr id="20483" name="Content Placeholder 2"/>
          <p:cNvSpPr>
            <a:spLocks noGrp="1" noChangeArrowheads="1"/>
          </p:cNvSpPr>
          <p:nvPr>
            <p:ph idx="4294967295"/>
          </p:nvPr>
        </p:nvSpPr>
        <p:spPr bwMode="auto">
          <a:xfrm>
            <a:off x="228600" y="1651000"/>
            <a:ext cx="8686800" cy="5359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Blip>
                <a:blip r:embed="rId2"/>
              </a:buBlip>
            </a:pPr>
            <a:r>
              <a:rPr lang="en-US" altLang="zh-CN" dirty="0"/>
              <a:t>Now import the project from the ~/</a:t>
            </a:r>
            <a:r>
              <a:rPr lang="en-US" altLang="zh-CN" dirty="0" err="1"/>
              <a:t>catkin_ws</a:t>
            </a:r>
            <a:r>
              <a:rPr lang="en-US" altLang="zh-CN" dirty="0"/>
              <a:t>/build folder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175</a:t>
            </a:fld>
            <a:endParaRPr lang="en-US"/>
          </a:p>
        </p:txBody>
      </p:sp>
      <p:pic>
        <p:nvPicPr>
          <p:cNvPr id="2" name="Picture 2" descr="F:\Dropbox\杂\Trip to France\misc\Screenshot from 2014-05-11 21-47-1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159000"/>
            <a:ext cx="3909640" cy="462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47307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04800"/>
            <a:ext cx="8229600" cy="1143000"/>
          </a:xfrm>
          <a:ln/>
        </p:spPr>
        <p:txBody>
          <a:bodyPr/>
          <a:lstStyle/>
          <a:p>
            <a:r>
              <a:rPr lang="en-US" altLang="zh-CN" dirty="0"/>
              <a:t>Fix Preprocessor Include Paths</a:t>
            </a:r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257550"/>
            <a:ext cx="4191000" cy="344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Content Placeholder 4"/>
          <p:cNvSpPr>
            <a:spLocks noGrp="1" noChangeArrowheads="1"/>
          </p:cNvSpPr>
          <p:nvPr>
            <p:ph idx="4294967295"/>
          </p:nvPr>
        </p:nvSpPr>
        <p:spPr bwMode="auto">
          <a:xfrm>
            <a:off x="228600" y="1371600"/>
            <a:ext cx="8686800" cy="19050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Blip>
                <a:blip r:embed="rId3"/>
              </a:buBlip>
            </a:pPr>
            <a:r>
              <a:rPr lang="en-US" altLang="zh-CN" sz="2800" dirty="0"/>
              <a:t>By default, the </a:t>
            </a:r>
            <a:r>
              <a:rPr lang="en-US" altLang="zh-CN" sz="2800" dirty="0" err="1"/>
              <a:t>intellisense</a:t>
            </a:r>
            <a:r>
              <a:rPr lang="en-US" altLang="zh-CN" sz="2800" dirty="0"/>
              <a:t> in Eclipse won’t recognize the system header files (like &lt;string&gt;). To fix that:</a:t>
            </a:r>
          </a:p>
          <a:p>
            <a:pPr lvl="1">
              <a:lnSpc>
                <a:spcPct val="80000"/>
              </a:lnSpc>
            </a:pPr>
            <a:r>
              <a:rPr lang="en-US" altLang="zh-CN" sz="2400" dirty="0"/>
              <a:t>Go to Project Properties --&gt; C/C++ General --&gt; Preprocessor Include Paths, Macros, etc. --&gt;</a:t>
            </a:r>
            <a:r>
              <a:rPr lang="en-US" altLang="zh-CN" sz="2400" dirty="0">
                <a:sym typeface="Wingdings" pitchFamily="2" charset="2"/>
              </a:rPr>
              <a:t> Providers tab</a:t>
            </a:r>
          </a:p>
          <a:p>
            <a:pPr lvl="1">
              <a:lnSpc>
                <a:spcPct val="80000"/>
              </a:lnSpc>
            </a:pPr>
            <a:r>
              <a:rPr lang="en-US" altLang="zh-CN" sz="2400" dirty="0"/>
              <a:t>Check CDT GCC Built-in Compiler Settings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1761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57200"/>
            <a:ext cx="8229600" cy="1143000"/>
          </a:xfrm>
          <a:ln/>
        </p:spPr>
        <p:txBody>
          <a:bodyPr/>
          <a:lstStyle/>
          <a:p>
            <a:r>
              <a:rPr lang="en-US" altLang="zh-CN" dirty="0"/>
              <a:t>Fix Preprocessor Include Paths</a:t>
            </a:r>
          </a:p>
        </p:txBody>
      </p:sp>
      <p:sp>
        <p:nvSpPr>
          <p:cNvPr id="22531" name="Content Placeholder 4"/>
          <p:cNvSpPr>
            <a:spLocks noGrp="1" noChangeArrowheads="1"/>
          </p:cNvSpPr>
          <p:nvPr>
            <p:ph idx="4294967295"/>
          </p:nvPr>
        </p:nvSpPr>
        <p:spPr bwMode="auto">
          <a:xfrm>
            <a:off x="228600" y="1574800"/>
            <a:ext cx="8686800" cy="12446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Blip>
                <a:blip r:embed="rId2"/>
              </a:buBlip>
            </a:pPr>
            <a:r>
              <a:rPr lang="en-US" altLang="zh-CN" dirty="0"/>
              <a:t>After that rebuild the C/C++ index by Right click on project -&gt; Index -&gt; Rebuild</a:t>
            </a:r>
          </a:p>
        </p:txBody>
      </p:sp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075" y="2514600"/>
            <a:ext cx="4251325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2110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57200"/>
            <a:ext cx="8229600" cy="1143000"/>
          </a:xfrm>
          <a:ln/>
        </p:spPr>
        <p:txBody>
          <a:bodyPr/>
          <a:lstStyle/>
          <a:p>
            <a:r>
              <a:rPr lang="en-US" altLang="zh-CN" dirty="0"/>
              <a:t>Project Structure</a:t>
            </a:r>
          </a:p>
        </p:txBody>
      </p:sp>
      <p:sp>
        <p:nvSpPr>
          <p:cNvPr id="23555" name="Content Placeholder 2"/>
          <p:cNvSpPr>
            <a:spLocks noGrp="1" noChangeArrowheads="1"/>
          </p:cNvSpPr>
          <p:nvPr>
            <p:ph idx="4294967295"/>
          </p:nvPr>
        </p:nvSpPr>
        <p:spPr bwMode="auto">
          <a:xfrm>
            <a:off x="228600" y="1524000"/>
            <a:ext cx="8686800" cy="5359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Blip>
                <a:blip r:embed="rId2"/>
              </a:buBlip>
            </a:pPr>
            <a:r>
              <a:rPr lang="en-US" altLang="zh-CN" dirty="0"/>
              <a:t>Eclipse provides a link "Source directory" within the project so that you can edit the source code</a:t>
            </a:r>
          </a:p>
        </p:txBody>
      </p:sp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438400"/>
            <a:ext cx="206057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9813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533400"/>
            <a:ext cx="8229600" cy="1143000"/>
          </a:xfrm>
          <a:ln/>
        </p:spPr>
        <p:txBody>
          <a:bodyPr/>
          <a:lstStyle/>
          <a:p>
            <a:r>
              <a:rPr lang="en-US" altLang="zh-CN" dirty="0" smtClean="0"/>
              <a:t>Learning by Practice</a:t>
            </a:r>
            <a:endParaRPr lang="en-US" altLang="zh-CN" dirty="0"/>
          </a:p>
        </p:txBody>
      </p:sp>
      <p:sp>
        <p:nvSpPr>
          <p:cNvPr id="16387" name="Content Placeholder 2"/>
          <p:cNvSpPr>
            <a:spLocks noGrp="1" noChangeArrowheads="1"/>
          </p:cNvSpPr>
          <p:nvPr>
            <p:ph idx="4294967295"/>
          </p:nvPr>
        </p:nvSpPr>
        <p:spPr bwMode="auto">
          <a:xfrm>
            <a:off x="228600" y="1676400"/>
            <a:ext cx="8686800" cy="4495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>
              <a:lnSpc>
                <a:spcPct val="210000"/>
              </a:lnSpc>
              <a:buBlip>
                <a:blip r:embed="rId2"/>
              </a:buBlip>
            </a:pPr>
            <a:r>
              <a:rPr lang="en-US" altLang="zh-CN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How to customize your own message and service</a:t>
            </a:r>
          </a:p>
          <a:p>
            <a:pPr>
              <a:lnSpc>
                <a:spcPct val="200000"/>
              </a:lnSpc>
              <a:buBlip>
                <a:blip r:embed="rId2"/>
              </a:buBlip>
            </a:pPr>
            <a:r>
              <a:rPr lang="en-US" altLang="zh-CN" sz="2800" b="1" dirty="0"/>
              <a:t>How to publish a topic</a:t>
            </a:r>
          </a:p>
          <a:p>
            <a:pPr>
              <a:lnSpc>
                <a:spcPct val="200000"/>
              </a:lnSpc>
              <a:buBlip>
                <a:blip r:embed="rId2"/>
              </a:buBlip>
            </a:pPr>
            <a:r>
              <a:rPr lang="en-US" altLang="zh-CN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How to subscribe a topic</a:t>
            </a:r>
          </a:p>
          <a:p>
            <a:pPr>
              <a:lnSpc>
                <a:spcPct val="200000"/>
              </a:lnSpc>
              <a:buBlip>
                <a:blip r:embed="rId2"/>
              </a:buBlip>
            </a:pPr>
            <a:r>
              <a:rPr lang="en-US" altLang="zh-CN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How to build a server</a:t>
            </a:r>
          </a:p>
          <a:p>
            <a:pPr>
              <a:lnSpc>
                <a:spcPct val="200000"/>
              </a:lnSpc>
              <a:buBlip>
                <a:blip r:embed="rId2"/>
              </a:buBlip>
            </a:pPr>
            <a:r>
              <a:rPr lang="en-US" altLang="zh-CN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How to build a client</a:t>
            </a:r>
            <a:endParaRPr lang="en-US" altLang="zh-CN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4311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GB" dirty="0" smtClean="0"/>
              <a:t>Sensors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Blip>
                <a:blip r:embed="rId2"/>
              </a:buBlip>
            </a:pPr>
            <a:r>
              <a:rPr lang="en-GB" dirty="0"/>
              <a:t>1D/2D/3D range </a:t>
            </a:r>
            <a:r>
              <a:rPr lang="en-GB" dirty="0" smtClean="0"/>
              <a:t>finders</a:t>
            </a:r>
            <a:endParaRPr lang="en-GB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/>
              <a:t>Sharp IR range </a:t>
            </a:r>
            <a:r>
              <a:rPr lang="en-GB" dirty="0" smtClean="0"/>
              <a:t>finder</a:t>
            </a:r>
            <a:endParaRPr lang="en-GB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/>
              <a:t>Hokuyo laser scanners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/>
              <a:t>Sick lasers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/>
              <a:t>Microsoft Kinect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/>
              <a:t>Asus </a:t>
            </a:r>
            <a:r>
              <a:rPr lang="en-GB" dirty="0" err="1"/>
              <a:t>Xtion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371600"/>
            <a:ext cx="1745466" cy="461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15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04800"/>
            <a:ext cx="8229600" cy="1143000"/>
          </a:xfrm>
          <a:ln/>
        </p:spPr>
        <p:txBody>
          <a:bodyPr/>
          <a:lstStyle/>
          <a:p>
            <a:r>
              <a:rPr lang="en-US" altLang="zh-CN" dirty="0"/>
              <a:t>Add New Source File</a:t>
            </a:r>
          </a:p>
        </p:txBody>
      </p:sp>
      <p:sp>
        <p:nvSpPr>
          <p:cNvPr id="24579" name="Content Placeholder 4"/>
          <p:cNvSpPr>
            <a:spLocks noGrp="1" noChangeArrowheads="1"/>
          </p:cNvSpPr>
          <p:nvPr>
            <p:ph idx="4294967295"/>
          </p:nvPr>
        </p:nvSpPr>
        <p:spPr bwMode="auto">
          <a:xfrm>
            <a:off x="152400" y="1371600"/>
            <a:ext cx="8686800" cy="5359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Blip>
                <a:blip r:embed="rId2"/>
              </a:buBlip>
            </a:pPr>
            <a:r>
              <a:rPr lang="en-US" altLang="zh-CN" dirty="0"/>
              <a:t>Right click on </a:t>
            </a:r>
            <a:r>
              <a:rPr lang="en-US" altLang="zh-CN" b="1" dirty="0" err="1"/>
              <a:t>src</a:t>
            </a:r>
            <a:r>
              <a:rPr lang="en-US" altLang="zh-CN" b="1" dirty="0"/>
              <a:t> </a:t>
            </a:r>
            <a:r>
              <a:rPr lang="en-US" altLang="zh-CN" dirty="0"/>
              <a:t>and select </a:t>
            </a:r>
            <a:r>
              <a:rPr lang="en-US" altLang="zh-CN" b="1" dirty="0"/>
              <a:t>New</a:t>
            </a:r>
            <a:r>
              <a:rPr lang="en-US" altLang="zh-CN" dirty="0"/>
              <a:t> –&gt; </a:t>
            </a:r>
            <a:r>
              <a:rPr lang="en-US" altLang="zh-CN" b="1" dirty="0"/>
              <a:t>Source File</a:t>
            </a:r>
            <a:r>
              <a:rPr lang="en-US" altLang="zh-CN" dirty="0"/>
              <a:t>, and create a file named talker.cpp </a:t>
            </a:r>
          </a:p>
        </p:txBody>
      </p:sp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362200"/>
            <a:ext cx="5334000" cy="389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5498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381000"/>
            <a:ext cx="8229600" cy="1143000"/>
          </a:xfrm>
          <a:ln/>
        </p:spPr>
        <p:txBody>
          <a:bodyPr/>
          <a:lstStyle/>
          <a:p>
            <a:r>
              <a:rPr lang="en-US" altLang="zh-CN" dirty="0"/>
              <a:t>Code Completion</a:t>
            </a:r>
          </a:p>
        </p:txBody>
      </p:sp>
      <p:sp>
        <p:nvSpPr>
          <p:cNvPr id="25603" name="Content Placeholder 4"/>
          <p:cNvSpPr>
            <a:spLocks noGrp="1" noChangeArrowheads="1"/>
          </p:cNvSpPr>
          <p:nvPr>
            <p:ph idx="4294967295"/>
          </p:nvPr>
        </p:nvSpPr>
        <p:spPr bwMode="auto">
          <a:xfrm>
            <a:off x="152400" y="1600200"/>
            <a:ext cx="8686800" cy="5359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Blip>
                <a:blip r:embed="rId2"/>
              </a:buBlip>
            </a:pPr>
            <a:r>
              <a:rPr lang="en-US" altLang="zh-CN" dirty="0"/>
              <a:t>Use Eclipse standard shortcuts to get code completion (i.e., </a:t>
            </a:r>
            <a:r>
              <a:rPr lang="en-US" altLang="zh-CN" dirty="0" err="1"/>
              <a:t>Ctrl+Space</a:t>
            </a:r>
            <a:r>
              <a:rPr lang="en-US" altLang="zh-CN" dirty="0"/>
              <a:t>) </a:t>
            </a:r>
          </a:p>
        </p:txBody>
      </p:sp>
      <p:pic>
        <p:nvPicPr>
          <p:cNvPr id="2050" name="Picture 2" descr="L:\Screenshot from 2014-04-17 11_09_39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9" r="28644" b="15329"/>
          <a:stretch/>
        </p:blipFill>
        <p:spPr bwMode="auto">
          <a:xfrm>
            <a:off x="1371600" y="2514600"/>
            <a:ext cx="5876925" cy="4149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6953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457200"/>
            <a:ext cx="8229600" cy="1143000"/>
          </a:xfrm>
          <a:ln/>
        </p:spPr>
        <p:txBody>
          <a:bodyPr/>
          <a:lstStyle/>
          <a:p>
            <a:r>
              <a:rPr lang="en-US" altLang="zh-CN" dirty="0"/>
              <a:t>ROS C++ Client Library</a:t>
            </a:r>
          </a:p>
        </p:txBody>
      </p:sp>
      <p:sp>
        <p:nvSpPr>
          <p:cNvPr id="26627" name="Content Placeholder 2"/>
          <p:cNvSpPr>
            <a:spLocks noGrp="1" noChangeArrowheads="1"/>
          </p:cNvSpPr>
          <p:nvPr>
            <p:ph idx="4294967295"/>
          </p:nvPr>
        </p:nvSpPr>
        <p:spPr bwMode="auto">
          <a:xfrm>
            <a:off x="152400" y="1511300"/>
            <a:ext cx="8686800" cy="42799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Blip>
                <a:blip r:embed="rId2"/>
              </a:buBlip>
            </a:pPr>
            <a:r>
              <a:rPr lang="en-US" altLang="zh-CN" b="1" dirty="0" err="1"/>
              <a:t>roscpp</a:t>
            </a:r>
            <a:r>
              <a:rPr lang="en-US" altLang="zh-CN" dirty="0"/>
              <a:t> is a ROS client implementation in C++</a:t>
            </a:r>
          </a:p>
          <a:p>
            <a:pPr>
              <a:buBlip>
                <a:blip r:embed="rId2"/>
              </a:buBlip>
            </a:pPr>
            <a:r>
              <a:rPr lang="en-US" altLang="zh-CN" dirty="0"/>
              <a:t>Library documentation can be found at:</a:t>
            </a:r>
          </a:p>
          <a:p>
            <a:pPr lvl="1"/>
            <a:r>
              <a:rPr lang="en-US" altLang="zh-CN" dirty="0">
                <a:hlinkClick r:id="rId3"/>
              </a:rPr>
              <a:t>http://docs.ros.org/api/roscpp/html/</a:t>
            </a:r>
          </a:p>
          <a:p>
            <a:pPr>
              <a:buBlip>
                <a:blip r:embed="rId2"/>
              </a:buBlip>
            </a:pPr>
            <a:r>
              <a:rPr lang="en-US" altLang="zh-CN" dirty="0"/>
              <a:t>ROS header files can be found at: /opt/</a:t>
            </a:r>
            <a:r>
              <a:rPr lang="en-US" altLang="zh-CN" dirty="0" err="1"/>
              <a:t>ros</a:t>
            </a:r>
            <a:r>
              <a:rPr lang="en-US" altLang="zh-CN" dirty="0"/>
              <a:t>/hydro/include</a:t>
            </a:r>
          </a:p>
          <a:p>
            <a:pPr lvl="1"/>
            <a:r>
              <a:rPr lang="en-US" altLang="zh-CN" dirty="0"/>
              <a:t>For example, /opt/</a:t>
            </a:r>
            <a:r>
              <a:rPr lang="en-US" altLang="zh-CN" dirty="0" err="1"/>
              <a:t>ros</a:t>
            </a:r>
            <a:r>
              <a:rPr lang="en-US" altLang="zh-CN" dirty="0"/>
              <a:t>/hydro/include/</a:t>
            </a:r>
            <a:r>
              <a:rPr lang="en-US" altLang="zh-CN" dirty="0" err="1"/>
              <a:t>ros</a:t>
            </a:r>
            <a:r>
              <a:rPr lang="en-US" altLang="zh-CN" dirty="0"/>
              <a:t>/</a:t>
            </a:r>
            <a:r>
              <a:rPr lang="en-US" altLang="zh-CN" dirty="0" err="1"/>
              <a:t>ros.h</a:t>
            </a:r>
            <a:endParaRPr lang="en-US" altLang="zh-CN" dirty="0"/>
          </a:p>
          <a:p>
            <a:pPr>
              <a:buBlip>
                <a:blip r:embed="rId2"/>
              </a:buBlip>
            </a:pPr>
            <a:r>
              <a:rPr lang="en-US" altLang="zh-CN" dirty="0"/>
              <a:t>ROS core binaries are located at: /opt/</a:t>
            </a:r>
            <a:r>
              <a:rPr lang="en-US" altLang="zh-CN" dirty="0" err="1"/>
              <a:t>ros</a:t>
            </a:r>
            <a:r>
              <a:rPr lang="en-US" altLang="zh-CN" dirty="0"/>
              <a:t>/hydro/bin</a:t>
            </a:r>
          </a:p>
          <a:p>
            <a:pPr lvl="1"/>
            <a:r>
              <a:rPr lang="en-US" altLang="zh-CN" dirty="0"/>
              <a:t>For example, /opt/</a:t>
            </a:r>
            <a:r>
              <a:rPr lang="en-US" altLang="zh-CN" dirty="0" err="1"/>
              <a:t>ros</a:t>
            </a:r>
            <a:r>
              <a:rPr lang="en-US" altLang="zh-CN" dirty="0"/>
              <a:t>/hydro/bin/</a:t>
            </a:r>
            <a:r>
              <a:rPr lang="en-US" altLang="zh-CN" dirty="0" err="1"/>
              <a:t>rosrun</a:t>
            </a:r>
            <a:endParaRPr lang="en-US" altLang="zh-CN" dirty="0"/>
          </a:p>
          <a:p>
            <a:endParaRPr lang="en-US" altLang="zh-CN" dirty="0"/>
          </a:p>
          <a:p>
            <a:pPr lvl="1"/>
            <a:endParaRPr lang="en-US" altLang="zh-CN" dirty="0"/>
          </a:p>
          <a:p>
            <a:pPr marL="393192" lvl="1" indent="0">
              <a:buNone/>
            </a:pPr>
            <a:endParaRPr lang="en-US" altLang="zh-CN" dirty="0"/>
          </a:p>
          <a:p>
            <a:endParaRPr lang="en-US" altLang="zh-CN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7964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 descr=" 27650"/>
          <p:cNvSpPr>
            <a:spLocks noGrp="1" noChangeArrowheads="1"/>
          </p:cNvSpPr>
          <p:nvPr>
            <p:ph type="title" idx="4294967295"/>
          </p:nvPr>
        </p:nvSpPr>
        <p:spPr>
          <a:xfrm>
            <a:off x="419100" y="381000"/>
            <a:ext cx="8229600" cy="1143000"/>
          </a:xfrm>
          <a:ln/>
        </p:spPr>
        <p:txBody>
          <a:bodyPr/>
          <a:lstStyle/>
          <a:p>
            <a:r>
              <a:rPr lang="en-US" altLang="zh-CN" dirty="0"/>
              <a:t>ROS </a:t>
            </a:r>
            <a:r>
              <a:rPr lang="en-US" altLang="zh-CN" dirty="0" err="1"/>
              <a:t>Init</a:t>
            </a:r>
            <a:endParaRPr lang="en-US" altLang="zh-CN" dirty="0"/>
          </a:p>
        </p:txBody>
      </p:sp>
      <p:sp>
        <p:nvSpPr>
          <p:cNvPr id="27651" name="Content Placeholder 2" descr=" 27651"/>
          <p:cNvSpPr>
            <a:spLocks noGrp="1" noChangeArrowheads="1"/>
          </p:cNvSpPr>
          <p:nvPr>
            <p:ph idx="4294967295"/>
          </p:nvPr>
        </p:nvSpPr>
        <p:spPr bwMode="auto">
          <a:xfrm>
            <a:off x="190500" y="1600200"/>
            <a:ext cx="8686800" cy="5359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Blip>
                <a:blip r:embed="rId2"/>
              </a:buBlip>
            </a:pPr>
            <a:r>
              <a:rPr lang="en-US" altLang="zh-CN" dirty="0"/>
              <a:t>A version of </a:t>
            </a:r>
            <a:r>
              <a:rPr lang="en-US" altLang="zh-CN" dirty="0" err="1"/>
              <a:t>ros</a:t>
            </a:r>
            <a:r>
              <a:rPr lang="en-US" altLang="zh-CN" dirty="0"/>
              <a:t>::</a:t>
            </a:r>
            <a:r>
              <a:rPr lang="en-US" altLang="zh-CN" dirty="0" err="1"/>
              <a:t>init</a:t>
            </a:r>
            <a:r>
              <a:rPr lang="en-US" altLang="zh-CN" dirty="0"/>
              <a:t>() must be called before using any of the rest of the ROS </a:t>
            </a:r>
            <a:r>
              <a:rPr lang="en-US" altLang="zh-CN" dirty="0" smtClean="0"/>
              <a:t>system</a:t>
            </a:r>
          </a:p>
          <a:p>
            <a:pPr>
              <a:buChar char=" "/>
            </a:pPr>
            <a:r>
              <a:rPr lang="en-US" altLang="zh-CN" smtClean="0"/>
              <a:t>                                    </a:t>
            </a:r>
            <a:endParaRPr lang="en-US" altLang="zh-CN" dirty="0"/>
          </a:p>
          <a:p>
            <a:endParaRPr lang="en-US" altLang="zh-CN" dirty="0"/>
          </a:p>
          <a:p>
            <a:pPr>
              <a:buSzPct val="100000"/>
              <a:buChar char=" "/>
            </a:pPr>
            <a:r>
              <a:rPr lang="en-US" altLang="zh-CN" smtClean="0"/>
              <a:t>                                             </a:t>
            </a:r>
            <a:endParaRPr lang="en-US" altLang="zh-CN" dirty="0"/>
          </a:p>
          <a:p>
            <a:endParaRPr lang="en-US" altLang="zh-CN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955972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 descr=" 27650"/>
          <p:cNvSpPr>
            <a:spLocks noGrp="1" noChangeArrowheads="1"/>
          </p:cNvSpPr>
          <p:nvPr>
            <p:ph type="title" idx="4294967295"/>
          </p:nvPr>
        </p:nvSpPr>
        <p:spPr>
          <a:xfrm>
            <a:off x="419100" y="381000"/>
            <a:ext cx="8229600" cy="1143000"/>
          </a:xfrm>
          <a:ln/>
        </p:spPr>
        <p:txBody>
          <a:bodyPr/>
          <a:lstStyle/>
          <a:p>
            <a:r>
              <a:rPr lang="en-US" altLang="zh-CN" dirty="0"/>
              <a:t>ROS </a:t>
            </a:r>
            <a:r>
              <a:rPr lang="en-US" altLang="zh-CN" dirty="0" err="1"/>
              <a:t>Init</a:t>
            </a:r>
            <a:endParaRPr lang="en-US" altLang="zh-CN" dirty="0"/>
          </a:p>
        </p:txBody>
      </p:sp>
      <p:sp>
        <p:nvSpPr>
          <p:cNvPr id="27651" name="Content Placeholder 2" descr=" 27651"/>
          <p:cNvSpPr>
            <a:spLocks noGrp="1" noChangeArrowheads="1"/>
          </p:cNvSpPr>
          <p:nvPr>
            <p:ph idx="4294967295"/>
          </p:nvPr>
        </p:nvSpPr>
        <p:spPr bwMode="auto">
          <a:xfrm>
            <a:off x="190500" y="1600200"/>
            <a:ext cx="8686800" cy="5359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Blip>
                <a:blip r:embed="rId2"/>
              </a:buBlip>
            </a:pPr>
            <a:r>
              <a:rPr lang="en-US" altLang="zh-CN" dirty="0"/>
              <a:t>A version of </a:t>
            </a:r>
            <a:r>
              <a:rPr lang="en-US" altLang="zh-CN" dirty="0" err="1"/>
              <a:t>ros</a:t>
            </a:r>
            <a:r>
              <a:rPr lang="en-US" altLang="zh-CN" dirty="0"/>
              <a:t>::</a:t>
            </a:r>
            <a:r>
              <a:rPr lang="en-US" altLang="zh-CN" dirty="0" err="1"/>
              <a:t>init</a:t>
            </a:r>
            <a:r>
              <a:rPr lang="en-US" altLang="zh-CN" dirty="0"/>
              <a:t>() must be called before using any of the rest of the ROS </a:t>
            </a:r>
            <a:r>
              <a:rPr lang="en-US" altLang="zh-CN" dirty="0" smtClean="0"/>
              <a:t>system</a:t>
            </a:r>
          </a:p>
          <a:p>
            <a:pPr lvl="0">
              <a:buClr>
                <a:srgbClr val="0BD0D9"/>
              </a:buClr>
              <a:buBlip>
                <a:blip r:embed="rId2"/>
              </a:buBlip>
            </a:pPr>
            <a:r>
              <a:rPr lang="en-US" altLang="zh-CN" smtClean="0">
                <a:latin typeface="Constantia"/>
              </a:rPr>
              <a:t>Typical call in the main() function:</a:t>
            </a:r>
          </a:p>
          <a:p>
            <a:endParaRPr lang="en-US" altLang="zh-CN" dirty="0"/>
          </a:p>
          <a:p>
            <a:pPr>
              <a:buSzPct val="100000"/>
              <a:buChar char=" "/>
            </a:pPr>
            <a:r>
              <a:rPr lang="en-US" altLang="zh-CN" smtClean="0"/>
              <a:t>                                             </a:t>
            </a:r>
            <a:endParaRPr lang="en-US" altLang="zh-CN" dirty="0"/>
          </a:p>
          <a:p>
            <a:endParaRPr lang="en-US" altLang="zh-CN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032730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 descr=" 27650"/>
          <p:cNvSpPr>
            <a:spLocks noGrp="1" noChangeArrowheads="1"/>
          </p:cNvSpPr>
          <p:nvPr>
            <p:ph type="title" idx="4294967295"/>
          </p:nvPr>
        </p:nvSpPr>
        <p:spPr>
          <a:xfrm>
            <a:off x="419100" y="381000"/>
            <a:ext cx="8229600" cy="1143000"/>
          </a:xfrm>
          <a:ln/>
        </p:spPr>
        <p:txBody>
          <a:bodyPr/>
          <a:lstStyle/>
          <a:p>
            <a:r>
              <a:rPr lang="en-US" altLang="zh-CN" dirty="0"/>
              <a:t>ROS </a:t>
            </a:r>
            <a:r>
              <a:rPr lang="en-US" altLang="zh-CN" dirty="0" err="1"/>
              <a:t>Init</a:t>
            </a:r>
            <a:endParaRPr lang="en-US" altLang="zh-CN" dirty="0"/>
          </a:p>
        </p:txBody>
      </p:sp>
      <p:sp>
        <p:nvSpPr>
          <p:cNvPr id="27651" name="Content Placeholder 2" descr=" 27651"/>
          <p:cNvSpPr>
            <a:spLocks noGrp="1" noChangeArrowheads="1"/>
          </p:cNvSpPr>
          <p:nvPr>
            <p:ph idx="4294967295"/>
          </p:nvPr>
        </p:nvSpPr>
        <p:spPr bwMode="auto">
          <a:xfrm>
            <a:off x="190500" y="1600200"/>
            <a:ext cx="8686800" cy="5359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Blip>
                <a:blip r:embed="rId2"/>
              </a:buBlip>
            </a:pPr>
            <a:r>
              <a:rPr lang="en-US" altLang="zh-CN" dirty="0"/>
              <a:t>A version of </a:t>
            </a:r>
            <a:r>
              <a:rPr lang="en-US" altLang="zh-CN" dirty="0" err="1"/>
              <a:t>ros</a:t>
            </a:r>
            <a:r>
              <a:rPr lang="en-US" altLang="zh-CN" dirty="0"/>
              <a:t>::</a:t>
            </a:r>
            <a:r>
              <a:rPr lang="en-US" altLang="zh-CN" dirty="0" err="1"/>
              <a:t>init</a:t>
            </a:r>
            <a:r>
              <a:rPr lang="en-US" altLang="zh-CN" dirty="0"/>
              <a:t>() must be called before using any of the rest of the ROS </a:t>
            </a:r>
            <a:r>
              <a:rPr lang="en-US" altLang="zh-CN" dirty="0" smtClean="0"/>
              <a:t>system</a:t>
            </a:r>
          </a:p>
          <a:p>
            <a:pPr lvl="0">
              <a:buClr>
                <a:srgbClr val="0BD0D9"/>
              </a:buClr>
              <a:buBlip>
                <a:blip r:embed="rId2"/>
              </a:buBlip>
            </a:pPr>
            <a:r>
              <a:rPr lang="en-US" altLang="zh-CN" smtClean="0">
                <a:latin typeface="Constantia"/>
              </a:rPr>
              <a:t>Typical call in the main() function:</a:t>
            </a:r>
          </a:p>
          <a:p>
            <a:endParaRPr lang="en-US" altLang="zh-CN" dirty="0"/>
          </a:p>
          <a:p>
            <a:pPr>
              <a:buSzPct val="100000"/>
              <a:buChar char=" "/>
            </a:pPr>
            <a:r>
              <a:rPr lang="en-US" altLang="zh-CN" smtClean="0"/>
              <a:t>                                             </a:t>
            </a:r>
            <a:endParaRPr lang="en-US" altLang="zh-CN" dirty="0"/>
          </a:p>
          <a:p>
            <a:endParaRPr lang="en-US" altLang="zh-CN" dirty="0"/>
          </a:p>
        </p:txBody>
      </p:sp>
      <p:sp>
        <p:nvSpPr>
          <p:cNvPr id="5" name="Rectangle 5" descr=" 27652"/>
          <p:cNvSpPr>
            <a:spLocks/>
          </p:cNvSpPr>
          <p:nvPr/>
        </p:nvSpPr>
        <p:spPr bwMode="auto">
          <a:xfrm>
            <a:off x="582967" y="2952750"/>
            <a:ext cx="7696200" cy="400050"/>
          </a:xfrm>
          <a:prstGeom prst="rect">
            <a:avLst/>
          </a:prstGeom>
          <a:solidFill>
            <a:schemeClr val="bg1"/>
          </a:solidFill>
          <a:ln w="25400" cmpd="sng">
            <a:solidFill>
              <a:srgbClr val="0F243E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lvl="1"/>
            <a:r>
              <a:rPr lang="en-US" altLang="zh-CN" sz="2000">
                <a:solidFill>
                  <a:srgbClr val="4C4C4C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ros::init(argc, argv, “Node name”);</a:t>
            </a:r>
            <a:endParaRPr lang="en-US" altLang="zh-CN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670307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 descr=" 27650"/>
          <p:cNvSpPr>
            <a:spLocks noGrp="1" noChangeArrowheads="1"/>
          </p:cNvSpPr>
          <p:nvPr>
            <p:ph type="title" idx="4294967295"/>
          </p:nvPr>
        </p:nvSpPr>
        <p:spPr>
          <a:xfrm>
            <a:off x="419100" y="381000"/>
            <a:ext cx="8229600" cy="1143000"/>
          </a:xfrm>
          <a:ln/>
        </p:spPr>
        <p:txBody>
          <a:bodyPr/>
          <a:lstStyle/>
          <a:p>
            <a:r>
              <a:rPr lang="en-US" altLang="zh-CN" dirty="0"/>
              <a:t>ROS </a:t>
            </a:r>
            <a:r>
              <a:rPr lang="en-US" altLang="zh-CN" dirty="0" err="1"/>
              <a:t>Init</a:t>
            </a:r>
            <a:endParaRPr lang="en-US" altLang="zh-CN" dirty="0"/>
          </a:p>
        </p:txBody>
      </p:sp>
      <p:sp>
        <p:nvSpPr>
          <p:cNvPr id="27651" name="Content Placeholder 2" descr=" 27651"/>
          <p:cNvSpPr>
            <a:spLocks noGrp="1" noChangeArrowheads="1"/>
          </p:cNvSpPr>
          <p:nvPr>
            <p:ph idx="4294967295"/>
          </p:nvPr>
        </p:nvSpPr>
        <p:spPr bwMode="auto">
          <a:xfrm>
            <a:off x="190500" y="1600200"/>
            <a:ext cx="8686800" cy="5359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Blip>
                <a:blip r:embed="rId2"/>
              </a:buBlip>
            </a:pPr>
            <a:r>
              <a:rPr lang="en-US" altLang="zh-CN" dirty="0"/>
              <a:t>A version of </a:t>
            </a:r>
            <a:r>
              <a:rPr lang="en-US" altLang="zh-CN" dirty="0" err="1"/>
              <a:t>ros</a:t>
            </a:r>
            <a:r>
              <a:rPr lang="en-US" altLang="zh-CN" dirty="0"/>
              <a:t>::</a:t>
            </a:r>
            <a:r>
              <a:rPr lang="en-US" altLang="zh-CN" dirty="0" err="1"/>
              <a:t>init</a:t>
            </a:r>
            <a:r>
              <a:rPr lang="en-US" altLang="zh-CN" dirty="0"/>
              <a:t>() must be called before using any of the rest of the ROS </a:t>
            </a:r>
            <a:r>
              <a:rPr lang="en-US" altLang="zh-CN" dirty="0" smtClean="0"/>
              <a:t>system</a:t>
            </a:r>
          </a:p>
          <a:p>
            <a:pPr lvl="0">
              <a:buClr>
                <a:srgbClr val="0BD0D9"/>
              </a:buClr>
              <a:buBlip>
                <a:blip r:embed="rId2"/>
              </a:buBlip>
            </a:pPr>
            <a:r>
              <a:rPr lang="en-US" altLang="zh-CN" smtClean="0">
                <a:latin typeface="Constantia"/>
              </a:rPr>
              <a:t>Typical call in the main() function:</a:t>
            </a:r>
          </a:p>
          <a:p>
            <a:endParaRPr lang="en-US" altLang="zh-CN" dirty="0"/>
          </a:p>
          <a:p>
            <a:pPr lvl="0">
              <a:buClr>
                <a:srgbClr val="0BD0D9"/>
              </a:buClr>
              <a:buSzPct val="100000"/>
              <a:buBlip>
                <a:blip r:embed="rId2"/>
              </a:buBlip>
            </a:pPr>
            <a:r>
              <a:rPr lang="en-US" altLang="zh-CN" smtClean="0">
                <a:latin typeface="Constantia"/>
              </a:rPr>
              <a:t>Node names must be unique in a running system</a:t>
            </a:r>
          </a:p>
          <a:p>
            <a:endParaRPr lang="en-US" altLang="zh-CN" dirty="0"/>
          </a:p>
        </p:txBody>
      </p:sp>
      <p:sp>
        <p:nvSpPr>
          <p:cNvPr id="5" name="Rectangle 5" descr=" 27652"/>
          <p:cNvSpPr>
            <a:spLocks/>
          </p:cNvSpPr>
          <p:nvPr/>
        </p:nvSpPr>
        <p:spPr bwMode="auto">
          <a:xfrm>
            <a:off x="582967" y="2952750"/>
            <a:ext cx="7696200" cy="400050"/>
          </a:xfrm>
          <a:prstGeom prst="rect">
            <a:avLst/>
          </a:prstGeom>
          <a:solidFill>
            <a:schemeClr val="bg1"/>
          </a:solidFill>
          <a:ln w="25400" cmpd="sng">
            <a:solidFill>
              <a:srgbClr val="0F243E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lvl="1"/>
            <a:r>
              <a:rPr lang="en-US" altLang="zh-CN" sz="2000">
                <a:solidFill>
                  <a:srgbClr val="4C4C4C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ros::init(argc, argv, “Node name”);</a:t>
            </a:r>
            <a:endParaRPr lang="en-US" altLang="zh-CN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011744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 descr=" 28674"/>
          <p:cNvSpPr>
            <a:spLocks noGrp="1" noChangeArrowheads="1"/>
          </p:cNvSpPr>
          <p:nvPr>
            <p:ph type="title" idx="4294967295"/>
          </p:nvPr>
        </p:nvSpPr>
        <p:spPr>
          <a:xfrm>
            <a:off x="419100" y="457200"/>
            <a:ext cx="8229600" cy="1143000"/>
          </a:xfrm>
          <a:ln/>
        </p:spPr>
        <p:txBody>
          <a:bodyPr/>
          <a:lstStyle/>
          <a:p>
            <a:r>
              <a:rPr lang="en-US" altLang="zh-CN" dirty="0" err="1"/>
              <a:t>ros</a:t>
            </a:r>
            <a:r>
              <a:rPr lang="en-US" altLang="zh-CN" dirty="0"/>
              <a:t>::</a:t>
            </a:r>
            <a:r>
              <a:rPr lang="en-US" altLang="zh-CN" dirty="0" err="1"/>
              <a:t>NodeHandle</a:t>
            </a:r>
            <a:endParaRPr lang="en-US" altLang="zh-CN" dirty="0"/>
          </a:p>
        </p:txBody>
      </p:sp>
      <p:sp>
        <p:nvSpPr>
          <p:cNvPr id="28675" name="Content Placeholder 2" descr=" 28675"/>
          <p:cNvSpPr>
            <a:spLocks noGrp="1" noChangeArrowheads="1"/>
          </p:cNvSpPr>
          <p:nvPr>
            <p:ph idx="4294967295"/>
          </p:nvPr>
        </p:nvSpPr>
        <p:spPr bwMode="auto">
          <a:xfrm>
            <a:off x="190500" y="1758950"/>
            <a:ext cx="8686800" cy="5359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  <a:buSzPct val="100000"/>
              <a:buChar char=" "/>
            </a:pPr>
            <a:r>
              <a:rPr lang="en-US" altLang="zh-CN" smtClean="0"/>
              <a:t>   </a:t>
            </a:r>
            <a:r>
              <a:rPr lang="en-US" altLang="zh-CN" b="1" smtClean="0"/>
              <a:t> </a:t>
            </a:r>
            <a:r>
              <a:rPr lang="en-US" altLang="zh-CN" smtClean="0"/>
              <a:t>                                                 </a:t>
            </a:r>
            <a:br>
              <a:rPr lang="en-US" altLang="zh-CN" smtClean="0"/>
            </a:br>
            <a:r>
              <a:rPr lang="en-US" altLang="zh-CN" smtClean="0"/>
              <a:t>       </a:t>
            </a:r>
            <a:endParaRPr lang="en-US" altLang="zh-CN" dirty="0"/>
          </a:p>
          <a:p>
            <a:pPr lvl="1">
              <a:lnSpc>
                <a:spcPct val="90000"/>
              </a:lnSpc>
              <a:buChar char=" "/>
            </a:pPr>
            <a:r>
              <a:rPr lang="en-US" altLang="zh-CN" smtClean="0"/>
              <a:t>                                                               </a:t>
            </a:r>
            <a:endParaRPr lang="en-US" altLang="zh-CN" dirty="0"/>
          </a:p>
          <a:p>
            <a:pPr>
              <a:lnSpc>
                <a:spcPct val="90000"/>
              </a:lnSpc>
              <a:buSzPct val="100000"/>
              <a:buChar char=" "/>
            </a:pPr>
            <a:r>
              <a:rPr lang="en-US" altLang="zh-CN" smtClean="0"/>
              <a:t>                                                         </a:t>
            </a:r>
            <a:br>
              <a:rPr lang="en-US" altLang="zh-CN" smtClean="0"/>
            </a:br>
            <a:r>
              <a:rPr lang="en-US" altLang="zh-CN" smtClean="0"/>
              <a:t>                          </a:t>
            </a:r>
            <a:endParaRPr lang="en-US" altLang="zh-CN" dirty="0"/>
          </a:p>
          <a:p>
            <a:pPr>
              <a:lnSpc>
                <a:spcPct val="90000"/>
              </a:lnSpc>
            </a:pPr>
            <a:endParaRPr lang="en-US" altLang="zh-CN" dirty="0"/>
          </a:p>
          <a:p>
            <a:pPr lvl="1">
              <a:lnSpc>
                <a:spcPct val="90000"/>
              </a:lnSpc>
              <a:buChar char=" "/>
            </a:pPr>
            <a:r>
              <a:rPr lang="en-US" altLang="zh-CN" smtClean="0"/>
              <a:t>                                                           </a:t>
            </a:r>
            <a:br>
              <a:rPr lang="en-US" altLang="zh-CN" smtClean="0"/>
            </a:br>
            <a:r>
              <a:rPr lang="en-US" altLang="zh-CN" smtClean="0"/>
              <a:t>            </a:t>
            </a:r>
            <a:endParaRPr lang="en-US" altLang="zh-CN" dirty="0"/>
          </a:p>
          <a:p>
            <a:pPr lvl="1">
              <a:lnSpc>
                <a:spcPct val="90000"/>
              </a:lnSpc>
              <a:buChar char=" "/>
            </a:pPr>
            <a:r>
              <a:rPr lang="en-US" altLang="zh-CN" smtClean="0"/>
              <a:t>                                                       </a:t>
            </a:r>
            <a:endParaRPr lang="en-US" altLang="zh-CN" dirty="0"/>
          </a:p>
          <a:p>
            <a:pPr>
              <a:lnSpc>
                <a:spcPct val="90000"/>
              </a:lnSpc>
            </a:pPr>
            <a:endParaRPr lang="en-US" altLang="zh-CN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051984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 descr=" 28674"/>
          <p:cNvSpPr>
            <a:spLocks noGrp="1" noChangeArrowheads="1"/>
          </p:cNvSpPr>
          <p:nvPr>
            <p:ph type="title" idx="4294967295"/>
          </p:nvPr>
        </p:nvSpPr>
        <p:spPr>
          <a:xfrm>
            <a:off x="419100" y="457200"/>
            <a:ext cx="8229600" cy="1143000"/>
          </a:xfrm>
          <a:ln/>
        </p:spPr>
        <p:txBody>
          <a:bodyPr/>
          <a:lstStyle/>
          <a:p>
            <a:r>
              <a:rPr lang="en-US" altLang="zh-CN" dirty="0" err="1"/>
              <a:t>ros</a:t>
            </a:r>
            <a:r>
              <a:rPr lang="en-US" altLang="zh-CN" dirty="0"/>
              <a:t>::</a:t>
            </a:r>
            <a:r>
              <a:rPr lang="en-US" altLang="zh-CN" dirty="0" err="1"/>
              <a:t>NodeHandle</a:t>
            </a:r>
            <a:endParaRPr lang="en-US" altLang="zh-CN" dirty="0"/>
          </a:p>
        </p:txBody>
      </p:sp>
      <p:sp>
        <p:nvSpPr>
          <p:cNvPr id="28675" name="Content Placeholder 2" descr=" 28675"/>
          <p:cNvSpPr>
            <a:spLocks noGrp="1" noChangeArrowheads="1"/>
          </p:cNvSpPr>
          <p:nvPr>
            <p:ph idx="4294967295"/>
          </p:nvPr>
        </p:nvSpPr>
        <p:spPr bwMode="auto">
          <a:xfrm>
            <a:off x="190500" y="1758950"/>
            <a:ext cx="8686800" cy="5359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>
              <a:lnSpc>
                <a:spcPct val="90000"/>
              </a:lnSpc>
              <a:buClr>
                <a:srgbClr val="0BD0D9"/>
              </a:buClr>
              <a:buSzPct val="100000"/>
              <a:buBlip>
                <a:blip r:embed="rId2"/>
              </a:buBlip>
            </a:pPr>
            <a:r>
              <a:rPr lang="en-US" altLang="zh-CN" smtClean="0">
                <a:latin typeface="Constantia"/>
              </a:rPr>
              <a:t>The</a:t>
            </a:r>
            <a:r>
              <a:rPr lang="en-US" altLang="zh-CN" b="1" smtClean="0">
                <a:latin typeface="Constantia"/>
              </a:rPr>
              <a:t> </a:t>
            </a:r>
            <a:r>
              <a:rPr lang="en-US" altLang="zh-CN" smtClean="0">
                <a:latin typeface="Constantia"/>
              </a:rPr>
              <a:t>main access point to communications with the ROS system.</a:t>
            </a:r>
          </a:p>
          <a:p>
            <a:pPr lvl="1">
              <a:lnSpc>
                <a:spcPct val="90000"/>
              </a:lnSpc>
              <a:buClr>
                <a:srgbClr val="0F6FC6"/>
              </a:buClr>
            </a:pPr>
            <a:r>
              <a:rPr lang="en-US" altLang="zh-CN" smtClean="0">
                <a:latin typeface="Constantia"/>
              </a:rPr>
              <a:t>Provides public interface to topics, services, parameters, etc.</a:t>
            </a:r>
          </a:p>
          <a:p>
            <a:pPr>
              <a:lnSpc>
                <a:spcPct val="90000"/>
              </a:lnSpc>
              <a:buSzPct val="100000"/>
              <a:buChar char=" "/>
            </a:pPr>
            <a:r>
              <a:rPr lang="en-US" altLang="zh-CN" smtClean="0"/>
              <a:t>                                                         </a:t>
            </a:r>
            <a:br>
              <a:rPr lang="en-US" altLang="zh-CN" smtClean="0"/>
            </a:br>
            <a:r>
              <a:rPr lang="en-US" altLang="zh-CN" smtClean="0"/>
              <a:t>                          </a:t>
            </a:r>
            <a:endParaRPr lang="en-US" altLang="zh-CN" dirty="0"/>
          </a:p>
          <a:p>
            <a:pPr>
              <a:lnSpc>
                <a:spcPct val="90000"/>
              </a:lnSpc>
            </a:pPr>
            <a:endParaRPr lang="en-US" altLang="zh-CN" dirty="0"/>
          </a:p>
          <a:p>
            <a:pPr lvl="1">
              <a:lnSpc>
                <a:spcPct val="90000"/>
              </a:lnSpc>
              <a:buChar char=" "/>
            </a:pPr>
            <a:r>
              <a:rPr lang="en-US" altLang="zh-CN" smtClean="0"/>
              <a:t>                                                           </a:t>
            </a:r>
            <a:br>
              <a:rPr lang="en-US" altLang="zh-CN" smtClean="0"/>
            </a:br>
            <a:r>
              <a:rPr lang="en-US" altLang="zh-CN" smtClean="0"/>
              <a:t>            </a:t>
            </a:r>
            <a:endParaRPr lang="en-US" altLang="zh-CN" dirty="0"/>
          </a:p>
          <a:p>
            <a:pPr lvl="1">
              <a:lnSpc>
                <a:spcPct val="90000"/>
              </a:lnSpc>
              <a:buChar char=" "/>
            </a:pPr>
            <a:r>
              <a:rPr lang="en-US" altLang="zh-CN" smtClean="0"/>
              <a:t>                                                       </a:t>
            </a:r>
            <a:endParaRPr lang="en-US" altLang="zh-CN" dirty="0"/>
          </a:p>
          <a:p>
            <a:pPr>
              <a:lnSpc>
                <a:spcPct val="90000"/>
              </a:lnSpc>
            </a:pPr>
            <a:endParaRPr lang="en-US" altLang="zh-CN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033976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 descr=" 28674"/>
          <p:cNvSpPr>
            <a:spLocks noGrp="1" noChangeArrowheads="1"/>
          </p:cNvSpPr>
          <p:nvPr>
            <p:ph type="title" idx="4294967295"/>
          </p:nvPr>
        </p:nvSpPr>
        <p:spPr>
          <a:xfrm>
            <a:off x="419100" y="457200"/>
            <a:ext cx="8229600" cy="1143000"/>
          </a:xfrm>
          <a:ln/>
        </p:spPr>
        <p:txBody>
          <a:bodyPr/>
          <a:lstStyle/>
          <a:p>
            <a:r>
              <a:rPr lang="en-US" altLang="zh-CN" dirty="0" err="1"/>
              <a:t>ros</a:t>
            </a:r>
            <a:r>
              <a:rPr lang="en-US" altLang="zh-CN" dirty="0"/>
              <a:t>::</a:t>
            </a:r>
            <a:r>
              <a:rPr lang="en-US" altLang="zh-CN" dirty="0" err="1"/>
              <a:t>NodeHandle</a:t>
            </a:r>
            <a:endParaRPr lang="en-US" altLang="zh-CN" dirty="0"/>
          </a:p>
        </p:txBody>
      </p:sp>
      <p:sp>
        <p:nvSpPr>
          <p:cNvPr id="28675" name="Content Placeholder 2" descr=" 28675"/>
          <p:cNvSpPr>
            <a:spLocks noGrp="1" noChangeArrowheads="1"/>
          </p:cNvSpPr>
          <p:nvPr>
            <p:ph idx="4294967295"/>
          </p:nvPr>
        </p:nvSpPr>
        <p:spPr bwMode="auto">
          <a:xfrm>
            <a:off x="190500" y="1758950"/>
            <a:ext cx="8686800" cy="5359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>
              <a:lnSpc>
                <a:spcPct val="90000"/>
              </a:lnSpc>
              <a:buClr>
                <a:srgbClr val="0BD0D9"/>
              </a:buClr>
              <a:buSzPct val="100000"/>
              <a:buBlip>
                <a:blip r:embed="rId2"/>
              </a:buBlip>
            </a:pPr>
            <a:r>
              <a:rPr lang="en-US" altLang="zh-CN" smtClean="0">
                <a:latin typeface="Constantia"/>
              </a:rPr>
              <a:t>The</a:t>
            </a:r>
            <a:r>
              <a:rPr lang="en-US" altLang="zh-CN" b="1" smtClean="0">
                <a:latin typeface="Constantia"/>
              </a:rPr>
              <a:t> </a:t>
            </a:r>
            <a:r>
              <a:rPr lang="en-US" altLang="zh-CN" smtClean="0">
                <a:latin typeface="Constantia"/>
              </a:rPr>
              <a:t>main access point to communications with the ROS system.</a:t>
            </a:r>
          </a:p>
          <a:p>
            <a:pPr lvl="1">
              <a:lnSpc>
                <a:spcPct val="90000"/>
              </a:lnSpc>
              <a:buClr>
                <a:srgbClr val="0F6FC6"/>
              </a:buClr>
            </a:pPr>
            <a:r>
              <a:rPr lang="en-US" altLang="zh-CN" smtClean="0">
                <a:latin typeface="Constantia"/>
              </a:rPr>
              <a:t>Provides public interface to topics, services, parameters, etc.</a:t>
            </a:r>
          </a:p>
          <a:p>
            <a:pPr lvl="0">
              <a:lnSpc>
                <a:spcPct val="90000"/>
              </a:lnSpc>
              <a:buClr>
                <a:srgbClr val="0BD0D9"/>
              </a:buClr>
              <a:buSzPct val="100000"/>
              <a:buBlip>
                <a:blip r:embed="rId2"/>
              </a:buBlip>
            </a:pPr>
            <a:r>
              <a:rPr lang="en-US" altLang="zh-CN" smtClean="0">
                <a:latin typeface="Constantia"/>
              </a:rPr>
              <a:t>Create a handle to this process’ node (after the call to ros::init()) by declaring:</a:t>
            </a:r>
          </a:p>
          <a:p>
            <a:pPr>
              <a:lnSpc>
                <a:spcPct val="90000"/>
              </a:lnSpc>
            </a:pPr>
            <a:endParaRPr lang="en-US" altLang="zh-CN" dirty="0"/>
          </a:p>
          <a:p>
            <a:pPr lvl="1">
              <a:lnSpc>
                <a:spcPct val="90000"/>
              </a:lnSpc>
              <a:buChar char=" "/>
            </a:pPr>
            <a:r>
              <a:rPr lang="en-US" altLang="zh-CN" smtClean="0"/>
              <a:t>                                                           </a:t>
            </a:r>
            <a:br>
              <a:rPr lang="en-US" altLang="zh-CN" smtClean="0"/>
            </a:br>
            <a:r>
              <a:rPr lang="en-US" altLang="zh-CN" smtClean="0"/>
              <a:t>            </a:t>
            </a:r>
            <a:endParaRPr lang="en-US" altLang="zh-CN" dirty="0"/>
          </a:p>
          <a:p>
            <a:pPr lvl="1">
              <a:lnSpc>
                <a:spcPct val="90000"/>
              </a:lnSpc>
              <a:buChar char=" "/>
            </a:pPr>
            <a:r>
              <a:rPr lang="en-US" altLang="zh-CN" smtClean="0"/>
              <a:t>                                                       </a:t>
            </a:r>
            <a:endParaRPr lang="en-US" altLang="zh-CN" dirty="0"/>
          </a:p>
          <a:p>
            <a:pPr>
              <a:lnSpc>
                <a:spcPct val="90000"/>
              </a:lnSpc>
            </a:pPr>
            <a:endParaRPr lang="en-US" altLang="zh-CN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631451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229600" cy="914400"/>
          </a:xfrm>
        </p:spPr>
        <p:txBody>
          <a:bodyPr/>
          <a:lstStyle/>
          <a:p>
            <a:r>
              <a:rPr lang="en-GB" dirty="0"/>
              <a:t>Sensors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Blip>
                <a:blip r:embed="rId2"/>
              </a:buBlip>
            </a:pPr>
            <a:r>
              <a:rPr lang="en-GB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1D/2D/3D range </a:t>
            </a:r>
            <a:r>
              <a:rPr lang="en-GB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nders</a:t>
            </a:r>
            <a:endParaRPr lang="en-GB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>
              <a:buBlip>
                <a:blip r:embed="rId2"/>
              </a:buBlip>
            </a:pPr>
            <a:r>
              <a:rPr lang="en-GB" dirty="0"/>
              <a:t>Cameras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/>
              <a:t>monocular and stereo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/>
              <a:t>USB (</a:t>
            </a:r>
            <a:r>
              <a:rPr lang="en-GB" dirty="0" err="1"/>
              <a:t>uvc</a:t>
            </a:r>
            <a:r>
              <a:rPr lang="en-GB" dirty="0"/>
              <a:t>) and rewire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/>
              <a:t>video streaming (</a:t>
            </a:r>
            <a:r>
              <a:rPr lang="en-GB" dirty="0" err="1"/>
              <a:t>gstreamer</a:t>
            </a:r>
            <a:r>
              <a:rPr lang="en-GB" dirty="0"/>
              <a:t>)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9462" y="1600200"/>
            <a:ext cx="1762125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402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 descr=" 28674"/>
          <p:cNvSpPr>
            <a:spLocks noGrp="1" noChangeArrowheads="1"/>
          </p:cNvSpPr>
          <p:nvPr>
            <p:ph type="title" idx="4294967295"/>
          </p:nvPr>
        </p:nvSpPr>
        <p:spPr>
          <a:xfrm>
            <a:off x="419100" y="457200"/>
            <a:ext cx="8229600" cy="1143000"/>
          </a:xfrm>
          <a:ln/>
        </p:spPr>
        <p:txBody>
          <a:bodyPr/>
          <a:lstStyle/>
          <a:p>
            <a:r>
              <a:rPr lang="en-US" altLang="zh-CN" dirty="0" err="1"/>
              <a:t>ros</a:t>
            </a:r>
            <a:r>
              <a:rPr lang="en-US" altLang="zh-CN" dirty="0"/>
              <a:t>::</a:t>
            </a:r>
            <a:r>
              <a:rPr lang="en-US" altLang="zh-CN" dirty="0" err="1"/>
              <a:t>NodeHandle</a:t>
            </a:r>
            <a:endParaRPr lang="en-US" altLang="zh-CN" dirty="0"/>
          </a:p>
        </p:txBody>
      </p:sp>
      <p:sp>
        <p:nvSpPr>
          <p:cNvPr id="28675" name="Content Placeholder 2" descr=" 28675"/>
          <p:cNvSpPr>
            <a:spLocks noGrp="1" noChangeArrowheads="1"/>
          </p:cNvSpPr>
          <p:nvPr>
            <p:ph idx="4294967295"/>
          </p:nvPr>
        </p:nvSpPr>
        <p:spPr bwMode="auto">
          <a:xfrm>
            <a:off x="190500" y="1758950"/>
            <a:ext cx="8686800" cy="5359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>
              <a:lnSpc>
                <a:spcPct val="90000"/>
              </a:lnSpc>
              <a:buClr>
                <a:srgbClr val="0BD0D9"/>
              </a:buClr>
              <a:buSzPct val="100000"/>
              <a:buBlip>
                <a:blip r:embed="rId2"/>
              </a:buBlip>
            </a:pPr>
            <a:r>
              <a:rPr lang="en-US" altLang="zh-CN" smtClean="0">
                <a:latin typeface="Constantia"/>
              </a:rPr>
              <a:t>The</a:t>
            </a:r>
            <a:r>
              <a:rPr lang="en-US" altLang="zh-CN" b="1" smtClean="0">
                <a:latin typeface="Constantia"/>
              </a:rPr>
              <a:t> </a:t>
            </a:r>
            <a:r>
              <a:rPr lang="en-US" altLang="zh-CN" smtClean="0">
                <a:latin typeface="Constantia"/>
              </a:rPr>
              <a:t>main access point to communications with the ROS system.</a:t>
            </a:r>
          </a:p>
          <a:p>
            <a:pPr lvl="1">
              <a:lnSpc>
                <a:spcPct val="90000"/>
              </a:lnSpc>
              <a:buClr>
                <a:srgbClr val="0F6FC6"/>
              </a:buClr>
            </a:pPr>
            <a:r>
              <a:rPr lang="en-US" altLang="zh-CN" smtClean="0">
                <a:latin typeface="Constantia"/>
              </a:rPr>
              <a:t>Provides public interface to topics, services, parameters, etc.</a:t>
            </a:r>
          </a:p>
          <a:p>
            <a:pPr lvl="0">
              <a:lnSpc>
                <a:spcPct val="90000"/>
              </a:lnSpc>
              <a:buClr>
                <a:srgbClr val="0BD0D9"/>
              </a:buClr>
              <a:buSzPct val="100000"/>
              <a:buBlip>
                <a:blip r:embed="rId2"/>
              </a:buBlip>
            </a:pPr>
            <a:r>
              <a:rPr lang="en-US" altLang="zh-CN" smtClean="0">
                <a:latin typeface="Constantia"/>
              </a:rPr>
              <a:t>Create a handle to this process’ node (after the call to ros::init()) by declaring:</a:t>
            </a:r>
          </a:p>
          <a:p>
            <a:pPr>
              <a:lnSpc>
                <a:spcPct val="90000"/>
              </a:lnSpc>
            </a:pPr>
            <a:endParaRPr lang="en-US" altLang="zh-CN" dirty="0"/>
          </a:p>
          <a:p>
            <a:pPr lvl="1">
              <a:lnSpc>
                <a:spcPct val="90000"/>
              </a:lnSpc>
              <a:buChar char=" "/>
            </a:pPr>
            <a:r>
              <a:rPr lang="en-US" altLang="zh-CN" smtClean="0"/>
              <a:t>                                                           </a:t>
            </a:r>
            <a:br>
              <a:rPr lang="en-US" altLang="zh-CN" smtClean="0"/>
            </a:br>
            <a:r>
              <a:rPr lang="en-US" altLang="zh-CN" smtClean="0"/>
              <a:t>            </a:t>
            </a:r>
            <a:endParaRPr lang="en-US" altLang="zh-CN" dirty="0"/>
          </a:p>
          <a:p>
            <a:pPr lvl="1">
              <a:lnSpc>
                <a:spcPct val="90000"/>
              </a:lnSpc>
              <a:buChar char=" "/>
            </a:pPr>
            <a:r>
              <a:rPr lang="en-US" altLang="zh-CN" smtClean="0"/>
              <a:t>                                                       </a:t>
            </a:r>
            <a:endParaRPr lang="en-US" altLang="zh-CN" dirty="0"/>
          </a:p>
          <a:p>
            <a:pPr>
              <a:lnSpc>
                <a:spcPct val="90000"/>
              </a:lnSpc>
            </a:pPr>
            <a:endParaRPr lang="en-US" altLang="zh-CN" dirty="0"/>
          </a:p>
        </p:txBody>
      </p:sp>
      <p:sp>
        <p:nvSpPr>
          <p:cNvPr id="5" name="Rectangle 5" descr=" 28676"/>
          <p:cNvSpPr>
            <a:spLocks/>
          </p:cNvSpPr>
          <p:nvPr/>
        </p:nvSpPr>
        <p:spPr bwMode="auto">
          <a:xfrm>
            <a:off x="685800" y="3733800"/>
            <a:ext cx="7696200" cy="400050"/>
          </a:xfrm>
          <a:prstGeom prst="rect">
            <a:avLst/>
          </a:prstGeom>
          <a:solidFill>
            <a:schemeClr val="bg1"/>
          </a:solidFill>
          <a:ln w="25400" cmpd="sng">
            <a:solidFill>
              <a:srgbClr val="0F243E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lvl="1"/>
            <a:r>
              <a:rPr lang="en-US" altLang="zh-CN" sz="2000">
                <a:solidFill>
                  <a:srgbClr val="4C4C4C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ros::NodeHandle n;</a:t>
            </a:r>
            <a:endParaRPr lang="en-US" altLang="zh-CN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8858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 descr=" 28674"/>
          <p:cNvSpPr>
            <a:spLocks noGrp="1" noChangeArrowheads="1"/>
          </p:cNvSpPr>
          <p:nvPr>
            <p:ph type="title" idx="4294967295"/>
          </p:nvPr>
        </p:nvSpPr>
        <p:spPr>
          <a:xfrm>
            <a:off x="419100" y="457200"/>
            <a:ext cx="8229600" cy="1143000"/>
          </a:xfrm>
          <a:ln/>
        </p:spPr>
        <p:txBody>
          <a:bodyPr/>
          <a:lstStyle/>
          <a:p>
            <a:r>
              <a:rPr lang="en-US" altLang="zh-CN" dirty="0" err="1"/>
              <a:t>ros</a:t>
            </a:r>
            <a:r>
              <a:rPr lang="en-US" altLang="zh-CN" dirty="0"/>
              <a:t>::</a:t>
            </a:r>
            <a:r>
              <a:rPr lang="en-US" altLang="zh-CN" dirty="0" err="1"/>
              <a:t>NodeHandle</a:t>
            </a:r>
            <a:endParaRPr lang="en-US" altLang="zh-CN" dirty="0"/>
          </a:p>
        </p:txBody>
      </p:sp>
      <p:sp>
        <p:nvSpPr>
          <p:cNvPr id="28675" name="Content Placeholder 2" descr=" 28675"/>
          <p:cNvSpPr>
            <a:spLocks noGrp="1" noChangeArrowheads="1"/>
          </p:cNvSpPr>
          <p:nvPr>
            <p:ph idx="4294967295"/>
          </p:nvPr>
        </p:nvSpPr>
        <p:spPr bwMode="auto">
          <a:xfrm>
            <a:off x="190500" y="1758950"/>
            <a:ext cx="8686800" cy="5359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>
              <a:lnSpc>
                <a:spcPct val="90000"/>
              </a:lnSpc>
              <a:buClr>
                <a:srgbClr val="0BD0D9"/>
              </a:buClr>
              <a:buSzPct val="100000"/>
              <a:buBlip>
                <a:blip r:embed="rId2"/>
              </a:buBlip>
            </a:pPr>
            <a:r>
              <a:rPr lang="en-US" altLang="zh-CN" smtClean="0">
                <a:latin typeface="Constantia"/>
              </a:rPr>
              <a:t>The</a:t>
            </a:r>
            <a:r>
              <a:rPr lang="en-US" altLang="zh-CN" b="1" smtClean="0">
                <a:latin typeface="Constantia"/>
              </a:rPr>
              <a:t> </a:t>
            </a:r>
            <a:r>
              <a:rPr lang="en-US" altLang="zh-CN" smtClean="0">
                <a:latin typeface="Constantia"/>
              </a:rPr>
              <a:t>main access point to communications with the ROS system.</a:t>
            </a:r>
          </a:p>
          <a:p>
            <a:pPr lvl="1">
              <a:lnSpc>
                <a:spcPct val="90000"/>
              </a:lnSpc>
              <a:buClr>
                <a:srgbClr val="0F6FC6"/>
              </a:buClr>
            </a:pPr>
            <a:r>
              <a:rPr lang="en-US" altLang="zh-CN" smtClean="0">
                <a:latin typeface="Constantia"/>
              </a:rPr>
              <a:t>Provides public interface to topics, services, parameters, etc.</a:t>
            </a:r>
          </a:p>
          <a:p>
            <a:pPr lvl="0">
              <a:lnSpc>
                <a:spcPct val="90000"/>
              </a:lnSpc>
              <a:buClr>
                <a:srgbClr val="0BD0D9"/>
              </a:buClr>
              <a:buSzPct val="100000"/>
              <a:buBlip>
                <a:blip r:embed="rId2"/>
              </a:buBlip>
            </a:pPr>
            <a:r>
              <a:rPr lang="en-US" altLang="zh-CN" smtClean="0">
                <a:latin typeface="Constantia"/>
              </a:rPr>
              <a:t>Create a handle to this process’ node (after the call to ros::init()) by declaring:</a:t>
            </a:r>
          </a:p>
          <a:p>
            <a:pPr>
              <a:lnSpc>
                <a:spcPct val="90000"/>
              </a:lnSpc>
            </a:pPr>
            <a:endParaRPr lang="en-US" altLang="zh-CN" dirty="0"/>
          </a:p>
          <a:p>
            <a:pPr lvl="1">
              <a:lnSpc>
                <a:spcPct val="90000"/>
              </a:lnSpc>
              <a:buClr>
                <a:srgbClr val="0F6FC6"/>
              </a:buClr>
            </a:pPr>
            <a:r>
              <a:rPr lang="en-US" altLang="zh-CN" smtClean="0">
                <a:latin typeface="Constantia"/>
              </a:rPr>
              <a:t>The first NodeHandle constructed will fully initialize the current node</a:t>
            </a:r>
          </a:p>
          <a:p>
            <a:pPr lvl="1">
              <a:lnSpc>
                <a:spcPct val="90000"/>
              </a:lnSpc>
              <a:buClr>
                <a:srgbClr val="0F6FC6"/>
              </a:buClr>
            </a:pPr>
            <a:r>
              <a:rPr lang="en-US" altLang="zh-CN" smtClean="0">
                <a:latin typeface="Constantia"/>
              </a:rPr>
              <a:t>The last NodeHandle destructed will close down the node</a:t>
            </a:r>
          </a:p>
          <a:p>
            <a:pPr>
              <a:lnSpc>
                <a:spcPct val="90000"/>
              </a:lnSpc>
            </a:pPr>
            <a:endParaRPr lang="en-US" altLang="zh-CN" dirty="0"/>
          </a:p>
        </p:txBody>
      </p:sp>
      <p:sp>
        <p:nvSpPr>
          <p:cNvPr id="5" name="Rectangle 5" descr=" 28676"/>
          <p:cNvSpPr>
            <a:spLocks/>
          </p:cNvSpPr>
          <p:nvPr/>
        </p:nvSpPr>
        <p:spPr bwMode="auto">
          <a:xfrm>
            <a:off x="685800" y="3733800"/>
            <a:ext cx="7696200" cy="400050"/>
          </a:xfrm>
          <a:prstGeom prst="rect">
            <a:avLst/>
          </a:prstGeom>
          <a:solidFill>
            <a:schemeClr val="bg1"/>
          </a:solidFill>
          <a:ln w="25400" cmpd="sng">
            <a:solidFill>
              <a:srgbClr val="0F243E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lvl="1"/>
            <a:r>
              <a:rPr lang="en-US" altLang="zh-CN" sz="2000">
                <a:solidFill>
                  <a:srgbClr val="4C4C4C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ros::NodeHandle n;</a:t>
            </a:r>
            <a:endParaRPr lang="en-US" altLang="zh-CN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493868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 descr=" 29698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381000"/>
            <a:ext cx="8229600" cy="1143000"/>
          </a:xfrm>
          <a:ln/>
        </p:spPr>
        <p:txBody>
          <a:bodyPr/>
          <a:lstStyle/>
          <a:p>
            <a:r>
              <a:rPr lang="en-US" altLang="zh-CN" dirty="0" err="1"/>
              <a:t>ros</a:t>
            </a:r>
            <a:r>
              <a:rPr lang="en-US" altLang="zh-CN" dirty="0"/>
              <a:t>::Publisher</a:t>
            </a:r>
          </a:p>
        </p:txBody>
      </p:sp>
      <p:sp>
        <p:nvSpPr>
          <p:cNvPr id="29699" name="Content Placeholder 2" descr=" 29699"/>
          <p:cNvSpPr>
            <a:spLocks noGrp="1" noChangeArrowheads="1"/>
          </p:cNvSpPr>
          <p:nvPr>
            <p:ph idx="4294967295"/>
          </p:nvPr>
        </p:nvSpPr>
        <p:spPr bwMode="auto">
          <a:xfrm>
            <a:off x="152400" y="1447800"/>
            <a:ext cx="8686800" cy="48006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  <a:buSzPct val="100000"/>
              <a:buChar char=" "/>
            </a:pPr>
            <a:r>
              <a:rPr lang="en-US" altLang="zh-CN" smtClean="0"/>
              <a:t>                                             </a:t>
            </a:r>
            <a:endParaRPr lang="en-US" altLang="zh-CN" dirty="0"/>
          </a:p>
          <a:p>
            <a:pPr>
              <a:lnSpc>
                <a:spcPct val="90000"/>
              </a:lnSpc>
              <a:buSzPct val="100000"/>
              <a:buChar char=" "/>
            </a:pPr>
            <a:r>
              <a:rPr lang="en-US" altLang="zh-CN" smtClean="0"/>
              <a:t>                                  </a:t>
            </a:r>
            <a:br>
              <a:rPr lang="en-US" altLang="zh-CN" smtClean="0"/>
            </a:br>
            <a:r>
              <a:rPr lang="en-US" altLang="zh-CN" b="1" smtClean="0"/>
              <a:t>                       </a:t>
            </a:r>
            <a:endParaRPr lang="en-US" altLang="zh-CN" b="1" dirty="0"/>
          </a:p>
          <a:p>
            <a:pPr lvl="1">
              <a:lnSpc>
                <a:spcPct val="90000"/>
              </a:lnSpc>
              <a:buChar char=" "/>
            </a:pPr>
            <a:r>
              <a:rPr lang="en-US" altLang="zh-CN" smtClean="0"/>
              <a:t>                                       </a:t>
            </a:r>
            <a:endParaRPr lang="en-US" altLang="zh-CN" dirty="0"/>
          </a:p>
          <a:p>
            <a:pPr>
              <a:lnSpc>
                <a:spcPct val="90000"/>
              </a:lnSpc>
              <a:buSzPct val="100000"/>
              <a:buChar char=" "/>
            </a:pPr>
            <a:r>
              <a:rPr lang="en-US" altLang="zh-CN" smtClean="0"/>
              <a:t>                                 </a:t>
            </a:r>
            <a:endParaRPr lang="en-US" altLang="zh-CN" dirty="0"/>
          </a:p>
          <a:p>
            <a:pPr>
              <a:lnSpc>
                <a:spcPct val="90000"/>
              </a:lnSpc>
            </a:pPr>
            <a:endParaRPr lang="en-US" altLang="zh-CN" dirty="0"/>
          </a:p>
          <a:p>
            <a:pPr lvl="1">
              <a:lnSpc>
                <a:spcPct val="90000"/>
              </a:lnSpc>
              <a:buChar char=" "/>
            </a:pPr>
            <a:r>
              <a:rPr lang="en-US" altLang="zh-CN" smtClean="0"/>
              <a:t>                                 </a:t>
            </a:r>
            <a:endParaRPr lang="en-US" altLang="zh-CN" dirty="0"/>
          </a:p>
          <a:p>
            <a:pPr lvl="1">
              <a:lnSpc>
                <a:spcPct val="90000"/>
              </a:lnSpc>
              <a:buChar char=" "/>
            </a:pPr>
            <a:r>
              <a:rPr lang="en-US" altLang="zh-CN" smtClean="0"/>
              <a:t>                                  </a:t>
            </a:r>
            <a:endParaRPr lang="en-US" altLang="zh-CN" dirty="0"/>
          </a:p>
          <a:p>
            <a:pPr>
              <a:lnSpc>
                <a:spcPct val="90000"/>
              </a:lnSpc>
              <a:buSzPct val="100000"/>
              <a:buChar char=" "/>
            </a:pPr>
            <a:r>
              <a:rPr lang="en-US" altLang="zh-CN" smtClean="0"/>
              <a:t>                                                          </a:t>
            </a:r>
            <a:br>
              <a:rPr lang="en-US" altLang="zh-CN" smtClean="0"/>
            </a:br>
            <a:r>
              <a:rPr lang="en-US" altLang="zh-CN" smtClean="0"/>
              <a:t>                          </a:t>
            </a:r>
            <a:endParaRPr lang="en-US" altLang="zh-CN" dirty="0"/>
          </a:p>
          <a:p>
            <a:pPr>
              <a:lnSpc>
                <a:spcPct val="90000"/>
              </a:lnSpc>
            </a:pPr>
            <a:endParaRPr lang="en-US" altLang="zh-CN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762996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 descr=" 29698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381000"/>
            <a:ext cx="8229600" cy="1143000"/>
          </a:xfrm>
          <a:ln/>
        </p:spPr>
        <p:txBody>
          <a:bodyPr/>
          <a:lstStyle/>
          <a:p>
            <a:r>
              <a:rPr lang="en-US" altLang="zh-CN" dirty="0" err="1"/>
              <a:t>ros</a:t>
            </a:r>
            <a:r>
              <a:rPr lang="en-US" altLang="zh-CN" dirty="0"/>
              <a:t>::Publisher</a:t>
            </a:r>
          </a:p>
        </p:txBody>
      </p:sp>
      <p:sp>
        <p:nvSpPr>
          <p:cNvPr id="29699" name="Content Placeholder 2" descr=" 29699"/>
          <p:cNvSpPr>
            <a:spLocks noGrp="1" noChangeArrowheads="1"/>
          </p:cNvSpPr>
          <p:nvPr>
            <p:ph idx="4294967295"/>
          </p:nvPr>
        </p:nvSpPr>
        <p:spPr bwMode="auto">
          <a:xfrm>
            <a:off x="152400" y="1447800"/>
            <a:ext cx="8686800" cy="48006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>
              <a:lnSpc>
                <a:spcPct val="90000"/>
              </a:lnSpc>
              <a:buClr>
                <a:srgbClr val="0BD0D9"/>
              </a:buClr>
              <a:buSzPct val="100000"/>
              <a:buBlip>
                <a:blip r:embed="rId2"/>
              </a:buBlip>
            </a:pPr>
            <a:r>
              <a:rPr lang="en-US" altLang="zh-CN" smtClean="0">
                <a:latin typeface="Constantia"/>
              </a:rPr>
              <a:t>Manages an advertisement on a specific topic.</a:t>
            </a:r>
          </a:p>
          <a:p>
            <a:pPr>
              <a:lnSpc>
                <a:spcPct val="90000"/>
              </a:lnSpc>
              <a:buSzPct val="100000"/>
              <a:buChar char=" "/>
            </a:pPr>
            <a:r>
              <a:rPr lang="en-US" altLang="zh-CN" smtClean="0"/>
              <a:t>                                  </a:t>
            </a:r>
            <a:br>
              <a:rPr lang="en-US" altLang="zh-CN" smtClean="0"/>
            </a:br>
            <a:r>
              <a:rPr lang="en-US" altLang="zh-CN" b="1" smtClean="0"/>
              <a:t>                       </a:t>
            </a:r>
            <a:endParaRPr lang="en-US" altLang="zh-CN" b="1" dirty="0"/>
          </a:p>
          <a:p>
            <a:pPr lvl="1">
              <a:lnSpc>
                <a:spcPct val="90000"/>
              </a:lnSpc>
              <a:buChar char=" "/>
            </a:pPr>
            <a:r>
              <a:rPr lang="en-US" altLang="zh-CN" smtClean="0"/>
              <a:t>                                       </a:t>
            </a:r>
            <a:endParaRPr lang="en-US" altLang="zh-CN" dirty="0"/>
          </a:p>
          <a:p>
            <a:pPr>
              <a:lnSpc>
                <a:spcPct val="90000"/>
              </a:lnSpc>
              <a:buSzPct val="100000"/>
              <a:buChar char=" "/>
            </a:pPr>
            <a:r>
              <a:rPr lang="en-US" altLang="zh-CN" smtClean="0"/>
              <a:t>                                 </a:t>
            </a:r>
            <a:endParaRPr lang="en-US" altLang="zh-CN" dirty="0"/>
          </a:p>
          <a:p>
            <a:pPr>
              <a:lnSpc>
                <a:spcPct val="90000"/>
              </a:lnSpc>
            </a:pPr>
            <a:endParaRPr lang="en-US" altLang="zh-CN" dirty="0"/>
          </a:p>
          <a:p>
            <a:pPr lvl="1">
              <a:lnSpc>
                <a:spcPct val="90000"/>
              </a:lnSpc>
              <a:buChar char=" "/>
            </a:pPr>
            <a:r>
              <a:rPr lang="en-US" altLang="zh-CN" smtClean="0"/>
              <a:t>                                 </a:t>
            </a:r>
            <a:endParaRPr lang="en-US" altLang="zh-CN" dirty="0"/>
          </a:p>
          <a:p>
            <a:pPr lvl="1">
              <a:lnSpc>
                <a:spcPct val="90000"/>
              </a:lnSpc>
              <a:buChar char=" "/>
            </a:pPr>
            <a:r>
              <a:rPr lang="en-US" altLang="zh-CN" smtClean="0"/>
              <a:t>                                  </a:t>
            </a:r>
            <a:endParaRPr lang="en-US" altLang="zh-CN" dirty="0"/>
          </a:p>
          <a:p>
            <a:pPr>
              <a:lnSpc>
                <a:spcPct val="90000"/>
              </a:lnSpc>
              <a:buSzPct val="100000"/>
              <a:buChar char=" "/>
            </a:pPr>
            <a:r>
              <a:rPr lang="en-US" altLang="zh-CN" smtClean="0"/>
              <a:t>                                                          </a:t>
            </a:r>
            <a:br>
              <a:rPr lang="en-US" altLang="zh-CN" smtClean="0"/>
            </a:br>
            <a:r>
              <a:rPr lang="en-US" altLang="zh-CN" smtClean="0"/>
              <a:t>                          </a:t>
            </a:r>
            <a:endParaRPr lang="en-US" altLang="zh-CN" dirty="0"/>
          </a:p>
          <a:p>
            <a:pPr>
              <a:lnSpc>
                <a:spcPct val="90000"/>
              </a:lnSpc>
            </a:pPr>
            <a:endParaRPr lang="en-US" altLang="zh-CN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450198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 descr=" 29698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381000"/>
            <a:ext cx="8229600" cy="1143000"/>
          </a:xfrm>
          <a:ln/>
        </p:spPr>
        <p:txBody>
          <a:bodyPr/>
          <a:lstStyle/>
          <a:p>
            <a:r>
              <a:rPr lang="en-US" altLang="zh-CN" dirty="0" err="1"/>
              <a:t>ros</a:t>
            </a:r>
            <a:r>
              <a:rPr lang="en-US" altLang="zh-CN" dirty="0"/>
              <a:t>::Publisher</a:t>
            </a:r>
          </a:p>
        </p:txBody>
      </p:sp>
      <p:sp>
        <p:nvSpPr>
          <p:cNvPr id="29699" name="Content Placeholder 2" descr=" 29699"/>
          <p:cNvSpPr>
            <a:spLocks noGrp="1" noChangeArrowheads="1"/>
          </p:cNvSpPr>
          <p:nvPr>
            <p:ph idx="4294967295"/>
          </p:nvPr>
        </p:nvSpPr>
        <p:spPr bwMode="auto">
          <a:xfrm>
            <a:off x="152400" y="1447800"/>
            <a:ext cx="8686800" cy="48006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>
              <a:lnSpc>
                <a:spcPct val="90000"/>
              </a:lnSpc>
              <a:buClr>
                <a:srgbClr val="0BD0D9"/>
              </a:buClr>
              <a:buSzPct val="100000"/>
              <a:buBlip>
                <a:blip r:embed="rId2"/>
              </a:buBlip>
            </a:pPr>
            <a:r>
              <a:rPr lang="en-US" altLang="zh-CN" smtClean="0">
                <a:latin typeface="Constantia"/>
              </a:rPr>
              <a:t>Manages an advertisement on a specific topic.</a:t>
            </a:r>
          </a:p>
          <a:p>
            <a:pPr lvl="0">
              <a:lnSpc>
                <a:spcPct val="90000"/>
              </a:lnSpc>
              <a:buClr>
                <a:srgbClr val="0BD0D9"/>
              </a:buClr>
              <a:buSzPct val="100000"/>
              <a:buBlip>
                <a:blip r:embed="rId2"/>
              </a:buBlip>
            </a:pPr>
            <a:r>
              <a:rPr lang="en-US" altLang="zh-CN" smtClean="0">
                <a:latin typeface="Constantia"/>
              </a:rPr>
              <a:t>A Publisher is created by calling </a:t>
            </a:r>
            <a:r>
              <a:rPr lang="en-US" altLang="zh-CN" b="1" smtClean="0">
                <a:latin typeface="Constantia"/>
              </a:rPr>
              <a:t>NodeHandle::advertise()</a:t>
            </a:r>
          </a:p>
          <a:p>
            <a:pPr lvl="1">
              <a:lnSpc>
                <a:spcPct val="90000"/>
              </a:lnSpc>
              <a:buClr>
                <a:srgbClr val="0F6FC6"/>
              </a:buClr>
            </a:pPr>
            <a:r>
              <a:rPr lang="en-US" altLang="zh-CN" smtClean="0">
                <a:latin typeface="Constantia"/>
              </a:rPr>
              <a:t>Registers this topic in the master node</a:t>
            </a:r>
          </a:p>
          <a:p>
            <a:pPr>
              <a:lnSpc>
                <a:spcPct val="90000"/>
              </a:lnSpc>
              <a:buSzPct val="100000"/>
              <a:buChar char=" "/>
            </a:pPr>
            <a:r>
              <a:rPr lang="en-US" altLang="zh-CN" smtClean="0"/>
              <a:t>                                 </a:t>
            </a:r>
            <a:endParaRPr lang="en-US" altLang="zh-CN" dirty="0"/>
          </a:p>
          <a:p>
            <a:pPr>
              <a:lnSpc>
                <a:spcPct val="90000"/>
              </a:lnSpc>
            </a:pPr>
            <a:endParaRPr lang="en-US" altLang="zh-CN" dirty="0"/>
          </a:p>
          <a:p>
            <a:pPr lvl="1">
              <a:lnSpc>
                <a:spcPct val="90000"/>
              </a:lnSpc>
              <a:buChar char=" "/>
            </a:pPr>
            <a:r>
              <a:rPr lang="en-US" altLang="zh-CN" smtClean="0"/>
              <a:t>                                 </a:t>
            </a:r>
            <a:endParaRPr lang="en-US" altLang="zh-CN" dirty="0"/>
          </a:p>
          <a:p>
            <a:pPr lvl="1">
              <a:lnSpc>
                <a:spcPct val="90000"/>
              </a:lnSpc>
              <a:buChar char=" "/>
            </a:pPr>
            <a:r>
              <a:rPr lang="en-US" altLang="zh-CN" smtClean="0"/>
              <a:t>                                  </a:t>
            </a:r>
            <a:endParaRPr lang="en-US" altLang="zh-CN" dirty="0"/>
          </a:p>
          <a:p>
            <a:pPr>
              <a:lnSpc>
                <a:spcPct val="90000"/>
              </a:lnSpc>
              <a:buSzPct val="100000"/>
              <a:buChar char=" "/>
            </a:pPr>
            <a:r>
              <a:rPr lang="en-US" altLang="zh-CN" smtClean="0"/>
              <a:t>                                                          </a:t>
            </a:r>
            <a:br>
              <a:rPr lang="en-US" altLang="zh-CN" smtClean="0"/>
            </a:br>
            <a:r>
              <a:rPr lang="en-US" altLang="zh-CN" smtClean="0"/>
              <a:t>                          </a:t>
            </a:r>
            <a:endParaRPr lang="en-US" altLang="zh-CN" dirty="0"/>
          </a:p>
          <a:p>
            <a:pPr>
              <a:lnSpc>
                <a:spcPct val="90000"/>
              </a:lnSpc>
            </a:pPr>
            <a:endParaRPr lang="en-US" altLang="zh-CN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268307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 descr=" 29698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381000"/>
            <a:ext cx="8229600" cy="1143000"/>
          </a:xfrm>
          <a:ln/>
        </p:spPr>
        <p:txBody>
          <a:bodyPr/>
          <a:lstStyle/>
          <a:p>
            <a:r>
              <a:rPr lang="en-US" altLang="zh-CN" dirty="0" err="1"/>
              <a:t>ros</a:t>
            </a:r>
            <a:r>
              <a:rPr lang="en-US" altLang="zh-CN" dirty="0"/>
              <a:t>::Publisher</a:t>
            </a:r>
          </a:p>
        </p:txBody>
      </p:sp>
      <p:sp>
        <p:nvSpPr>
          <p:cNvPr id="29699" name="Content Placeholder 2" descr=" 29699"/>
          <p:cNvSpPr>
            <a:spLocks noGrp="1" noChangeArrowheads="1"/>
          </p:cNvSpPr>
          <p:nvPr>
            <p:ph idx="4294967295"/>
          </p:nvPr>
        </p:nvSpPr>
        <p:spPr bwMode="auto">
          <a:xfrm>
            <a:off x="152400" y="1447800"/>
            <a:ext cx="8686800" cy="48006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>
              <a:lnSpc>
                <a:spcPct val="90000"/>
              </a:lnSpc>
              <a:buClr>
                <a:srgbClr val="0BD0D9"/>
              </a:buClr>
              <a:buSzPct val="100000"/>
              <a:buBlip>
                <a:blip r:embed="rId2"/>
              </a:buBlip>
            </a:pPr>
            <a:r>
              <a:rPr lang="en-US" altLang="zh-CN" smtClean="0">
                <a:latin typeface="Constantia"/>
              </a:rPr>
              <a:t>Manages an advertisement on a specific topic.</a:t>
            </a:r>
          </a:p>
          <a:p>
            <a:pPr lvl="0">
              <a:lnSpc>
                <a:spcPct val="90000"/>
              </a:lnSpc>
              <a:buClr>
                <a:srgbClr val="0BD0D9"/>
              </a:buClr>
              <a:buSzPct val="100000"/>
              <a:buBlip>
                <a:blip r:embed="rId2"/>
              </a:buBlip>
            </a:pPr>
            <a:r>
              <a:rPr lang="en-US" altLang="zh-CN" smtClean="0">
                <a:latin typeface="Constantia"/>
              </a:rPr>
              <a:t>A Publisher is created by calling </a:t>
            </a:r>
            <a:r>
              <a:rPr lang="en-US" altLang="zh-CN" b="1" smtClean="0">
                <a:latin typeface="Constantia"/>
              </a:rPr>
              <a:t>NodeHandle::advertise()</a:t>
            </a:r>
          </a:p>
          <a:p>
            <a:pPr lvl="1">
              <a:lnSpc>
                <a:spcPct val="90000"/>
              </a:lnSpc>
              <a:buClr>
                <a:srgbClr val="0F6FC6"/>
              </a:buClr>
            </a:pPr>
            <a:r>
              <a:rPr lang="en-US" altLang="zh-CN" smtClean="0">
                <a:latin typeface="Constantia"/>
              </a:rPr>
              <a:t>Registers this topic in the master node</a:t>
            </a:r>
          </a:p>
          <a:p>
            <a:pPr lvl="0">
              <a:lnSpc>
                <a:spcPct val="90000"/>
              </a:lnSpc>
              <a:buClr>
                <a:srgbClr val="0BD0D9"/>
              </a:buClr>
              <a:buSzPct val="100000"/>
              <a:buBlip>
                <a:blip r:embed="rId2"/>
              </a:buBlip>
            </a:pPr>
            <a:r>
              <a:rPr lang="en-US" altLang="zh-CN" smtClean="0">
                <a:latin typeface="Constantia"/>
              </a:rPr>
              <a:t>Example for creating a publisher:</a:t>
            </a:r>
          </a:p>
          <a:p>
            <a:pPr>
              <a:lnSpc>
                <a:spcPct val="90000"/>
              </a:lnSpc>
            </a:pPr>
            <a:endParaRPr lang="en-US" altLang="zh-CN" dirty="0"/>
          </a:p>
          <a:p>
            <a:pPr lvl="1">
              <a:lnSpc>
                <a:spcPct val="90000"/>
              </a:lnSpc>
              <a:buChar char=" "/>
            </a:pPr>
            <a:r>
              <a:rPr lang="en-US" altLang="zh-CN" smtClean="0"/>
              <a:t>                                 </a:t>
            </a:r>
            <a:endParaRPr lang="en-US" altLang="zh-CN" dirty="0"/>
          </a:p>
          <a:p>
            <a:pPr lvl="1">
              <a:lnSpc>
                <a:spcPct val="90000"/>
              </a:lnSpc>
              <a:buChar char=" "/>
            </a:pPr>
            <a:r>
              <a:rPr lang="en-US" altLang="zh-CN" smtClean="0"/>
              <a:t>                                  </a:t>
            </a:r>
            <a:endParaRPr lang="en-US" altLang="zh-CN" dirty="0"/>
          </a:p>
          <a:p>
            <a:pPr>
              <a:lnSpc>
                <a:spcPct val="90000"/>
              </a:lnSpc>
              <a:buSzPct val="100000"/>
              <a:buChar char=" "/>
            </a:pPr>
            <a:r>
              <a:rPr lang="en-US" altLang="zh-CN" smtClean="0"/>
              <a:t>                                                          </a:t>
            </a:r>
            <a:br>
              <a:rPr lang="en-US" altLang="zh-CN" smtClean="0"/>
            </a:br>
            <a:r>
              <a:rPr lang="en-US" altLang="zh-CN" smtClean="0"/>
              <a:t>                          </a:t>
            </a:r>
            <a:endParaRPr lang="en-US" altLang="zh-CN" dirty="0"/>
          </a:p>
          <a:p>
            <a:pPr>
              <a:lnSpc>
                <a:spcPct val="90000"/>
              </a:lnSpc>
            </a:pPr>
            <a:endParaRPr lang="en-US" altLang="zh-CN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656623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 descr=" 29698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381000"/>
            <a:ext cx="8229600" cy="1143000"/>
          </a:xfrm>
          <a:ln/>
        </p:spPr>
        <p:txBody>
          <a:bodyPr/>
          <a:lstStyle/>
          <a:p>
            <a:r>
              <a:rPr lang="en-US" altLang="zh-CN" dirty="0" err="1"/>
              <a:t>ros</a:t>
            </a:r>
            <a:r>
              <a:rPr lang="en-US" altLang="zh-CN" dirty="0"/>
              <a:t>::Publisher</a:t>
            </a:r>
          </a:p>
        </p:txBody>
      </p:sp>
      <p:sp>
        <p:nvSpPr>
          <p:cNvPr id="29699" name="Content Placeholder 2" descr=" 29699"/>
          <p:cNvSpPr>
            <a:spLocks noGrp="1" noChangeArrowheads="1"/>
          </p:cNvSpPr>
          <p:nvPr>
            <p:ph idx="4294967295"/>
          </p:nvPr>
        </p:nvSpPr>
        <p:spPr bwMode="auto">
          <a:xfrm>
            <a:off x="152400" y="1447800"/>
            <a:ext cx="8686800" cy="48006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>
              <a:lnSpc>
                <a:spcPct val="90000"/>
              </a:lnSpc>
              <a:buClr>
                <a:srgbClr val="0BD0D9"/>
              </a:buClr>
              <a:buSzPct val="100000"/>
              <a:buBlip>
                <a:blip r:embed="rId2"/>
              </a:buBlip>
            </a:pPr>
            <a:r>
              <a:rPr lang="en-US" altLang="zh-CN" smtClean="0">
                <a:latin typeface="Constantia"/>
              </a:rPr>
              <a:t>Manages an advertisement on a specific topic.</a:t>
            </a:r>
          </a:p>
          <a:p>
            <a:pPr lvl="0">
              <a:lnSpc>
                <a:spcPct val="90000"/>
              </a:lnSpc>
              <a:buClr>
                <a:srgbClr val="0BD0D9"/>
              </a:buClr>
              <a:buSzPct val="100000"/>
              <a:buBlip>
                <a:blip r:embed="rId2"/>
              </a:buBlip>
            </a:pPr>
            <a:r>
              <a:rPr lang="en-US" altLang="zh-CN" smtClean="0">
                <a:latin typeface="Constantia"/>
              </a:rPr>
              <a:t>A Publisher is created by calling </a:t>
            </a:r>
            <a:r>
              <a:rPr lang="en-US" altLang="zh-CN" b="1" smtClean="0">
                <a:latin typeface="Constantia"/>
              </a:rPr>
              <a:t>NodeHandle::advertise()</a:t>
            </a:r>
          </a:p>
          <a:p>
            <a:pPr lvl="1">
              <a:lnSpc>
                <a:spcPct val="90000"/>
              </a:lnSpc>
              <a:buClr>
                <a:srgbClr val="0F6FC6"/>
              </a:buClr>
            </a:pPr>
            <a:r>
              <a:rPr lang="en-US" altLang="zh-CN" smtClean="0">
                <a:latin typeface="Constantia"/>
              </a:rPr>
              <a:t>Registers this topic in the master node</a:t>
            </a:r>
          </a:p>
          <a:p>
            <a:pPr lvl="0">
              <a:lnSpc>
                <a:spcPct val="90000"/>
              </a:lnSpc>
              <a:buClr>
                <a:srgbClr val="0BD0D9"/>
              </a:buClr>
              <a:buSzPct val="100000"/>
              <a:buBlip>
                <a:blip r:embed="rId2"/>
              </a:buBlip>
            </a:pPr>
            <a:r>
              <a:rPr lang="en-US" altLang="zh-CN" smtClean="0">
                <a:latin typeface="Constantia"/>
              </a:rPr>
              <a:t>Example for creating a publisher:</a:t>
            </a:r>
          </a:p>
          <a:p>
            <a:pPr>
              <a:lnSpc>
                <a:spcPct val="90000"/>
              </a:lnSpc>
            </a:pPr>
            <a:endParaRPr lang="en-US" altLang="zh-CN" dirty="0"/>
          </a:p>
          <a:p>
            <a:pPr lvl="1">
              <a:lnSpc>
                <a:spcPct val="90000"/>
              </a:lnSpc>
              <a:buChar char=" "/>
            </a:pPr>
            <a:r>
              <a:rPr lang="en-US" altLang="zh-CN" smtClean="0"/>
              <a:t>                                 </a:t>
            </a:r>
            <a:endParaRPr lang="en-US" altLang="zh-CN" dirty="0"/>
          </a:p>
          <a:p>
            <a:pPr lvl="1">
              <a:lnSpc>
                <a:spcPct val="90000"/>
              </a:lnSpc>
              <a:buChar char=" "/>
            </a:pPr>
            <a:r>
              <a:rPr lang="en-US" altLang="zh-CN" smtClean="0"/>
              <a:t>                                  </a:t>
            </a:r>
            <a:endParaRPr lang="en-US" altLang="zh-CN" dirty="0"/>
          </a:p>
          <a:p>
            <a:pPr>
              <a:lnSpc>
                <a:spcPct val="90000"/>
              </a:lnSpc>
              <a:buSzPct val="100000"/>
              <a:buChar char=" "/>
            </a:pPr>
            <a:r>
              <a:rPr lang="en-US" altLang="zh-CN" smtClean="0"/>
              <a:t>                                                          </a:t>
            </a:r>
            <a:br>
              <a:rPr lang="en-US" altLang="zh-CN" smtClean="0"/>
            </a:br>
            <a:r>
              <a:rPr lang="en-US" altLang="zh-CN" smtClean="0"/>
              <a:t>                          </a:t>
            </a:r>
            <a:endParaRPr lang="en-US" altLang="zh-CN" dirty="0"/>
          </a:p>
          <a:p>
            <a:pPr>
              <a:lnSpc>
                <a:spcPct val="90000"/>
              </a:lnSpc>
            </a:pPr>
            <a:endParaRPr lang="en-US" altLang="zh-CN" dirty="0"/>
          </a:p>
        </p:txBody>
      </p:sp>
      <p:sp>
        <p:nvSpPr>
          <p:cNvPr id="5" name="Rectangle 5" descr=" 29700"/>
          <p:cNvSpPr>
            <a:spLocks/>
          </p:cNvSpPr>
          <p:nvPr/>
        </p:nvSpPr>
        <p:spPr bwMode="auto">
          <a:xfrm>
            <a:off x="609600" y="3505200"/>
            <a:ext cx="8153400" cy="400050"/>
          </a:xfrm>
          <a:prstGeom prst="rect">
            <a:avLst/>
          </a:prstGeom>
          <a:solidFill>
            <a:schemeClr val="bg1"/>
          </a:solidFill>
          <a:ln w="25400" cmpd="sng">
            <a:solidFill>
              <a:srgbClr val="0F243E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lvl="1"/>
            <a:r>
              <a:rPr lang="en-US" altLang="zh-CN" sz="2000" dirty="0" err="1">
                <a:solidFill>
                  <a:srgbClr val="4C4C4C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ros</a:t>
            </a:r>
            <a:r>
              <a:rPr lang="en-US" altLang="zh-CN" sz="2000" dirty="0">
                <a:solidFill>
                  <a:srgbClr val="4C4C4C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::Publisher </a:t>
            </a:r>
            <a:r>
              <a:rPr lang="en-US" altLang="zh-CN" sz="2000" dirty="0" err="1">
                <a:solidFill>
                  <a:srgbClr val="4C4C4C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chatter_pub</a:t>
            </a:r>
            <a:r>
              <a:rPr lang="en-US" altLang="zh-CN" sz="2000" dirty="0">
                <a:solidFill>
                  <a:srgbClr val="4C4C4C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 = </a:t>
            </a:r>
            <a:r>
              <a:rPr lang="en-US" altLang="zh-CN" sz="2000" dirty="0" err="1">
                <a:solidFill>
                  <a:srgbClr val="4C4C4C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n.advertise</a:t>
            </a:r>
            <a:r>
              <a:rPr lang="en-US" altLang="zh-CN" sz="2000" dirty="0">
                <a:solidFill>
                  <a:srgbClr val="4C4C4C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&lt;</a:t>
            </a:r>
            <a:r>
              <a:rPr lang="en-US" altLang="zh-CN" sz="2000" dirty="0" err="1">
                <a:solidFill>
                  <a:srgbClr val="4C4C4C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std_msgs</a:t>
            </a:r>
            <a:r>
              <a:rPr lang="en-US" altLang="zh-CN" sz="2000" dirty="0">
                <a:solidFill>
                  <a:srgbClr val="4C4C4C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::String&gt;("chatter", 1000);</a:t>
            </a:r>
            <a:endParaRPr lang="en-US" altLang="zh-CN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29132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 descr=" 29698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381000"/>
            <a:ext cx="8229600" cy="1143000"/>
          </a:xfrm>
          <a:ln/>
        </p:spPr>
        <p:txBody>
          <a:bodyPr/>
          <a:lstStyle/>
          <a:p>
            <a:r>
              <a:rPr lang="en-US" altLang="zh-CN" dirty="0" err="1"/>
              <a:t>ros</a:t>
            </a:r>
            <a:r>
              <a:rPr lang="en-US" altLang="zh-CN" dirty="0"/>
              <a:t>::Publisher</a:t>
            </a:r>
          </a:p>
        </p:txBody>
      </p:sp>
      <p:sp>
        <p:nvSpPr>
          <p:cNvPr id="29699" name="Content Placeholder 2" descr=" 29699"/>
          <p:cNvSpPr>
            <a:spLocks noGrp="1" noChangeArrowheads="1"/>
          </p:cNvSpPr>
          <p:nvPr>
            <p:ph idx="4294967295"/>
          </p:nvPr>
        </p:nvSpPr>
        <p:spPr bwMode="auto">
          <a:xfrm>
            <a:off x="152400" y="1447800"/>
            <a:ext cx="8686800" cy="48006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>
              <a:lnSpc>
                <a:spcPct val="90000"/>
              </a:lnSpc>
              <a:buClr>
                <a:srgbClr val="0BD0D9"/>
              </a:buClr>
              <a:buSzPct val="100000"/>
              <a:buBlip>
                <a:blip r:embed="rId2"/>
              </a:buBlip>
            </a:pPr>
            <a:r>
              <a:rPr lang="en-US" altLang="zh-CN" smtClean="0">
                <a:latin typeface="Constantia"/>
              </a:rPr>
              <a:t>Manages an advertisement on a specific topic.</a:t>
            </a:r>
          </a:p>
          <a:p>
            <a:pPr lvl="0">
              <a:lnSpc>
                <a:spcPct val="90000"/>
              </a:lnSpc>
              <a:buClr>
                <a:srgbClr val="0BD0D9"/>
              </a:buClr>
              <a:buSzPct val="100000"/>
              <a:buBlip>
                <a:blip r:embed="rId2"/>
              </a:buBlip>
            </a:pPr>
            <a:r>
              <a:rPr lang="en-US" altLang="zh-CN" smtClean="0">
                <a:latin typeface="Constantia"/>
              </a:rPr>
              <a:t>A Publisher is created by calling </a:t>
            </a:r>
            <a:r>
              <a:rPr lang="en-US" altLang="zh-CN" b="1" smtClean="0">
                <a:latin typeface="Constantia"/>
              </a:rPr>
              <a:t>NodeHandle::advertise()</a:t>
            </a:r>
          </a:p>
          <a:p>
            <a:pPr lvl="1">
              <a:lnSpc>
                <a:spcPct val="90000"/>
              </a:lnSpc>
              <a:buClr>
                <a:srgbClr val="0F6FC6"/>
              </a:buClr>
            </a:pPr>
            <a:r>
              <a:rPr lang="en-US" altLang="zh-CN" smtClean="0">
                <a:latin typeface="Constantia"/>
              </a:rPr>
              <a:t>Registers this topic in the master node</a:t>
            </a:r>
          </a:p>
          <a:p>
            <a:pPr lvl="0">
              <a:lnSpc>
                <a:spcPct val="90000"/>
              </a:lnSpc>
              <a:buClr>
                <a:srgbClr val="0BD0D9"/>
              </a:buClr>
              <a:buSzPct val="100000"/>
              <a:buBlip>
                <a:blip r:embed="rId2"/>
              </a:buBlip>
            </a:pPr>
            <a:r>
              <a:rPr lang="en-US" altLang="zh-CN" smtClean="0">
                <a:latin typeface="Constantia"/>
              </a:rPr>
              <a:t>Example for creating a publisher:</a:t>
            </a:r>
          </a:p>
          <a:p>
            <a:pPr>
              <a:lnSpc>
                <a:spcPct val="90000"/>
              </a:lnSpc>
            </a:pPr>
            <a:endParaRPr lang="en-US" altLang="zh-CN" dirty="0"/>
          </a:p>
          <a:p>
            <a:pPr lvl="1">
              <a:lnSpc>
                <a:spcPct val="90000"/>
              </a:lnSpc>
              <a:buClr>
                <a:srgbClr val="0F6FC6"/>
              </a:buClr>
            </a:pPr>
            <a:r>
              <a:rPr lang="en-US" altLang="zh-CN" smtClean="0">
                <a:latin typeface="Constantia"/>
              </a:rPr>
              <a:t>First parameter is the topic name</a:t>
            </a:r>
          </a:p>
          <a:p>
            <a:pPr lvl="1">
              <a:lnSpc>
                <a:spcPct val="90000"/>
              </a:lnSpc>
              <a:buClr>
                <a:srgbClr val="0F6FC6"/>
              </a:buClr>
            </a:pPr>
            <a:r>
              <a:rPr lang="en-US" altLang="zh-CN" smtClean="0">
                <a:latin typeface="Constantia"/>
              </a:rPr>
              <a:t>Second parameter is the queue size</a:t>
            </a:r>
          </a:p>
          <a:p>
            <a:pPr>
              <a:lnSpc>
                <a:spcPct val="90000"/>
              </a:lnSpc>
              <a:buSzPct val="100000"/>
              <a:buChar char=" "/>
            </a:pPr>
            <a:r>
              <a:rPr lang="en-US" altLang="zh-CN" smtClean="0"/>
              <a:t>                                                          </a:t>
            </a:r>
            <a:br>
              <a:rPr lang="en-US" altLang="zh-CN" smtClean="0"/>
            </a:br>
            <a:r>
              <a:rPr lang="en-US" altLang="zh-CN" smtClean="0"/>
              <a:t>                          </a:t>
            </a:r>
            <a:endParaRPr lang="en-US" altLang="zh-CN" dirty="0"/>
          </a:p>
          <a:p>
            <a:pPr>
              <a:lnSpc>
                <a:spcPct val="90000"/>
              </a:lnSpc>
            </a:pPr>
            <a:endParaRPr lang="en-US" altLang="zh-CN" dirty="0"/>
          </a:p>
        </p:txBody>
      </p:sp>
      <p:sp>
        <p:nvSpPr>
          <p:cNvPr id="5" name="Rectangle 5" descr=" 29700"/>
          <p:cNvSpPr>
            <a:spLocks/>
          </p:cNvSpPr>
          <p:nvPr/>
        </p:nvSpPr>
        <p:spPr bwMode="auto">
          <a:xfrm>
            <a:off x="609600" y="3505200"/>
            <a:ext cx="8153400" cy="400050"/>
          </a:xfrm>
          <a:prstGeom prst="rect">
            <a:avLst/>
          </a:prstGeom>
          <a:solidFill>
            <a:schemeClr val="bg1"/>
          </a:solidFill>
          <a:ln w="25400" cmpd="sng">
            <a:solidFill>
              <a:srgbClr val="0F243E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lvl="1"/>
            <a:r>
              <a:rPr lang="en-US" altLang="zh-CN" sz="2000" dirty="0" err="1">
                <a:solidFill>
                  <a:srgbClr val="4C4C4C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ros</a:t>
            </a:r>
            <a:r>
              <a:rPr lang="en-US" altLang="zh-CN" sz="2000" dirty="0">
                <a:solidFill>
                  <a:srgbClr val="4C4C4C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::Publisher </a:t>
            </a:r>
            <a:r>
              <a:rPr lang="en-US" altLang="zh-CN" sz="2000" dirty="0" err="1">
                <a:solidFill>
                  <a:srgbClr val="4C4C4C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chatter_pub</a:t>
            </a:r>
            <a:r>
              <a:rPr lang="en-US" altLang="zh-CN" sz="2000" dirty="0">
                <a:solidFill>
                  <a:srgbClr val="4C4C4C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 = </a:t>
            </a:r>
            <a:r>
              <a:rPr lang="en-US" altLang="zh-CN" sz="2000" dirty="0" err="1">
                <a:solidFill>
                  <a:srgbClr val="4C4C4C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n.advertise</a:t>
            </a:r>
            <a:r>
              <a:rPr lang="en-US" altLang="zh-CN" sz="2000" dirty="0">
                <a:solidFill>
                  <a:srgbClr val="4C4C4C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&lt;</a:t>
            </a:r>
            <a:r>
              <a:rPr lang="en-US" altLang="zh-CN" sz="2000" dirty="0" err="1">
                <a:solidFill>
                  <a:srgbClr val="4C4C4C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std_msgs</a:t>
            </a:r>
            <a:r>
              <a:rPr lang="en-US" altLang="zh-CN" sz="2000" dirty="0">
                <a:solidFill>
                  <a:srgbClr val="4C4C4C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::String&gt;("chatter", 1000);</a:t>
            </a:r>
            <a:endParaRPr lang="en-US" altLang="zh-CN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309606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 descr=" 29698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381000"/>
            <a:ext cx="8229600" cy="1143000"/>
          </a:xfrm>
          <a:ln/>
        </p:spPr>
        <p:txBody>
          <a:bodyPr/>
          <a:lstStyle/>
          <a:p>
            <a:r>
              <a:rPr lang="en-US" altLang="zh-CN" dirty="0" err="1"/>
              <a:t>ros</a:t>
            </a:r>
            <a:r>
              <a:rPr lang="en-US" altLang="zh-CN" dirty="0"/>
              <a:t>::Publisher</a:t>
            </a:r>
          </a:p>
        </p:txBody>
      </p:sp>
      <p:sp>
        <p:nvSpPr>
          <p:cNvPr id="29699" name="Content Placeholder 2" descr=" 29699"/>
          <p:cNvSpPr>
            <a:spLocks noGrp="1" noChangeArrowheads="1"/>
          </p:cNvSpPr>
          <p:nvPr>
            <p:ph idx="4294967295"/>
          </p:nvPr>
        </p:nvSpPr>
        <p:spPr bwMode="auto">
          <a:xfrm>
            <a:off x="152400" y="1447800"/>
            <a:ext cx="8686800" cy="48006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>
              <a:lnSpc>
                <a:spcPct val="90000"/>
              </a:lnSpc>
              <a:buClr>
                <a:srgbClr val="0BD0D9"/>
              </a:buClr>
              <a:buSzPct val="100000"/>
              <a:buBlip>
                <a:blip r:embed="rId2"/>
              </a:buBlip>
            </a:pPr>
            <a:r>
              <a:rPr lang="en-US" altLang="zh-CN" smtClean="0">
                <a:latin typeface="Constantia"/>
              </a:rPr>
              <a:t>Manages an advertisement on a specific topic.</a:t>
            </a:r>
          </a:p>
          <a:p>
            <a:pPr lvl="0">
              <a:lnSpc>
                <a:spcPct val="90000"/>
              </a:lnSpc>
              <a:buClr>
                <a:srgbClr val="0BD0D9"/>
              </a:buClr>
              <a:buSzPct val="100000"/>
              <a:buBlip>
                <a:blip r:embed="rId2"/>
              </a:buBlip>
            </a:pPr>
            <a:r>
              <a:rPr lang="en-US" altLang="zh-CN" smtClean="0">
                <a:latin typeface="Constantia"/>
              </a:rPr>
              <a:t>A Publisher is created by calling </a:t>
            </a:r>
            <a:r>
              <a:rPr lang="en-US" altLang="zh-CN" b="1" smtClean="0">
                <a:latin typeface="Constantia"/>
              </a:rPr>
              <a:t>NodeHandle::advertise()</a:t>
            </a:r>
          </a:p>
          <a:p>
            <a:pPr lvl="1">
              <a:lnSpc>
                <a:spcPct val="90000"/>
              </a:lnSpc>
              <a:buClr>
                <a:srgbClr val="0F6FC6"/>
              </a:buClr>
            </a:pPr>
            <a:r>
              <a:rPr lang="en-US" altLang="zh-CN" smtClean="0">
                <a:latin typeface="Constantia"/>
              </a:rPr>
              <a:t>Registers this topic in the master node</a:t>
            </a:r>
          </a:p>
          <a:p>
            <a:pPr lvl="0">
              <a:lnSpc>
                <a:spcPct val="90000"/>
              </a:lnSpc>
              <a:buClr>
                <a:srgbClr val="0BD0D9"/>
              </a:buClr>
              <a:buSzPct val="100000"/>
              <a:buBlip>
                <a:blip r:embed="rId2"/>
              </a:buBlip>
            </a:pPr>
            <a:r>
              <a:rPr lang="en-US" altLang="zh-CN" smtClean="0">
                <a:latin typeface="Constantia"/>
              </a:rPr>
              <a:t>Example for creating a publisher:</a:t>
            </a:r>
          </a:p>
          <a:p>
            <a:pPr>
              <a:lnSpc>
                <a:spcPct val="90000"/>
              </a:lnSpc>
            </a:pPr>
            <a:endParaRPr lang="en-US" altLang="zh-CN" dirty="0"/>
          </a:p>
          <a:p>
            <a:pPr lvl="1">
              <a:lnSpc>
                <a:spcPct val="90000"/>
              </a:lnSpc>
              <a:buClr>
                <a:srgbClr val="0F6FC6"/>
              </a:buClr>
            </a:pPr>
            <a:r>
              <a:rPr lang="en-US" altLang="zh-CN" smtClean="0">
                <a:latin typeface="Constantia"/>
              </a:rPr>
              <a:t>First parameter is the topic name</a:t>
            </a:r>
          </a:p>
          <a:p>
            <a:pPr lvl="1">
              <a:lnSpc>
                <a:spcPct val="90000"/>
              </a:lnSpc>
              <a:buClr>
                <a:srgbClr val="0F6FC6"/>
              </a:buClr>
            </a:pPr>
            <a:r>
              <a:rPr lang="en-US" altLang="zh-CN" smtClean="0">
                <a:latin typeface="Constantia"/>
              </a:rPr>
              <a:t>Second parameter is the queue size</a:t>
            </a:r>
          </a:p>
          <a:p>
            <a:pPr lvl="0">
              <a:lnSpc>
                <a:spcPct val="90000"/>
              </a:lnSpc>
              <a:buClr>
                <a:srgbClr val="0BD0D9"/>
              </a:buClr>
              <a:buSzPct val="100000"/>
              <a:buBlip>
                <a:blip r:embed="rId2"/>
              </a:buBlip>
            </a:pPr>
            <a:r>
              <a:rPr lang="en-US" altLang="zh-CN" smtClean="0">
                <a:latin typeface="Constantia"/>
              </a:rPr>
              <a:t>Once all Publishers for a given topic go out of scope the topic will be unadvertised</a:t>
            </a:r>
          </a:p>
          <a:p>
            <a:pPr>
              <a:lnSpc>
                <a:spcPct val="90000"/>
              </a:lnSpc>
            </a:pPr>
            <a:endParaRPr lang="en-US" altLang="zh-CN" dirty="0"/>
          </a:p>
        </p:txBody>
      </p:sp>
      <p:sp>
        <p:nvSpPr>
          <p:cNvPr id="5" name="Rectangle 5" descr=" 29700"/>
          <p:cNvSpPr>
            <a:spLocks/>
          </p:cNvSpPr>
          <p:nvPr/>
        </p:nvSpPr>
        <p:spPr bwMode="auto">
          <a:xfrm>
            <a:off x="609600" y="3505200"/>
            <a:ext cx="8153400" cy="400050"/>
          </a:xfrm>
          <a:prstGeom prst="rect">
            <a:avLst/>
          </a:prstGeom>
          <a:solidFill>
            <a:schemeClr val="bg1"/>
          </a:solidFill>
          <a:ln w="25400" cmpd="sng">
            <a:solidFill>
              <a:srgbClr val="0F243E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lvl="1"/>
            <a:r>
              <a:rPr lang="en-US" altLang="zh-CN" sz="2000" dirty="0" err="1">
                <a:solidFill>
                  <a:srgbClr val="4C4C4C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ros</a:t>
            </a:r>
            <a:r>
              <a:rPr lang="en-US" altLang="zh-CN" sz="2000" dirty="0">
                <a:solidFill>
                  <a:srgbClr val="4C4C4C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::Publisher </a:t>
            </a:r>
            <a:r>
              <a:rPr lang="en-US" altLang="zh-CN" sz="2000" dirty="0" err="1">
                <a:solidFill>
                  <a:srgbClr val="4C4C4C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chatter_pub</a:t>
            </a:r>
            <a:r>
              <a:rPr lang="en-US" altLang="zh-CN" sz="2000" dirty="0">
                <a:solidFill>
                  <a:srgbClr val="4C4C4C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 = </a:t>
            </a:r>
            <a:r>
              <a:rPr lang="en-US" altLang="zh-CN" sz="2000" dirty="0" err="1">
                <a:solidFill>
                  <a:srgbClr val="4C4C4C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n.advertise</a:t>
            </a:r>
            <a:r>
              <a:rPr lang="en-US" altLang="zh-CN" sz="2000" dirty="0">
                <a:solidFill>
                  <a:srgbClr val="4C4C4C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&lt;</a:t>
            </a:r>
            <a:r>
              <a:rPr lang="en-US" altLang="zh-CN" sz="2000" dirty="0" err="1">
                <a:solidFill>
                  <a:srgbClr val="4C4C4C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std_msgs</a:t>
            </a:r>
            <a:r>
              <a:rPr lang="en-US" altLang="zh-CN" sz="2000" dirty="0">
                <a:solidFill>
                  <a:srgbClr val="4C4C4C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::String&gt;("chatter", 1000);</a:t>
            </a:r>
            <a:endParaRPr lang="en-US" altLang="zh-CN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1854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 descr=" 3072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8600"/>
            <a:ext cx="8229600" cy="1143000"/>
          </a:xfrm>
          <a:ln/>
        </p:spPr>
        <p:txBody>
          <a:bodyPr/>
          <a:lstStyle/>
          <a:p>
            <a:r>
              <a:rPr lang="en-US" altLang="zh-CN" dirty="0" err="1"/>
              <a:t>ros</a:t>
            </a:r>
            <a:r>
              <a:rPr lang="en-US" altLang="zh-CN" dirty="0"/>
              <a:t>::Publisher</a:t>
            </a:r>
          </a:p>
        </p:txBody>
      </p:sp>
      <p:sp>
        <p:nvSpPr>
          <p:cNvPr id="30723" name="Content Placeholder 2" descr=" 30723"/>
          <p:cNvSpPr>
            <a:spLocks noGrp="1" noChangeArrowheads="1"/>
          </p:cNvSpPr>
          <p:nvPr>
            <p:ph idx="4294967295"/>
          </p:nvPr>
        </p:nvSpPr>
        <p:spPr bwMode="auto">
          <a:xfrm>
            <a:off x="228600" y="1219200"/>
            <a:ext cx="8686800" cy="5359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SzPct val="100000"/>
              <a:buChar char=" "/>
            </a:pPr>
            <a:r>
              <a:rPr lang="en-US" altLang="zh-CN" smtClean="0"/>
              <a:t>                                                    </a:t>
            </a:r>
            <a:br>
              <a:rPr lang="en-US" altLang="zh-CN" smtClean="0"/>
            </a:br>
            <a:r>
              <a:rPr lang="en-US" altLang="zh-CN" b="1" smtClean="0"/>
              <a:t>         </a:t>
            </a:r>
            <a:endParaRPr lang="en-US" altLang="zh-CN" b="1" dirty="0"/>
          </a:p>
          <a:p>
            <a:pPr>
              <a:buSzPct val="100000"/>
              <a:buChar char=" "/>
            </a:pPr>
            <a:r>
              <a:rPr lang="en-US" altLang="zh-CN" smtClean="0"/>
              <a:t>        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pPr>
              <a:buSzPct val="100000"/>
              <a:buChar char=" "/>
            </a:pPr>
            <a:r>
              <a:rPr lang="en-US" altLang="zh-CN" smtClean="0"/>
              <a:t>                                                        </a:t>
            </a:r>
            <a:br>
              <a:rPr lang="en-US" altLang="zh-CN" smtClean="0"/>
            </a:br>
            <a:r>
              <a:rPr lang="en-US" altLang="zh-CN" smtClean="0"/>
              <a:t>                                                       </a:t>
            </a:r>
            <a:endParaRPr lang="en-US" altLang="zh-CN" dirty="0"/>
          </a:p>
          <a:p>
            <a:pPr lvl="1"/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65644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229600" cy="1143000"/>
          </a:xfrm>
        </p:spPr>
        <p:txBody>
          <a:bodyPr/>
          <a:lstStyle/>
          <a:p>
            <a:r>
              <a:rPr lang="en-GB" dirty="0" smtClean="0"/>
              <a:t>Task and Objective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919164"/>
            <a:ext cx="9067800" cy="4389120"/>
          </a:xfrm>
        </p:spPr>
        <p:txBody>
          <a:bodyPr/>
          <a:lstStyle/>
          <a:p>
            <a:pPr>
              <a:buSzPct val="100000"/>
              <a:buBlip>
                <a:blip r:embed="rId2"/>
              </a:buBlip>
            </a:pPr>
            <a:r>
              <a:rPr lang="en-GB" sz="3600" dirty="0"/>
              <a:t>Learning HOW to use ROS and its </a:t>
            </a:r>
            <a:r>
              <a:rPr lang="en-GB" sz="3600" dirty="0" smtClean="0"/>
              <a:t>tools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3600" dirty="0" smtClean="0"/>
              <a:t>Core concepts of the framework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3600" dirty="0" smtClean="0"/>
              <a:t>Command </a:t>
            </a:r>
            <a:r>
              <a:rPr lang="en-GB" sz="3600" dirty="0"/>
              <a:t>line tools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3600" dirty="0" smtClean="0"/>
              <a:t>How to write ROS package using </a:t>
            </a:r>
            <a:r>
              <a:rPr lang="en-GB" sz="3600" dirty="0" smtClean="0"/>
              <a:t>Eclipse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3600" dirty="0" err="1" smtClean="0"/>
              <a:t>roslaunch</a:t>
            </a:r>
            <a:endParaRPr lang="en-GB" sz="3600" dirty="0" smtClean="0"/>
          </a:p>
          <a:p>
            <a:pPr marL="393192" lvl="1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856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32688"/>
          </a:xfrm>
        </p:spPr>
        <p:txBody>
          <a:bodyPr>
            <a:normAutofit/>
          </a:bodyPr>
          <a:lstStyle/>
          <a:p>
            <a:r>
              <a:rPr lang="en-GB" dirty="0"/>
              <a:t>Sensors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 fontScale="85000" lnSpcReduction="20000"/>
          </a:bodyPr>
          <a:lstStyle/>
          <a:p>
            <a:pPr>
              <a:buBlip>
                <a:blip r:embed="rId2"/>
              </a:buBlip>
            </a:pPr>
            <a:r>
              <a:rPr lang="en-GB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1D/2D/3D range </a:t>
            </a:r>
            <a:r>
              <a:rPr lang="en-GB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nders</a:t>
            </a:r>
            <a:endParaRPr lang="en-GB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>
              <a:buBlip>
                <a:blip r:embed="rId2"/>
              </a:buBlip>
            </a:pPr>
            <a:r>
              <a:rPr lang="en-GB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Cameras</a:t>
            </a:r>
          </a:p>
          <a:p>
            <a:pPr>
              <a:buBlip>
                <a:blip r:embed="rId2"/>
              </a:buBlip>
            </a:pPr>
            <a:r>
              <a:rPr lang="en-GB" dirty="0"/>
              <a:t>Force/torque/touch sensors</a:t>
            </a:r>
          </a:p>
          <a:p>
            <a:pPr>
              <a:buBlip>
                <a:blip r:embed="rId2"/>
              </a:buBlip>
            </a:pPr>
            <a:r>
              <a:rPr lang="en-GB" dirty="0"/>
              <a:t>Motion capture systems</a:t>
            </a:r>
          </a:p>
          <a:p>
            <a:pPr>
              <a:buBlip>
                <a:blip r:embed="rId2"/>
              </a:buBlip>
            </a:pPr>
            <a:r>
              <a:rPr lang="en-GB" dirty="0"/>
              <a:t>Pose estimation (IMU/GPS)</a:t>
            </a:r>
          </a:p>
          <a:p>
            <a:pPr>
              <a:buBlip>
                <a:blip r:embed="rId2"/>
              </a:buBlip>
            </a:pPr>
            <a:r>
              <a:rPr lang="en-GB" dirty="0"/>
              <a:t>Audio/Speech recognition</a:t>
            </a:r>
          </a:p>
          <a:p>
            <a:pPr>
              <a:buBlip>
                <a:blip r:embed="rId2"/>
              </a:buBlip>
            </a:pPr>
            <a:r>
              <a:rPr lang="en-GB" dirty="0"/>
              <a:t>RFID</a:t>
            </a:r>
          </a:p>
          <a:p>
            <a:pPr>
              <a:buBlip>
                <a:blip r:embed="rId2"/>
              </a:buBlip>
            </a:pPr>
            <a:r>
              <a:rPr lang="en-GB" dirty="0"/>
              <a:t>Sensor/actuator interfaces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 err="1"/>
              <a:t>Dynamixel</a:t>
            </a:r>
            <a:endParaRPr lang="en-GB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 err="1"/>
              <a:t>Phidgets</a:t>
            </a:r>
            <a:endParaRPr lang="en-GB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 err="1"/>
              <a:t>Arduino</a:t>
            </a:r>
            <a:endParaRPr lang="en-GB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 err="1"/>
              <a:t>Arbotix</a:t>
            </a:r>
            <a:endParaRPr lang="en-GB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/>
              <a:t>Lego NXT</a:t>
            </a:r>
          </a:p>
          <a:p>
            <a:pPr>
              <a:buBlip>
                <a:blip r:embed="rId2"/>
              </a:buBlip>
            </a:pPr>
            <a:r>
              <a:rPr lang="en-GB" dirty="0"/>
              <a:t>And many more. . 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447800"/>
            <a:ext cx="2486025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886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 descr=" 3072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8600"/>
            <a:ext cx="8229600" cy="1143000"/>
          </a:xfrm>
          <a:ln/>
        </p:spPr>
        <p:txBody>
          <a:bodyPr/>
          <a:lstStyle/>
          <a:p>
            <a:r>
              <a:rPr lang="en-US" altLang="zh-CN" dirty="0" err="1"/>
              <a:t>ros</a:t>
            </a:r>
            <a:r>
              <a:rPr lang="en-US" altLang="zh-CN" dirty="0"/>
              <a:t>::Publisher</a:t>
            </a:r>
          </a:p>
        </p:txBody>
      </p:sp>
      <p:sp>
        <p:nvSpPr>
          <p:cNvPr id="30723" name="Content Placeholder 2" descr=" 30723"/>
          <p:cNvSpPr>
            <a:spLocks noGrp="1" noChangeArrowheads="1"/>
          </p:cNvSpPr>
          <p:nvPr>
            <p:ph idx="4294967295"/>
          </p:nvPr>
        </p:nvSpPr>
        <p:spPr bwMode="auto">
          <a:xfrm>
            <a:off x="228600" y="1219200"/>
            <a:ext cx="8686800" cy="5359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>
              <a:buClr>
                <a:srgbClr val="0BD0D9"/>
              </a:buClr>
              <a:buSzPct val="100000"/>
              <a:buBlip>
                <a:blip r:embed="rId2"/>
              </a:buBlip>
            </a:pPr>
            <a:r>
              <a:rPr lang="en-US" altLang="zh-CN" smtClean="0">
                <a:latin typeface="Constantia"/>
              </a:rPr>
              <a:t>Messages are published on a topic through a call to </a:t>
            </a:r>
            <a:r>
              <a:rPr lang="en-US" altLang="zh-CN" b="1" smtClean="0">
                <a:latin typeface="Constantia"/>
              </a:rPr>
              <a:t>publish()</a:t>
            </a:r>
          </a:p>
          <a:p>
            <a:pPr>
              <a:buSzPct val="100000"/>
              <a:buChar char=" "/>
            </a:pPr>
            <a:r>
              <a:rPr lang="en-US" altLang="zh-CN" smtClean="0"/>
              <a:t>        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pPr>
              <a:buSzPct val="100000"/>
              <a:buChar char=" "/>
            </a:pPr>
            <a:r>
              <a:rPr lang="en-US" altLang="zh-CN" smtClean="0"/>
              <a:t>                                                        </a:t>
            </a:r>
            <a:br>
              <a:rPr lang="en-US" altLang="zh-CN" smtClean="0"/>
            </a:br>
            <a:r>
              <a:rPr lang="en-US" altLang="zh-CN" smtClean="0"/>
              <a:t>                                                       </a:t>
            </a:r>
            <a:endParaRPr lang="en-US" altLang="zh-CN" dirty="0"/>
          </a:p>
          <a:p>
            <a:pPr lvl="1"/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385041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 descr=" 3072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8600"/>
            <a:ext cx="8229600" cy="1143000"/>
          </a:xfrm>
          <a:ln/>
        </p:spPr>
        <p:txBody>
          <a:bodyPr/>
          <a:lstStyle/>
          <a:p>
            <a:r>
              <a:rPr lang="en-US" altLang="zh-CN" dirty="0" err="1"/>
              <a:t>ros</a:t>
            </a:r>
            <a:r>
              <a:rPr lang="en-US" altLang="zh-CN" dirty="0"/>
              <a:t>::Publisher</a:t>
            </a:r>
          </a:p>
        </p:txBody>
      </p:sp>
      <p:sp>
        <p:nvSpPr>
          <p:cNvPr id="30723" name="Content Placeholder 2" descr=" 30723"/>
          <p:cNvSpPr>
            <a:spLocks noGrp="1" noChangeArrowheads="1"/>
          </p:cNvSpPr>
          <p:nvPr>
            <p:ph idx="4294967295"/>
          </p:nvPr>
        </p:nvSpPr>
        <p:spPr bwMode="auto">
          <a:xfrm>
            <a:off x="228600" y="1219200"/>
            <a:ext cx="8686800" cy="5359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>
              <a:buClr>
                <a:srgbClr val="0BD0D9"/>
              </a:buClr>
              <a:buSzPct val="100000"/>
              <a:buBlip>
                <a:blip r:embed="rId2"/>
              </a:buBlip>
            </a:pPr>
            <a:r>
              <a:rPr lang="en-US" altLang="zh-CN" smtClean="0">
                <a:latin typeface="Constantia"/>
              </a:rPr>
              <a:t>Messages are published on a topic through a call to </a:t>
            </a:r>
            <a:r>
              <a:rPr lang="en-US" altLang="zh-CN" b="1" smtClean="0">
                <a:latin typeface="Constantia"/>
              </a:rPr>
              <a:t>publish()</a:t>
            </a:r>
          </a:p>
          <a:p>
            <a:pPr lvl="0">
              <a:buClr>
                <a:srgbClr val="0BD0D9"/>
              </a:buClr>
              <a:buSzPct val="100000"/>
              <a:buBlip>
                <a:blip r:embed="rId2"/>
              </a:buBlip>
            </a:pPr>
            <a:r>
              <a:rPr lang="en-US" altLang="zh-CN" smtClean="0">
                <a:latin typeface="Constantia"/>
              </a:rPr>
              <a:t>Example:</a:t>
            </a:r>
          </a:p>
          <a:p>
            <a:endParaRPr lang="en-US" altLang="zh-CN" dirty="0"/>
          </a:p>
          <a:p>
            <a:endParaRPr lang="en-US" altLang="zh-CN" dirty="0"/>
          </a:p>
          <a:p>
            <a:pPr>
              <a:buSzPct val="100000"/>
              <a:buChar char=" "/>
            </a:pPr>
            <a:r>
              <a:rPr lang="en-US" altLang="zh-CN" smtClean="0"/>
              <a:t>                                                        </a:t>
            </a:r>
            <a:br>
              <a:rPr lang="en-US" altLang="zh-CN" smtClean="0"/>
            </a:br>
            <a:r>
              <a:rPr lang="en-US" altLang="zh-CN" smtClean="0"/>
              <a:t>                                                       </a:t>
            </a:r>
            <a:endParaRPr lang="en-US" altLang="zh-CN" dirty="0"/>
          </a:p>
          <a:p>
            <a:pPr lvl="1"/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945794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 descr=" 3072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8600"/>
            <a:ext cx="8229600" cy="1143000"/>
          </a:xfrm>
          <a:ln/>
        </p:spPr>
        <p:txBody>
          <a:bodyPr/>
          <a:lstStyle/>
          <a:p>
            <a:r>
              <a:rPr lang="en-US" altLang="zh-CN" dirty="0" err="1"/>
              <a:t>ros</a:t>
            </a:r>
            <a:r>
              <a:rPr lang="en-US" altLang="zh-CN" dirty="0"/>
              <a:t>::Publisher</a:t>
            </a:r>
          </a:p>
        </p:txBody>
      </p:sp>
      <p:sp>
        <p:nvSpPr>
          <p:cNvPr id="30723" name="Content Placeholder 2" descr=" 30723"/>
          <p:cNvSpPr>
            <a:spLocks noGrp="1" noChangeArrowheads="1"/>
          </p:cNvSpPr>
          <p:nvPr>
            <p:ph idx="4294967295"/>
          </p:nvPr>
        </p:nvSpPr>
        <p:spPr bwMode="auto">
          <a:xfrm>
            <a:off x="228600" y="1219200"/>
            <a:ext cx="8686800" cy="5359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>
              <a:buClr>
                <a:srgbClr val="0BD0D9"/>
              </a:buClr>
              <a:buSzPct val="100000"/>
              <a:buBlip>
                <a:blip r:embed="rId2"/>
              </a:buBlip>
            </a:pPr>
            <a:r>
              <a:rPr lang="en-US" altLang="zh-CN" smtClean="0">
                <a:latin typeface="Constantia"/>
              </a:rPr>
              <a:t>Messages are published on a topic through a call to </a:t>
            </a:r>
            <a:r>
              <a:rPr lang="en-US" altLang="zh-CN" b="1" smtClean="0">
                <a:latin typeface="Constantia"/>
              </a:rPr>
              <a:t>publish()</a:t>
            </a:r>
          </a:p>
          <a:p>
            <a:pPr lvl="0">
              <a:buClr>
                <a:srgbClr val="0BD0D9"/>
              </a:buClr>
              <a:buSzPct val="100000"/>
              <a:buBlip>
                <a:blip r:embed="rId2"/>
              </a:buBlip>
            </a:pPr>
            <a:r>
              <a:rPr lang="en-US" altLang="zh-CN" smtClean="0">
                <a:latin typeface="Constantia"/>
              </a:rPr>
              <a:t>Example:</a:t>
            </a:r>
          </a:p>
          <a:p>
            <a:endParaRPr lang="en-US" altLang="zh-CN" dirty="0"/>
          </a:p>
          <a:p>
            <a:endParaRPr lang="en-US" altLang="zh-CN" dirty="0"/>
          </a:p>
          <a:p>
            <a:pPr>
              <a:buSzPct val="100000"/>
              <a:buChar char=" "/>
            </a:pPr>
            <a:r>
              <a:rPr lang="en-US" altLang="zh-CN" smtClean="0"/>
              <a:t>                                                        </a:t>
            </a:r>
            <a:br>
              <a:rPr lang="en-US" altLang="zh-CN" smtClean="0"/>
            </a:br>
            <a:r>
              <a:rPr lang="en-US" altLang="zh-CN" smtClean="0"/>
              <a:t>                                                       </a:t>
            </a:r>
            <a:endParaRPr lang="en-US" altLang="zh-CN" dirty="0"/>
          </a:p>
          <a:p>
            <a:pPr lvl="1"/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</p:txBody>
      </p:sp>
      <p:sp>
        <p:nvSpPr>
          <p:cNvPr id="5" name="Rectangle 5" descr=" 30724"/>
          <p:cNvSpPr>
            <a:spLocks/>
          </p:cNvSpPr>
          <p:nvPr/>
        </p:nvSpPr>
        <p:spPr bwMode="auto">
          <a:xfrm>
            <a:off x="685800" y="2667000"/>
            <a:ext cx="7315200" cy="708025"/>
          </a:xfrm>
          <a:prstGeom prst="rect">
            <a:avLst/>
          </a:prstGeom>
          <a:solidFill>
            <a:schemeClr val="bg1"/>
          </a:solidFill>
          <a:ln w="25400" cmpd="sng">
            <a:solidFill>
              <a:srgbClr val="0F243E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lvl="1"/>
            <a:r>
              <a:rPr lang="en-US" altLang="zh-CN" sz="2000">
                <a:solidFill>
                  <a:srgbClr val="4C4C4C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std_msgs::String msg; </a:t>
            </a:r>
          </a:p>
          <a:p>
            <a:pPr marL="0" lvl="1"/>
            <a:r>
              <a:rPr lang="en-US" altLang="zh-CN" sz="2000">
                <a:solidFill>
                  <a:srgbClr val="4C4C4C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chatter_pub.publish(msg);</a:t>
            </a:r>
            <a:endParaRPr lang="en-US" altLang="zh-CN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418849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 descr=" 3072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8600"/>
            <a:ext cx="8229600" cy="1143000"/>
          </a:xfrm>
          <a:ln/>
        </p:spPr>
        <p:txBody>
          <a:bodyPr/>
          <a:lstStyle/>
          <a:p>
            <a:r>
              <a:rPr lang="en-US" altLang="zh-CN" dirty="0" err="1"/>
              <a:t>ros</a:t>
            </a:r>
            <a:r>
              <a:rPr lang="en-US" altLang="zh-CN" dirty="0"/>
              <a:t>::Publisher</a:t>
            </a:r>
          </a:p>
        </p:txBody>
      </p:sp>
      <p:sp>
        <p:nvSpPr>
          <p:cNvPr id="30723" name="Content Placeholder 2" descr=" 30723"/>
          <p:cNvSpPr>
            <a:spLocks noGrp="1" noChangeArrowheads="1"/>
          </p:cNvSpPr>
          <p:nvPr>
            <p:ph idx="4294967295"/>
          </p:nvPr>
        </p:nvSpPr>
        <p:spPr bwMode="auto">
          <a:xfrm>
            <a:off x="228600" y="1219200"/>
            <a:ext cx="8686800" cy="5359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>
              <a:buClr>
                <a:srgbClr val="0BD0D9"/>
              </a:buClr>
              <a:buSzPct val="100000"/>
              <a:buBlip>
                <a:blip r:embed="rId2"/>
              </a:buBlip>
            </a:pPr>
            <a:r>
              <a:rPr lang="en-US" altLang="zh-CN" smtClean="0">
                <a:latin typeface="Constantia"/>
              </a:rPr>
              <a:t>Messages are published on a topic through a call to </a:t>
            </a:r>
            <a:r>
              <a:rPr lang="en-US" altLang="zh-CN" b="1" smtClean="0">
                <a:latin typeface="Constantia"/>
              </a:rPr>
              <a:t>publish()</a:t>
            </a:r>
          </a:p>
          <a:p>
            <a:pPr lvl="0">
              <a:buClr>
                <a:srgbClr val="0BD0D9"/>
              </a:buClr>
              <a:buSzPct val="100000"/>
              <a:buBlip>
                <a:blip r:embed="rId2"/>
              </a:buBlip>
            </a:pPr>
            <a:r>
              <a:rPr lang="en-US" altLang="zh-CN" smtClean="0">
                <a:latin typeface="Constantia"/>
              </a:rPr>
              <a:t>Example:</a:t>
            </a:r>
          </a:p>
          <a:p>
            <a:endParaRPr lang="en-US" altLang="zh-CN" dirty="0"/>
          </a:p>
          <a:p>
            <a:endParaRPr lang="en-US" altLang="zh-CN" dirty="0"/>
          </a:p>
          <a:p>
            <a:pPr lvl="0">
              <a:buClr>
                <a:srgbClr val="0BD0D9"/>
              </a:buClr>
              <a:buSzPct val="100000"/>
              <a:buBlip>
                <a:blip r:embed="rId2"/>
              </a:buBlip>
            </a:pPr>
            <a:r>
              <a:rPr lang="en-US" altLang="zh-CN" smtClean="0">
                <a:latin typeface="Constantia"/>
              </a:rPr>
              <a:t>The type of the message object must agree with the type given as a template parameter to the advertise&lt;&gt;() call</a:t>
            </a:r>
          </a:p>
          <a:p>
            <a:pPr lvl="1"/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</p:txBody>
      </p:sp>
      <p:sp>
        <p:nvSpPr>
          <p:cNvPr id="5" name="Rectangle 5" descr=" 30724"/>
          <p:cNvSpPr>
            <a:spLocks/>
          </p:cNvSpPr>
          <p:nvPr/>
        </p:nvSpPr>
        <p:spPr bwMode="auto">
          <a:xfrm>
            <a:off x="685800" y="2667000"/>
            <a:ext cx="7315200" cy="708025"/>
          </a:xfrm>
          <a:prstGeom prst="rect">
            <a:avLst/>
          </a:prstGeom>
          <a:solidFill>
            <a:schemeClr val="bg1"/>
          </a:solidFill>
          <a:ln w="25400" cmpd="sng">
            <a:solidFill>
              <a:srgbClr val="0F243E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lvl="1"/>
            <a:r>
              <a:rPr lang="en-US" altLang="zh-CN" sz="2000">
                <a:solidFill>
                  <a:srgbClr val="4C4C4C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std_msgs::String msg; </a:t>
            </a:r>
          </a:p>
          <a:p>
            <a:pPr marL="0" lvl="1"/>
            <a:r>
              <a:rPr lang="en-US" altLang="zh-CN" sz="2000">
                <a:solidFill>
                  <a:srgbClr val="4C4C4C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chatter_pub.publish(msg);</a:t>
            </a:r>
            <a:endParaRPr lang="en-US" altLang="zh-CN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552211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8600"/>
            <a:ext cx="8229600" cy="1143000"/>
          </a:xfrm>
          <a:ln/>
        </p:spPr>
        <p:txBody>
          <a:bodyPr/>
          <a:lstStyle/>
          <a:p>
            <a:r>
              <a:rPr lang="en-US" altLang="zh-CN" dirty="0" err="1"/>
              <a:t>ros</a:t>
            </a:r>
            <a:r>
              <a:rPr lang="en-US" altLang="zh-CN" dirty="0"/>
              <a:t>::Rate</a:t>
            </a:r>
          </a:p>
        </p:txBody>
      </p:sp>
      <p:sp>
        <p:nvSpPr>
          <p:cNvPr id="31747" name="Content Placeholder 2"/>
          <p:cNvSpPr>
            <a:spLocks noGrp="1" noChangeArrowheads="1"/>
          </p:cNvSpPr>
          <p:nvPr>
            <p:ph idx="4294967295"/>
          </p:nvPr>
        </p:nvSpPr>
        <p:spPr bwMode="auto">
          <a:xfrm>
            <a:off x="228600" y="1295400"/>
            <a:ext cx="8686800" cy="5359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SzPct val="100000"/>
              <a:buBlip>
                <a:blip r:embed="rId2"/>
              </a:buBlip>
            </a:pPr>
            <a:r>
              <a:rPr lang="en-US" altLang="zh-CN" dirty="0"/>
              <a:t>A class to help run loops at a desired frequency.  </a:t>
            </a:r>
          </a:p>
          <a:p>
            <a:pPr>
              <a:buSzPct val="100000"/>
              <a:buBlip>
                <a:blip r:embed="rId2"/>
              </a:buBlip>
            </a:pPr>
            <a:r>
              <a:rPr lang="en-US" altLang="zh-CN" dirty="0"/>
              <a:t>Specify in the </a:t>
            </a:r>
            <a:r>
              <a:rPr lang="en-US" altLang="zh-CN" dirty="0" smtClean="0"/>
              <a:t>constructor </a:t>
            </a:r>
            <a:r>
              <a:rPr lang="en-US" altLang="zh-CN" dirty="0"/>
              <a:t>the </a:t>
            </a:r>
            <a:r>
              <a:rPr lang="en-US" altLang="zh-CN" dirty="0" smtClean="0"/>
              <a:t>desired </a:t>
            </a:r>
            <a:r>
              <a:rPr lang="en-US" altLang="zh-CN" dirty="0"/>
              <a:t>rate to run in Hz</a:t>
            </a:r>
          </a:p>
          <a:p>
            <a:endParaRPr lang="en-US" altLang="zh-CN" dirty="0"/>
          </a:p>
          <a:p>
            <a:pPr>
              <a:buSzPct val="100000"/>
              <a:buBlip>
                <a:blip r:embed="rId2"/>
              </a:buBlip>
            </a:pPr>
            <a:r>
              <a:rPr lang="en-US" altLang="zh-CN" dirty="0" err="1"/>
              <a:t>ros</a:t>
            </a:r>
            <a:r>
              <a:rPr lang="en-US" altLang="zh-CN" dirty="0"/>
              <a:t>::Rate::sleep() method</a:t>
            </a:r>
          </a:p>
          <a:p>
            <a:pPr lvl="1"/>
            <a:r>
              <a:rPr lang="en-US" altLang="zh-CN" dirty="0"/>
              <a:t>Sleeps for any leftover time in a cycle.</a:t>
            </a:r>
          </a:p>
          <a:p>
            <a:pPr lvl="1"/>
            <a:r>
              <a:rPr lang="en-US" altLang="zh-CN" dirty="0"/>
              <a:t>Calculated from the last time sleep, reset, or the constructor was called</a:t>
            </a:r>
          </a:p>
          <a:p>
            <a:pPr lvl="1">
              <a:buFont typeface="Arial" pitchFamily="34" charset="0"/>
              <a:buNone/>
            </a:pPr>
            <a:endParaRPr lang="en-US" altLang="zh-CN" dirty="0"/>
          </a:p>
          <a:p>
            <a:pPr lvl="1">
              <a:buFont typeface="Arial" pitchFamily="34" charset="0"/>
              <a:buNone/>
            </a:pPr>
            <a:r>
              <a:rPr lang="en-US" altLang="zh-CN" dirty="0"/>
              <a:t>	</a:t>
            </a:r>
          </a:p>
          <a:p>
            <a:endParaRPr lang="en-US" altLang="zh-CN" dirty="0"/>
          </a:p>
          <a:p>
            <a:endParaRPr lang="en-US" altLang="zh-CN" dirty="0"/>
          </a:p>
        </p:txBody>
      </p:sp>
      <p:sp>
        <p:nvSpPr>
          <p:cNvPr id="31748" name="Rectangle 7"/>
          <p:cNvSpPr>
            <a:spLocks/>
          </p:cNvSpPr>
          <p:nvPr/>
        </p:nvSpPr>
        <p:spPr bwMode="auto">
          <a:xfrm>
            <a:off x="685800" y="2286000"/>
            <a:ext cx="7315200" cy="400050"/>
          </a:xfrm>
          <a:prstGeom prst="rect">
            <a:avLst/>
          </a:prstGeom>
          <a:solidFill>
            <a:schemeClr val="bg1"/>
          </a:solidFill>
          <a:ln w="25400" cmpd="sng">
            <a:solidFill>
              <a:srgbClr val="0F243E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lvl="1"/>
            <a:r>
              <a:rPr lang="en-US" altLang="zh-CN" sz="2000">
                <a:solidFill>
                  <a:srgbClr val="4C4C4C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ros::Rate loop_rate(10);</a:t>
            </a:r>
            <a:endParaRPr lang="en-US" altLang="zh-CN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0020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 descr=" 32770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8600"/>
            <a:ext cx="8229600" cy="1143000"/>
          </a:xfrm>
          <a:ln/>
        </p:spPr>
        <p:txBody>
          <a:bodyPr/>
          <a:lstStyle/>
          <a:p>
            <a:r>
              <a:rPr lang="en-US" altLang="zh-CN" dirty="0" err="1"/>
              <a:t>ros</a:t>
            </a:r>
            <a:r>
              <a:rPr lang="en-US" altLang="zh-CN" dirty="0"/>
              <a:t>::ok()</a:t>
            </a:r>
          </a:p>
        </p:txBody>
      </p:sp>
      <p:sp>
        <p:nvSpPr>
          <p:cNvPr id="32771" name="Content Placeholder 2" descr=" 32771"/>
          <p:cNvSpPr>
            <a:spLocks noGrp="1" noChangeArrowheads="1"/>
          </p:cNvSpPr>
          <p:nvPr>
            <p:ph idx="4294967295"/>
          </p:nvPr>
        </p:nvSpPr>
        <p:spPr bwMode="auto">
          <a:xfrm>
            <a:off x="228600" y="1371600"/>
            <a:ext cx="8686800" cy="5359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SzPct val="100000"/>
              <a:buChar char=" "/>
            </a:pPr>
            <a:r>
              <a:rPr lang="en-US" altLang="zh-CN" smtClean="0"/>
              <a:t>     </a:t>
            </a:r>
            <a:r>
              <a:rPr lang="en-US" altLang="zh-CN" b="1" smtClean="0"/>
              <a:t>         </a:t>
            </a:r>
            <a:r>
              <a:rPr lang="en-US" altLang="zh-CN" smtClean="0"/>
              <a:t>                                      </a:t>
            </a:r>
            <a:br>
              <a:rPr lang="en-US" altLang="zh-CN" smtClean="0"/>
            </a:br>
            <a:r>
              <a:rPr lang="en-US" altLang="zh-CN" smtClean="0"/>
              <a:t>       </a:t>
            </a:r>
            <a:endParaRPr lang="en-US" altLang="zh-CN" dirty="0"/>
          </a:p>
          <a:p>
            <a:pPr>
              <a:buSzPct val="100000"/>
              <a:buChar char=" "/>
            </a:pPr>
            <a:r>
              <a:rPr lang="en-US" altLang="zh-CN" smtClean="0"/>
              <a:t>                               </a:t>
            </a:r>
            <a:endParaRPr lang="en-US" altLang="zh-CN" dirty="0"/>
          </a:p>
          <a:p>
            <a:pPr lvl="1">
              <a:buChar char=" "/>
            </a:pPr>
            <a:r>
              <a:rPr lang="en-US" altLang="zh-CN" smtClean="0"/>
              <a:t>                             </a:t>
            </a:r>
            <a:endParaRPr lang="en-US" altLang="zh-CN" dirty="0"/>
          </a:p>
          <a:p>
            <a:pPr lvl="1">
              <a:buChar char=" "/>
            </a:pPr>
            <a:r>
              <a:rPr lang="en-US" altLang="zh-CN" smtClean="0"/>
              <a:t>                                                         </a:t>
            </a:r>
            <a:br>
              <a:rPr lang="en-US" altLang="zh-CN" smtClean="0"/>
            </a:br>
            <a:r>
              <a:rPr lang="en-US" altLang="zh-CN" smtClean="0"/>
              <a:t>             </a:t>
            </a:r>
            <a:endParaRPr lang="en-US" altLang="zh-CN" dirty="0"/>
          </a:p>
          <a:p>
            <a:pPr lvl="1">
              <a:buChar char=" "/>
            </a:pPr>
            <a:r>
              <a:rPr lang="en-US" altLang="zh-CN" smtClean="0"/>
              <a:t>                                                       </a:t>
            </a:r>
            <a:br>
              <a:rPr lang="en-US" altLang="zh-CN" smtClean="0"/>
            </a:br>
            <a:r>
              <a:rPr lang="en-US" altLang="zh-CN" smtClean="0"/>
              <a:t>            </a:t>
            </a:r>
            <a:endParaRPr lang="en-US" altLang="zh-CN" dirty="0"/>
          </a:p>
          <a:p>
            <a:pPr lvl="1">
              <a:buChar char=" "/>
            </a:pPr>
            <a:r>
              <a:rPr lang="en-US" altLang="zh-CN" smtClean="0"/>
              <a:t>                                        </a:t>
            </a:r>
            <a:endParaRPr lang="en-US" altLang="zh-CN" dirty="0"/>
          </a:p>
          <a:p>
            <a:pPr lvl="1">
              <a:buFont typeface="Arial" pitchFamily="34" charset="0"/>
              <a:buNone/>
            </a:pPr>
            <a:r>
              <a:rPr lang="en-US" altLang="zh-CN" dirty="0"/>
              <a:t>	</a:t>
            </a:r>
          </a:p>
          <a:p>
            <a:endParaRPr lang="en-US" altLang="zh-CN" dirty="0"/>
          </a:p>
          <a:p>
            <a:endParaRPr lang="en-US" altLang="zh-CN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48748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 descr=" 32770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8600"/>
            <a:ext cx="8229600" cy="1143000"/>
          </a:xfrm>
          <a:ln/>
        </p:spPr>
        <p:txBody>
          <a:bodyPr/>
          <a:lstStyle/>
          <a:p>
            <a:r>
              <a:rPr lang="en-US" altLang="zh-CN" dirty="0" err="1"/>
              <a:t>ros</a:t>
            </a:r>
            <a:r>
              <a:rPr lang="en-US" altLang="zh-CN" dirty="0"/>
              <a:t>::ok()</a:t>
            </a:r>
          </a:p>
        </p:txBody>
      </p:sp>
      <p:sp>
        <p:nvSpPr>
          <p:cNvPr id="32771" name="Content Placeholder 2" descr=" 32771"/>
          <p:cNvSpPr>
            <a:spLocks noGrp="1" noChangeArrowheads="1"/>
          </p:cNvSpPr>
          <p:nvPr>
            <p:ph idx="4294967295"/>
          </p:nvPr>
        </p:nvSpPr>
        <p:spPr bwMode="auto">
          <a:xfrm>
            <a:off x="228600" y="1371600"/>
            <a:ext cx="8686800" cy="5359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>
              <a:buClr>
                <a:srgbClr val="0BD0D9"/>
              </a:buClr>
              <a:buSzPct val="100000"/>
              <a:buBlip>
                <a:blip r:embed="rId2"/>
              </a:buBlip>
            </a:pPr>
            <a:r>
              <a:rPr lang="en-US" altLang="zh-CN" smtClean="0">
                <a:latin typeface="Constantia"/>
              </a:rPr>
              <a:t>Call </a:t>
            </a:r>
            <a:r>
              <a:rPr lang="en-US" altLang="zh-CN" b="1" smtClean="0">
                <a:latin typeface="Constantia"/>
              </a:rPr>
              <a:t>ros::ok()</a:t>
            </a:r>
            <a:r>
              <a:rPr lang="en-US" altLang="zh-CN" smtClean="0">
                <a:latin typeface="Constantia"/>
              </a:rPr>
              <a:t> to check if the node should continue running</a:t>
            </a:r>
          </a:p>
          <a:p>
            <a:pPr>
              <a:buSzPct val="100000"/>
              <a:buChar char=" "/>
            </a:pPr>
            <a:r>
              <a:rPr lang="en-US" altLang="zh-CN" smtClean="0"/>
              <a:t>                               </a:t>
            </a:r>
            <a:endParaRPr lang="en-US" altLang="zh-CN" dirty="0"/>
          </a:p>
          <a:p>
            <a:pPr lvl="1">
              <a:buChar char=" "/>
            </a:pPr>
            <a:r>
              <a:rPr lang="en-US" altLang="zh-CN" smtClean="0"/>
              <a:t>                             </a:t>
            </a:r>
            <a:endParaRPr lang="en-US" altLang="zh-CN" dirty="0"/>
          </a:p>
          <a:p>
            <a:pPr lvl="1">
              <a:buChar char=" "/>
            </a:pPr>
            <a:r>
              <a:rPr lang="en-US" altLang="zh-CN" smtClean="0"/>
              <a:t>                                                         </a:t>
            </a:r>
            <a:br>
              <a:rPr lang="en-US" altLang="zh-CN" smtClean="0"/>
            </a:br>
            <a:r>
              <a:rPr lang="en-US" altLang="zh-CN" smtClean="0"/>
              <a:t>             </a:t>
            </a:r>
            <a:endParaRPr lang="en-US" altLang="zh-CN" dirty="0"/>
          </a:p>
          <a:p>
            <a:pPr lvl="1">
              <a:buChar char=" "/>
            </a:pPr>
            <a:r>
              <a:rPr lang="en-US" altLang="zh-CN" smtClean="0"/>
              <a:t>                                                       </a:t>
            </a:r>
            <a:br>
              <a:rPr lang="en-US" altLang="zh-CN" smtClean="0"/>
            </a:br>
            <a:r>
              <a:rPr lang="en-US" altLang="zh-CN" smtClean="0"/>
              <a:t>            </a:t>
            </a:r>
            <a:endParaRPr lang="en-US" altLang="zh-CN" dirty="0"/>
          </a:p>
          <a:p>
            <a:pPr lvl="1">
              <a:buChar char=" "/>
            </a:pPr>
            <a:r>
              <a:rPr lang="en-US" altLang="zh-CN" smtClean="0"/>
              <a:t>                                        </a:t>
            </a:r>
            <a:endParaRPr lang="en-US" altLang="zh-CN" dirty="0"/>
          </a:p>
          <a:p>
            <a:pPr lvl="1">
              <a:buFont typeface="Arial" pitchFamily="34" charset="0"/>
              <a:buNone/>
            </a:pPr>
            <a:r>
              <a:rPr lang="en-US" altLang="zh-CN" dirty="0"/>
              <a:t>	</a:t>
            </a:r>
          </a:p>
          <a:p>
            <a:endParaRPr lang="en-US" altLang="zh-CN" dirty="0"/>
          </a:p>
          <a:p>
            <a:endParaRPr lang="en-US" altLang="zh-CN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615391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 descr=" 32770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8600"/>
            <a:ext cx="8229600" cy="1143000"/>
          </a:xfrm>
          <a:ln/>
        </p:spPr>
        <p:txBody>
          <a:bodyPr/>
          <a:lstStyle/>
          <a:p>
            <a:r>
              <a:rPr lang="en-US" altLang="zh-CN" dirty="0" err="1"/>
              <a:t>ros</a:t>
            </a:r>
            <a:r>
              <a:rPr lang="en-US" altLang="zh-CN" dirty="0"/>
              <a:t>::ok()</a:t>
            </a:r>
          </a:p>
        </p:txBody>
      </p:sp>
      <p:sp>
        <p:nvSpPr>
          <p:cNvPr id="32771" name="Content Placeholder 2" descr=" 32771"/>
          <p:cNvSpPr>
            <a:spLocks noGrp="1" noChangeArrowheads="1"/>
          </p:cNvSpPr>
          <p:nvPr>
            <p:ph idx="4294967295"/>
          </p:nvPr>
        </p:nvSpPr>
        <p:spPr bwMode="auto">
          <a:xfrm>
            <a:off x="228600" y="1371600"/>
            <a:ext cx="8686800" cy="5359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>
              <a:buClr>
                <a:srgbClr val="0BD0D9"/>
              </a:buClr>
              <a:buSzPct val="100000"/>
              <a:buBlip>
                <a:blip r:embed="rId2"/>
              </a:buBlip>
            </a:pPr>
            <a:r>
              <a:rPr lang="en-US" altLang="zh-CN" smtClean="0">
                <a:latin typeface="Constantia"/>
              </a:rPr>
              <a:t>Call </a:t>
            </a:r>
            <a:r>
              <a:rPr lang="en-US" altLang="zh-CN" b="1" smtClean="0">
                <a:latin typeface="Constantia"/>
              </a:rPr>
              <a:t>ros::ok()</a:t>
            </a:r>
            <a:r>
              <a:rPr lang="en-US" altLang="zh-CN" smtClean="0">
                <a:latin typeface="Constantia"/>
              </a:rPr>
              <a:t> to check if the node should continue running</a:t>
            </a:r>
          </a:p>
          <a:p>
            <a:pPr lvl="0">
              <a:buClr>
                <a:srgbClr val="0BD0D9"/>
              </a:buClr>
              <a:buSzPct val="100000"/>
              <a:buBlip>
                <a:blip r:embed="rId2"/>
              </a:buBlip>
            </a:pPr>
            <a:r>
              <a:rPr lang="en-US" altLang="zh-CN" smtClean="0">
                <a:latin typeface="Constantia"/>
              </a:rPr>
              <a:t>ros::ok() will return false if:</a:t>
            </a:r>
          </a:p>
          <a:p>
            <a:pPr lvl="1">
              <a:buClr>
                <a:srgbClr val="0F6FC6"/>
              </a:buClr>
            </a:pPr>
            <a:r>
              <a:rPr lang="en-US" altLang="zh-CN" smtClean="0">
                <a:latin typeface="Constantia"/>
              </a:rPr>
              <a:t>a SIGINT is received (Ctrl-C)</a:t>
            </a:r>
          </a:p>
          <a:p>
            <a:pPr lvl="1">
              <a:buClr>
                <a:srgbClr val="0F6FC6"/>
              </a:buClr>
            </a:pPr>
            <a:r>
              <a:rPr lang="en-US" altLang="zh-CN" smtClean="0">
                <a:latin typeface="Constantia"/>
              </a:rPr>
              <a:t>we have been kicked off the network by another node with the same name</a:t>
            </a:r>
          </a:p>
          <a:p>
            <a:pPr lvl="1">
              <a:buClr>
                <a:srgbClr val="0F6FC6"/>
              </a:buClr>
            </a:pPr>
            <a:r>
              <a:rPr lang="en-US" altLang="zh-CN" smtClean="0">
                <a:latin typeface="Constantia"/>
              </a:rPr>
              <a:t>ros::shutdown() has been called by another part of the application.</a:t>
            </a:r>
          </a:p>
          <a:p>
            <a:pPr lvl="1">
              <a:buClr>
                <a:srgbClr val="0F6FC6"/>
              </a:buClr>
            </a:pPr>
            <a:r>
              <a:rPr lang="en-US" altLang="zh-CN" smtClean="0">
                <a:latin typeface="Constantia"/>
              </a:rPr>
              <a:t>all ros::NodeHandles have been destroyed</a:t>
            </a:r>
          </a:p>
          <a:p>
            <a:pPr lvl="1">
              <a:buFont typeface="Arial" pitchFamily="34" charset="0"/>
              <a:buNone/>
            </a:pPr>
            <a:r>
              <a:rPr lang="en-US" altLang="zh-CN" dirty="0"/>
              <a:t>	</a:t>
            </a:r>
          </a:p>
          <a:p>
            <a:endParaRPr lang="en-US" altLang="zh-CN" dirty="0"/>
          </a:p>
          <a:p>
            <a:endParaRPr lang="en-US" altLang="zh-CN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90987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 noChangeArrowheads="1"/>
          </p:cNvSpPr>
          <p:nvPr>
            <p:ph type="title" idx="4294967295"/>
          </p:nvPr>
        </p:nvSpPr>
        <p:spPr>
          <a:ln/>
        </p:spPr>
        <p:txBody>
          <a:bodyPr/>
          <a:lstStyle/>
          <a:p>
            <a:r>
              <a:rPr lang="en-US" altLang="zh-CN"/>
              <a:t>C++ Publisher Node Example</a:t>
            </a:r>
          </a:p>
        </p:txBody>
      </p:sp>
      <p:sp>
        <p:nvSpPr>
          <p:cNvPr id="33795" name="Rectangle 5"/>
          <p:cNvSpPr>
            <a:spLocks/>
          </p:cNvSpPr>
          <p:nvPr/>
        </p:nvSpPr>
        <p:spPr bwMode="auto">
          <a:xfrm>
            <a:off x="457200" y="1143000"/>
            <a:ext cx="8229600" cy="5001369"/>
          </a:xfrm>
          <a:prstGeom prst="rect">
            <a:avLst/>
          </a:prstGeom>
          <a:solidFill>
            <a:schemeClr val="bg1"/>
          </a:solidFill>
          <a:ln w="25400" cmpd="sng">
            <a:solidFill>
              <a:srgbClr val="0F243E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100" dirty="0">
                <a:solidFill>
                  <a:srgbClr val="000000"/>
                </a:solidFill>
                <a:latin typeface="Consolas" pitchFamily="49" charset="0"/>
                <a:cs typeface="Calibri" pitchFamily="34" charset="0"/>
                <a:sym typeface="David" pitchFamily="34" charset="-79"/>
              </a:rPr>
              <a:t>#include "</a:t>
            </a:r>
            <a:r>
              <a:rPr lang="en-US" altLang="zh-CN" sz="1100" dirty="0" err="1">
                <a:solidFill>
                  <a:srgbClr val="000000"/>
                </a:solidFill>
                <a:latin typeface="Consolas" pitchFamily="49" charset="0"/>
                <a:cs typeface="Calibri" pitchFamily="34" charset="0"/>
                <a:sym typeface="David" pitchFamily="34" charset="-79"/>
              </a:rPr>
              <a:t>ros</a:t>
            </a:r>
            <a:r>
              <a:rPr lang="en-US" altLang="zh-CN" sz="1100" dirty="0">
                <a:solidFill>
                  <a:srgbClr val="000000"/>
                </a:solidFill>
                <a:latin typeface="Consolas" pitchFamily="49" charset="0"/>
                <a:cs typeface="Calibri" pitchFamily="34" charset="0"/>
                <a:sym typeface="David" pitchFamily="34" charset="-79"/>
              </a:rPr>
              <a:t>/</a:t>
            </a:r>
            <a:r>
              <a:rPr lang="en-US" altLang="zh-CN" sz="1100" dirty="0" err="1">
                <a:solidFill>
                  <a:srgbClr val="000000"/>
                </a:solidFill>
                <a:latin typeface="Consolas" pitchFamily="49" charset="0"/>
                <a:cs typeface="Calibri" pitchFamily="34" charset="0"/>
                <a:sym typeface="David" pitchFamily="34" charset="-79"/>
              </a:rPr>
              <a:t>ros.h</a:t>
            </a:r>
            <a:r>
              <a:rPr lang="en-US" altLang="zh-CN" sz="1100" dirty="0">
                <a:solidFill>
                  <a:srgbClr val="000000"/>
                </a:solidFill>
                <a:latin typeface="Consolas" pitchFamily="49" charset="0"/>
                <a:cs typeface="Calibri" pitchFamily="34" charset="0"/>
                <a:sym typeface="David" pitchFamily="34" charset="-79"/>
              </a:rPr>
              <a:t>"</a:t>
            </a:r>
          </a:p>
          <a:p>
            <a:r>
              <a:rPr lang="en-US" altLang="zh-CN" sz="1100" dirty="0">
                <a:solidFill>
                  <a:srgbClr val="000000"/>
                </a:solidFill>
                <a:latin typeface="Consolas" pitchFamily="49" charset="0"/>
                <a:cs typeface="Calibri" pitchFamily="34" charset="0"/>
                <a:sym typeface="David" pitchFamily="34" charset="-79"/>
              </a:rPr>
              <a:t>#include "</a:t>
            </a:r>
            <a:r>
              <a:rPr lang="en-US" altLang="zh-CN" sz="1100" dirty="0" err="1">
                <a:solidFill>
                  <a:srgbClr val="000000"/>
                </a:solidFill>
                <a:latin typeface="Consolas" pitchFamily="49" charset="0"/>
                <a:cs typeface="Calibri" pitchFamily="34" charset="0"/>
                <a:sym typeface="David" pitchFamily="34" charset="-79"/>
              </a:rPr>
              <a:t>beginner_tutorials</a:t>
            </a:r>
            <a:r>
              <a:rPr lang="en-US" altLang="zh-CN" sz="1100" dirty="0">
                <a:solidFill>
                  <a:srgbClr val="000000"/>
                </a:solidFill>
                <a:latin typeface="Consolas" pitchFamily="49" charset="0"/>
                <a:cs typeface="Calibri" pitchFamily="34" charset="0"/>
                <a:sym typeface="David" pitchFamily="34" charset="-79"/>
              </a:rPr>
              <a:t>/</a:t>
            </a:r>
            <a:r>
              <a:rPr lang="en-US" altLang="zh-CN" sz="1100" dirty="0" err="1">
                <a:solidFill>
                  <a:srgbClr val="000000"/>
                </a:solidFill>
                <a:latin typeface="Consolas" pitchFamily="49" charset="0"/>
                <a:cs typeface="Calibri" pitchFamily="34" charset="0"/>
                <a:sym typeface="David" pitchFamily="34" charset="-79"/>
              </a:rPr>
              <a:t>AandB.h</a:t>
            </a:r>
            <a:r>
              <a:rPr lang="en-US" altLang="zh-CN" sz="1100" dirty="0">
                <a:solidFill>
                  <a:srgbClr val="000000"/>
                </a:solidFill>
                <a:latin typeface="Consolas" pitchFamily="49" charset="0"/>
                <a:cs typeface="Calibri" pitchFamily="34" charset="0"/>
                <a:sym typeface="David" pitchFamily="34" charset="-79"/>
              </a:rPr>
              <a:t>"</a:t>
            </a:r>
          </a:p>
          <a:p>
            <a:endParaRPr lang="en-US" altLang="zh-CN" sz="1100" dirty="0">
              <a:solidFill>
                <a:srgbClr val="000000"/>
              </a:solidFill>
              <a:latin typeface="Consolas" pitchFamily="49" charset="0"/>
              <a:cs typeface="Calibri" pitchFamily="34" charset="0"/>
              <a:sym typeface="David" pitchFamily="34" charset="-79"/>
            </a:endParaRPr>
          </a:p>
          <a:p>
            <a:r>
              <a:rPr lang="en-US" altLang="zh-CN" sz="1100" dirty="0" err="1">
                <a:solidFill>
                  <a:srgbClr val="000000"/>
                </a:solidFill>
                <a:latin typeface="Consolas" pitchFamily="49" charset="0"/>
                <a:cs typeface="Calibri" pitchFamily="34" charset="0"/>
                <a:sym typeface="David" pitchFamily="34" charset="-79"/>
              </a:rPr>
              <a:t>int</a:t>
            </a:r>
            <a:r>
              <a:rPr lang="en-US" altLang="zh-CN" sz="1100" dirty="0">
                <a:solidFill>
                  <a:srgbClr val="000000"/>
                </a:solidFill>
                <a:latin typeface="Consolas" pitchFamily="49" charset="0"/>
                <a:cs typeface="Calibri" pitchFamily="34" charset="0"/>
                <a:sym typeface="David" pitchFamily="34" charset="-79"/>
              </a:rPr>
              <a:t> main(</a:t>
            </a:r>
            <a:r>
              <a:rPr lang="en-US" altLang="zh-CN" sz="1100" dirty="0" err="1">
                <a:solidFill>
                  <a:srgbClr val="000000"/>
                </a:solidFill>
                <a:latin typeface="Consolas" pitchFamily="49" charset="0"/>
                <a:cs typeface="Calibri" pitchFamily="34" charset="0"/>
                <a:sym typeface="David" pitchFamily="34" charset="-79"/>
              </a:rPr>
              <a:t>int</a:t>
            </a:r>
            <a:r>
              <a:rPr lang="en-US" altLang="zh-CN" sz="1100" dirty="0">
                <a:solidFill>
                  <a:srgbClr val="000000"/>
                </a:solidFill>
                <a:latin typeface="Consolas" pitchFamily="49" charset="0"/>
                <a:cs typeface="Calibri" pitchFamily="34" charset="0"/>
                <a:sym typeface="David" pitchFamily="34" charset="-79"/>
              </a:rPr>
              <a:t> </a:t>
            </a:r>
            <a:r>
              <a:rPr lang="en-US" altLang="zh-CN" sz="1100" dirty="0" err="1">
                <a:solidFill>
                  <a:srgbClr val="000000"/>
                </a:solidFill>
                <a:latin typeface="Consolas" pitchFamily="49" charset="0"/>
                <a:cs typeface="Calibri" pitchFamily="34" charset="0"/>
                <a:sym typeface="David" pitchFamily="34" charset="-79"/>
              </a:rPr>
              <a:t>argc</a:t>
            </a:r>
            <a:r>
              <a:rPr lang="en-US" altLang="zh-CN" sz="1100" dirty="0">
                <a:solidFill>
                  <a:srgbClr val="000000"/>
                </a:solidFill>
                <a:latin typeface="Consolas" pitchFamily="49" charset="0"/>
                <a:cs typeface="Calibri" pitchFamily="34" charset="0"/>
                <a:sym typeface="David" pitchFamily="34" charset="-79"/>
              </a:rPr>
              <a:t>, char **</a:t>
            </a:r>
            <a:r>
              <a:rPr lang="en-US" altLang="zh-CN" sz="1100" dirty="0" err="1">
                <a:solidFill>
                  <a:srgbClr val="000000"/>
                </a:solidFill>
                <a:latin typeface="Consolas" pitchFamily="49" charset="0"/>
                <a:cs typeface="Calibri" pitchFamily="34" charset="0"/>
                <a:sym typeface="David" pitchFamily="34" charset="-79"/>
              </a:rPr>
              <a:t>argv</a:t>
            </a:r>
            <a:r>
              <a:rPr lang="en-US" altLang="zh-CN" sz="1100" dirty="0">
                <a:solidFill>
                  <a:srgbClr val="000000"/>
                </a:solidFill>
                <a:latin typeface="Consolas" pitchFamily="49" charset="0"/>
                <a:cs typeface="Calibri" pitchFamily="34" charset="0"/>
                <a:sym typeface="David" pitchFamily="34" charset="-79"/>
              </a:rPr>
              <a:t>)</a:t>
            </a:r>
          </a:p>
          <a:p>
            <a:r>
              <a:rPr lang="en-US" altLang="zh-CN" sz="1100" dirty="0">
                <a:solidFill>
                  <a:srgbClr val="000000"/>
                </a:solidFill>
                <a:latin typeface="Consolas" pitchFamily="49" charset="0"/>
                <a:cs typeface="Calibri" pitchFamily="34" charset="0"/>
                <a:sym typeface="David" pitchFamily="34" charset="-79"/>
              </a:rPr>
              <a:t>{</a:t>
            </a:r>
          </a:p>
          <a:p>
            <a:r>
              <a:rPr lang="en-US" altLang="zh-CN" sz="1100" dirty="0">
                <a:solidFill>
                  <a:srgbClr val="000000"/>
                </a:solidFill>
                <a:latin typeface="Consolas" pitchFamily="49" charset="0"/>
                <a:cs typeface="Calibri" pitchFamily="34" charset="0"/>
                <a:sym typeface="David" pitchFamily="34" charset="-79"/>
              </a:rPr>
              <a:t>    </a:t>
            </a:r>
            <a:r>
              <a:rPr lang="en-US" altLang="zh-CN" sz="1100" dirty="0" err="1">
                <a:solidFill>
                  <a:srgbClr val="000000"/>
                </a:solidFill>
                <a:latin typeface="Consolas" pitchFamily="49" charset="0"/>
                <a:cs typeface="Calibri" pitchFamily="34" charset="0"/>
                <a:sym typeface="David" pitchFamily="34" charset="-79"/>
              </a:rPr>
              <a:t>ros</a:t>
            </a:r>
            <a:r>
              <a:rPr lang="en-US" altLang="zh-CN" sz="1100" dirty="0">
                <a:solidFill>
                  <a:srgbClr val="000000"/>
                </a:solidFill>
                <a:latin typeface="Consolas" pitchFamily="49" charset="0"/>
                <a:cs typeface="Calibri" pitchFamily="34" charset="0"/>
                <a:sym typeface="David" pitchFamily="34" charset="-79"/>
              </a:rPr>
              <a:t>::</a:t>
            </a:r>
            <a:r>
              <a:rPr lang="en-US" altLang="zh-CN" sz="1100" dirty="0" err="1">
                <a:solidFill>
                  <a:srgbClr val="000000"/>
                </a:solidFill>
                <a:latin typeface="Consolas" pitchFamily="49" charset="0"/>
                <a:cs typeface="Calibri" pitchFamily="34" charset="0"/>
                <a:sym typeface="David" pitchFamily="34" charset="-79"/>
              </a:rPr>
              <a:t>init</a:t>
            </a:r>
            <a:r>
              <a:rPr lang="en-US" altLang="zh-CN" sz="1100" dirty="0">
                <a:solidFill>
                  <a:srgbClr val="000000"/>
                </a:solidFill>
                <a:latin typeface="Consolas" pitchFamily="49" charset="0"/>
                <a:cs typeface="Calibri" pitchFamily="34" charset="0"/>
                <a:sym typeface="David" pitchFamily="34" charset="-79"/>
              </a:rPr>
              <a:t>(</a:t>
            </a:r>
            <a:r>
              <a:rPr lang="en-US" altLang="zh-CN" sz="1100" dirty="0" err="1">
                <a:solidFill>
                  <a:srgbClr val="000000"/>
                </a:solidFill>
                <a:latin typeface="Consolas" pitchFamily="49" charset="0"/>
                <a:cs typeface="Calibri" pitchFamily="34" charset="0"/>
                <a:sym typeface="David" pitchFamily="34" charset="-79"/>
              </a:rPr>
              <a:t>argc</a:t>
            </a:r>
            <a:r>
              <a:rPr lang="en-US" altLang="zh-CN" sz="1100" dirty="0">
                <a:solidFill>
                  <a:srgbClr val="000000"/>
                </a:solidFill>
                <a:latin typeface="Consolas" pitchFamily="49" charset="0"/>
                <a:cs typeface="Calibri" pitchFamily="34" charset="0"/>
                <a:sym typeface="David" pitchFamily="34" charset="-79"/>
              </a:rPr>
              <a:t>, </a:t>
            </a:r>
            <a:r>
              <a:rPr lang="en-US" altLang="zh-CN" sz="1100" dirty="0" err="1">
                <a:solidFill>
                  <a:srgbClr val="000000"/>
                </a:solidFill>
                <a:latin typeface="Consolas" pitchFamily="49" charset="0"/>
                <a:cs typeface="Calibri" pitchFamily="34" charset="0"/>
                <a:sym typeface="David" pitchFamily="34" charset="-79"/>
              </a:rPr>
              <a:t>argv</a:t>
            </a:r>
            <a:r>
              <a:rPr lang="en-US" altLang="zh-CN" sz="1100" dirty="0">
                <a:solidFill>
                  <a:srgbClr val="000000"/>
                </a:solidFill>
                <a:latin typeface="Consolas" pitchFamily="49" charset="0"/>
                <a:cs typeface="Calibri" pitchFamily="34" charset="0"/>
                <a:sym typeface="David" pitchFamily="34" charset="-79"/>
              </a:rPr>
              <a:t>, "talker"); // Initiate new ROS node named "talker"</a:t>
            </a:r>
          </a:p>
          <a:p>
            <a:endParaRPr lang="en-US" altLang="zh-CN" sz="1100" dirty="0">
              <a:solidFill>
                <a:srgbClr val="000000"/>
              </a:solidFill>
              <a:latin typeface="Consolas" pitchFamily="49" charset="0"/>
              <a:cs typeface="Calibri" pitchFamily="34" charset="0"/>
              <a:sym typeface="David" pitchFamily="34" charset="-79"/>
            </a:endParaRPr>
          </a:p>
          <a:p>
            <a:r>
              <a:rPr lang="en-US" altLang="zh-CN" sz="1100" dirty="0">
                <a:solidFill>
                  <a:srgbClr val="000000"/>
                </a:solidFill>
                <a:latin typeface="Consolas" pitchFamily="49" charset="0"/>
                <a:cs typeface="Calibri" pitchFamily="34" charset="0"/>
                <a:sym typeface="David" pitchFamily="34" charset="-79"/>
              </a:rPr>
              <a:t>    </a:t>
            </a:r>
            <a:r>
              <a:rPr lang="en-US" altLang="zh-CN" sz="1100" dirty="0" err="1">
                <a:solidFill>
                  <a:srgbClr val="000000"/>
                </a:solidFill>
                <a:latin typeface="Consolas" pitchFamily="49" charset="0"/>
                <a:cs typeface="Calibri" pitchFamily="34" charset="0"/>
                <a:sym typeface="David" pitchFamily="34" charset="-79"/>
              </a:rPr>
              <a:t>ros</a:t>
            </a:r>
            <a:r>
              <a:rPr lang="en-US" altLang="zh-CN" sz="1100" dirty="0">
                <a:solidFill>
                  <a:srgbClr val="000000"/>
                </a:solidFill>
                <a:latin typeface="Consolas" pitchFamily="49" charset="0"/>
                <a:cs typeface="Calibri" pitchFamily="34" charset="0"/>
                <a:sym typeface="David" pitchFamily="34" charset="-79"/>
              </a:rPr>
              <a:t>::</a:t>
            </a:r>
            <a:r>
              <a:rPr lang="en-US" altLang="zh-CN" sz="1100" dirty="0" err="1">
                <a:solidFill>
                  <a:srgbClr val="000000"/>
                </a:solidFill>
                <a:latin typeface="Consolas" pitchFamily="49" charset="0"/>
                <a:cs typeface="Calibri" pitchFamily="34" charset="0"/>
                <a:sym typeface="David" pitchFamily="34" charset="-79"/>
              </a:rPr>
              <a:t>NodeHandle</a:t>
            </a:r>
            <a:r>
              <a:rPr lang="en-US" altLang="zh-CN" sz="1100" dirty="0">
                <a:solidFill>
                  <a:srgbClr val="000000"/>
                </a:solidFill>
                <a:latin typeface="Consolas" pitchFamily="49" charset="0"/>
                <a:cs typeface="Calibri" pitchFamily="34" charset="0"/>
                <a:sym typeface="David" pitchFamily="34" charset="-79"/>
              </a:rPr>
              <a:t> n;</a:t>
            </a:r>
          </a:p>
          <a:p>
            <a:r>
              <a:rPr lang="en-US" altLang="zh-CN" sz="1100" dirty="0">
                <a:solidFill>
                  <a:srgbClr val="000000"/>
                </a:solidFill>
                <a:latin typeface="Consolas" pitchFamily="49" charset="0"/>
                <a:cs typeface="Calibri" pitchFamily="34" charset="0"/>
                <a:sym typeface="David" pitchFamily="34" charset="-79"/>
              </a:rPr>
              <a:t>    </a:t>
            </a:r>
            <a:r>
              <a:rPr lang="en-US" altLang="zh-CN" sz="1100" dirty="0" err="1">
                <a:solidFill>
                  <a:srgbClr val="000000"/>
                </a:solidFill>
                <a:latin typeface="Consolas" pitchFamily="49" charset="0"/>
                <a:cs typeface="Calibri" pitchFamily="34" charset="0"/>
                <a:sym typeface="David" pitchFamily="34" charset="-79"/>
              </a:rPr>
              <a:t>ros</a:t>
            </a:r>
            <a:r>
              <a:rPr lang="en-US" altLang="zh-CN" sz="1100" dirty="0">
                <a:solidFill>
                  <a:srgbClr val="000000"/>
                </a:solidFill>
                <a:latin typeface="Consolas" pitchFamily="49" charset="0"/>
                <a:cs typeface="Calibri" pitchFamily="34" charset="0"/>
                <a:sym typeface="David" pitchFamily="34" charset="-79"/>
              </a:rPr>
              <a:t>::Publisher </a:t>
            </a:r>
            <a:r>
              <a:rPr lang="en-US" altLang="zh-CN" sz="1100" dirty="0" err="1">
                <a:solidFill>
                  <a:srgbClr val="000000"/>
                </a:solidFill>
                <a:latin typeface="Consolas" pitchFamily="49" charset="0"/>
                <a:cs typeface="Calibri" pitchFamily="34" charset="0"/>
                <a:sym typeface="David" pitchFamily="34" charset="-79"/>
              </a:rPr>
              <a:t>chatter_pub</a:t>
            </a:r>
            <a:r>
              <a:rPr lang="en-US" altLang="zh-CN" sz="1100" dirty="0">
                <a:solidFill>
                  <a:srgbClr val="000000"/>
                </a:solidFill>
                <a:latin typeface="Consolas" pitchFamily="49" charset="0"/>
                <a:cs typeface="Calibri" pitchFamily="34" charset="0"/>
                <a:sym typeface="David" pitchFamily="34" charset="-79"/>
              </a:rPr>
              <a:t> = </a:t>
            </a:r>
            <a:r>
              <a:rPr lang="en-US" altLang="zh-CN" sz="1100" dirty="0" err="1">
                <a:solidFill>
                  <a:srgbClr val="000000"/>
                </a:solidFill>
                <a:latin typeface="Consolas" pitchFamily="49" charset="0"/>
                <a:cs typeface="Calibri" pitchFamily="34" charset="0"/>
                <a:sym typeface="David" pitchFamily="34" charset="-79"/>
              </a:rPr>
              <a:t>n.advertise</a:t>
            </a:r>
            <a:r>
              <a:rPr lang="en-US" altLang="zh-CN" sz="1100" dirty="0">
                <a:solidFill>
                  <a:srgbClr val="000000"/>
                </a:solidFill>
                <a:latin typeface="Consolas" pitchFamily="49" charset="0"/>
                <a:cs typeface="Calibri" pitchFamily="34" charset="0"/>
                <a:sym typeface="David" pitchFamily="34" charset="-79"/>
              </a:rPr>
              <a:t>&lt;</a:t>
            </a:r>
            <a:r>
              <a:rPr lang="en-US" altLang="zh-CN" sz="1100" dirty="0" err="1">
                <a:solidFill>
                  <a:srgbClr val="000000"/>
                </a:solidFill>
                <a:latin typeface="Consolas" pitchFamily="49" charset="0"/>
                <a:cs typeface="Calibri" pitchFamily="34" charset="0"/>
                <a:sym typeface="David" pitchFamily="34" charset="-79"/>
              </a:rPr>
              <a:t>beginner_tutorials</a:t>
            </a:r>
            <a:r>
              <a:rPr lang="en-US" altLang="zh-CN" sz="1100" dirty="0">
                <a:solidFill>
                  <a:srgbClr val="000000"/>
                </a:solidFill>
                <a:latin typeface="Consolas" pitchFamily="49" charset="0"/>
                <a:cs typeface="Calibri" pitchFamily="34" charset="0"/>
                <a:sym typeface="David" pitchFamily="34" charset="-79"/>
              </a:rPr>
              <a:t>::</a:t>
            </a:r>
            <a:r>
              <a:rPr lang="en-US" altLang="zh-CN" sz="1100" dirty="0" err="1">
                <a:solidFill>
                  <a:srgbClr val="000000"/>
                </a:solidFill>
                <a:latin typeface="Consolas" pitchFamily="49" charset="0"/>
                <a:cs typeface="Calibri" pitchFamily="34" charset="0"/>
                <a:sym typeface="David" pitchFamily="34" charset="-79"/>
              </a:rPr>
              <a:t>AandB</a:t>
            </a:r>
            <a:r>
              <a:rPr lang="en-US" altLang="zh-CN" sz="1100" dirty="0">
                <a:solidFill>
                  <a:srgbClr val="000000"/>
                </a:solidFill>
                <a:latin typeface="Consolas" pitchFamily="49" charset="0"/>
                <a:cs typeface="Calibri" pitchFamily="34" charset="0"/>
                <a:sym typeface="David" pitchFamily="34" charset="-79"/>
              </a:rPr>
              <a:t>&gt;("chatter", 1000);</a:t>
            </a:r>
          </a:p>
          <a:p>
            <a:r>
              <a:rPr lang="en-US" altLang="zh-CN" sz="1100" dirty="0">
                <a:solidFill>
                  <a:srgbClr val="000000"/>
                </a:solidFill>
                <a:latin typeface="Consolas" pitchFamily="49" charset="0"/>
                <a:cs typeface="Calibri" pitchFamily="34" charset="0"/>
                <a:sym typeface="David" pitchFamily="34" charset="-79"/>
              </a:rPr>
              <a:t>    </a:t>
            </a:r>
            <a:r>
              <a:rPr lang="en-US" altLang="zh-CN" sz="1100" dirty="0" err="1">
                <a:solidFill>
                  <a:srgbClr val="000000"/>
                </a:solidFill>
                <a:latin typeface="Consolas" pitchFamily="49" charset="0"/>
                <a:cs typeface="Calibri" pitchFamily="34" charset="0"/>
                <a:sym typeface="David" pitchFamily="34" charset="-79"/>
              </a:rPr>
              <a:t>ros</a:t>
            </a:r>
            <a:r>
              <a:rPr lang="en-US" altLang="zh-CN" sz="1100" dirty="0">
                <a:solidFill>
                  <a:srgbClr val="000000"/>
                </a:solidFill>
                <a:latin typeface="Consolas" pitchFamily="49" charset="0"/>
                <a:cs typeface="Calibri" pitchFamily="34" charset="0"/>
                <a:sym typeface="David" pitchFamily="34" charset="-79"/>
              </a:rPr>
              <a:t>::Rate </a:t>
            </a:r>
            <a:r>
              <a:rPr lang="en-US" altLang="zh-CN" sz="1100" dirty="0" err="1">
                <a:solidFill>
                  <a:srgbClr val="000000"/>
                </a:solidFill>
                <a:latin typeface="Consolas" pitchFamily="49" charset="0"/>
                <a:cs typeface="Calibri" pitchFamily="34" charset="0"/>
                <a:sym typeface="David" pitchFamily="34" charset="-79"/>
              </a:rPr>
              <a:t>loop_rate</a:t>
            </a:r>
            <a:r>
              <a:rPr lang="en-US" altLang="zh-CN" sz="1100" dirty="0">
                <a:solidFill>
                  <a:srgbClr val="000000"/>
                </a:solidFill>
                <a:latin typeface="Consolas" pitchFamily="49" charset="0"/>
                <a:cs typeface="Calibri" pitchFamily="34" charset="0"/>
                <a:sym typeface="David" pitchFamily="34" charset="-79"/>
              </a:rPr>
              <a:t>(10);</a:t>
            </a:r>
          </a:p>
          <a:p>
            <a:endParaRPr lang="en-US" altLang="zh-CN" sz="1100" dirty="0">
              <a:solidFill>
                <a:srgbClr val="000000"/>
              </a:solidFill>
              <a:latin typeface="Consolas" pitchFamily="49" charset="0"/>
              <a:cs typeface="Calibri" pitchFamily="34" charset="0"/>
              <a:sym typeface="David" pitchFamily="34" charset="-79"/>
            </a:endParaRPr>
          </a:p>
          <a:p>
            <a:r>
              <a:rPr lang="en-US" altLang="zh-CN" sz="1100" dirty="0">
                <a:solidFill>
                  <a:srgbClr val="000000"/>
                </a:solidFill>
                <a:latin typeface="Consolas" pitchFamily="49" charset="0"/>
                <a:cs typeface="Calibri" pitchFamily="34" charset="0"/>
                <a:sym typeface="David" pitchFamily="34" charset="-79"/>
              </a:rPr>
              <a:t>    </a:t>
            </a:r>
            <a:r>
              <a:rPr lang="en-US" altLang="zh-CN" sz="1100" dirty="0" err="1">
                <a:solidFill>
                  <a:srgbClr val="000000"/>
                </a:solidFill>
                <a:latin typeface="Consolas" pitchFamily="49" charset="0"/>
                <a:cs typeface="Calibri" pitchFamily="34" charset="0"/>
                <a:sym typeface="David" pitchFamily="34" charset="-79"/>
              </a:rPr>
              <a:t>int</a:t>
            </a:r>
            <a:r>
              <a:rPr lang="en-US" altLang="zh-CN" sz="1100" dirty="0">
                <a:solidFill>
                  <a:srgbClr val="000000"/>
                </a:solidFill>
                <a:latin typeface="Consolas" pitchFamily="49" charset="0"/>
                <a:cs typeface="Calibri" pitchFamily="34" charset="0"/>
                <a:sym typeface="David" pitchFamily="34" charset="-79"/>
              </a:rPr>
              <a:t> count = 0;</a:t>
            </a:r>
          </a:p>
          <a:p>
            <a:r>
              <a:rPr lang="en-US" altLang="zh-CN" sz="1100" dirty="0">
                <a:solidFill>
                  <a:srgbClr val="000000"/>
                </a:solidFill>
                <a:latin typeface="Consolas" pitchFamily="49" charset="0"/>
                <a:cs typeface="Calibri" pitchFamily="34" charset="0"/>
                <a:sym typeface="David" pitchFamily="34" charset="-79"/>
              </a:rPr>
              <a:t>    while (</a:t>
            </a:r>
            <a:r>
              <a:rPr lang="en-US" altLang="zh-CN" sz="1100" dirty="0" err="1">
                <a:solidFill>
                  <a:srgbClr val="000000"/>
                </a:solidFill>
                <a:latin typeface="Consolas" pitchFamily="49" charset="0"/>
                <a:cs typeface="Calibri" pitchFamily="34" charset="0"/>
                <a:sym typeface="David" pitchFamily="34" charset="-79"/>
              </a:rPr>
              <a:t>ros</a:t>
            </a:r>
            <a:r>
              <a:rPr lang="en-US" altLang="zh-CN" sz="1100" dirty="0">
                <a:solidFill>
                  <a:srgbClr val="000000"/>
                </a:solidFill>
                <a:latin typeface="Consolas" pitchFamily="49" charset="0"/>
                <a:cs typeface="Calibri" pitchFamily="34" charset="0"/>
                <a:sym typeface="David" pitchFamily="34" charset="-79"/>
              </a:rPr>
              <a:t>::ok()) // Keep spinning loop until user presses </a:t>
            </a:r>
            <a:r>
              <a:rPr lang="en-US" altLang="zh-CN" sz="1100" dirty="0" err="1">
                <a:solidFill>
                  <a:srgbClr val="000000"/>
                </a:solidFill>
                <a:latin typeface="Consolas" pitchFamily="49" charset="0"/>
                <a:cs typeface="Calibri" pitchFamily="34" charset="0"/>
                <a:sym typeface="David" pitchFamily="34" charset="-79"/>
              </a:rPr>
              <a:t>Ctrl+C</a:t>
            </a:r>
            <a:endParaRPr lang="en-US" altLang="zh-CN" sz="1100" dirty="0">
              <a:solidFill>
                <a:srgbClr val="000000"/>
              </a:solidFill>
              <a:latin typeface="Consolas" pitchFamily="49" charset="0"/>
              <a:cs typeface="Calibri" pitchFamily="34" charset="0"/>
              <a:sym typeface="David" pitchFamily="34" charset="-79"/>
            </a:endParaRPr>
          </a:p>
          <a:p>
            <a:r>
              <a:rPr lang="en-US" altLang="zh-CN" sz="1100" dirty="0">
                <a:solidFill>
                  <a:srgbClr val="000000"/>
                </a:solidFill>
                <a:latin typeface="Consolas" pitchFamily="49" charset="0"/>
                <a:cs typeface="Calibri" pitchFamily="34" charset="0"/>
                <a:sym typeface="David" pitchFamily="34" charset="-79"/>
              </a:rPr>
              <a:t>    {</a:t>
            </a:r>
          </a:p>
          <a:p>
            <a:r>
              <a:rPr lang="en-US" altLang="zh-CN" sz="1100" dirty="0">
                <a:solidFill>
                  <a:srgbClr val="000000"/>
                </a:solidFill>
                <a:latin typeface="Consolas" pitchFamily="49" charset="0"/>
                <a:cs typeface="Calibri" pitchFamily="34" charset="0"/>
                <a:sym typeface="David" pitchFamily="34" charset="-79"/>
              </a:rPr>
              <a:t>        </a:t>
            </a:r>
            <a:r>
              <a:rPr lang="en-US" altLang="zh-CN" sz="1100" dirty="0" err="1">
                <a:solidFill>
                  <a:srgbClr val="000000"/>
                </a:solidFill>
                <a:latin typeface="Consolas" pitchFamily="49" charset="0"/>
                <a:cs typeface="Calibri" pitchFamily="34" charset="0"/>
                <a:sym typeface="David" pitchFamily="34" charset="-79"/>
              </a:rPr>
              <a:t>beginner_tutorials</a:t>
            </a:r>
            <a:r>
              <a:rPr lang="en-US" altLang="zh-CN" sz="1100" dirty="0">
                <a:solidFill>
                  <a:srgbClr val="000000"/>
                </a:solidFill>
                <a:latin typeface="Consolas" pitchFamily="49" charset="0"/>
                <a:cs typeface="Calibri" pitchFamily="34" charset="0"/>
                <a:sym typeface="David" pitchFamily="34" charset="-79"/>
              </a:rPr>
              <a:t>::</a:t>
            </a:r>
            <a:r>
              <a:rPr lang="en-US" altLang="zh-CN" sz="1100" dirty="0" err="1">
                <a:solidFill>
                  <a:srgbClr val="000000"/>
                </a:solidFill>
                <a:latin typeface="Consolas" pitchFamily="49" charset="0"/>
                <a:cs typeface="Calibri" pitchFamily="34" charset="0"/>
                <a:sym typeface="David" pitchFamily="34" charset="-79"/>
              </a:rPr>
              <a:t>AandB</a:t>
            </a:r>
            <a:r>
              <a:rPr lang="en-US" altLang="zh-CN" sz="1100" dirty="0">
                <a:solidFill>
                  <a:srgbClr val="000000"/>
                </a:solidFill>
                <a:latin typeface="Consolas" pitchFamily="49" charset="0"/>
                <a:cs typeface="Calibri" pitchFamily="34" charset="0"/>
                <a:sym typeface="David" pitchFamily="34" charset="-79"/>
              </a:rPr>
              <a:t> </a:t>
            </a:r>
            <a:r>
              <a:rPr lang="en-US" altLang="zh-CN" sz="1100" dirty="0" err="1">
                <a:solidFill>
                  <a:srgbClr val="000000"/>
                </a:solidFill>
                <a:latin typeface="Consolas" pitchFamily="49" charset="0"/>
                <a:cs typeface="Calibri" pitchFamily="34" charset="0"/>
                <a:sym typeface="David" pitchFamily="34" charset="-79"/>
              </a:rPr>
              <a:t>msg</a:t>
            </a:r>
            <a:r>
              <a:rPr lang="en-US" altLang="zh-CN" sz="1100" dirty="0">
                <a:solidFill>
                  <a:srgbClr val="000000"/>
                </a:solidFill>
                <a:latin typeface="Consolas" pitchFamily="49" charset="0"/>
                <a:cs typeface="Calibri" pitchFamily="34" charset="0"/>
                <a:sym typeface="David" pitchFamily="34" charset="-79"/>
              </a:rPr>
              <a:t>;</a:t>
            </a:r>
          </a:p>
          <a:p>
            <a:r>
              <a:rPr lang="en-US" altLang="zh-CN" sz="1100" dirty="0">
                <a:solidFill>
                  <a:srgbClr val="000000"/>
                </a:solidFill>
                <a:latin typeface="Consolas" pitchFamily="49" charset="0"/>
                <a:cs typeface="Calibri" pitchFamily="34" charset="0"/>
                <a:sym typeface="David" pitchFamily="34" charset="-79"/>
              </a:rPr>
              <a:t>        </a:t>
            </a:r>
            <a:r>
              <a:rPr lang="en-US" altLang="zh-CN" sz="1100" dirty="0" err="1">
                <a:solidFill>
                  <a:srgbClr val="000000"/>
                </a:solidFill>
                <a:latin typeface="Consolas" pitchFamily="49" charset="0"/>
                <a:cs typeface="Calibri" pitchFamily="34" charset="0"/>
                <a:sym typeface="David" pitchFamily="34" charset="-79"/>
              </a:rPr>
              <a:t>msg.a</a:t>
            </a:r>
            <a:r>
              <a:rPr lang="en-US" altLang="zh-CN" sz="1100" dirty="0">
                <a:solidFill>
                  <a:srgbClr val="000000"/>
                </a:solidFill>
                <a:latin typeface="Consolas" pitchFamily="49" charset="0"/>
                <a:cs typeface="Calibri" pitchFamily="34" charset="0"/>
                <a:sym typeface="David" pitchFamily="34" charset="-79"/>
              </a:rPr>
              <a:t> = 1.0;</a:t>
            </a:r>
          </a:p>
          <a:p>
            <a:r>
              <a:rPr lang="en-US" altLang="zh-CN" sz="1100" dirty="0">
                <a:solidFill>
                  <a:srgbClr val="000000"/>
                </a:solidFill>
                <a:latin typeface="Consolas" pitchFamily="49" charset="0"/>
                <a:cs typeface="Calibri" pitchFamily="34" charset="0"/>
                <a:sym typeface="David" pitchFamily="34" charset="-79"/>
              </a:rPr>
              <a:t>        </a:t>
            </a:r>
            <a:r>
              <a:rPr lang="en-US" altLang="zh-CN" sz="1100" dirty="0" err="1">
                <a:solidFill>
                  <a:srgbClr val="000000"/>
                </a:solidFill>
                <a:latin typeface="Consolas" pitchFamily="49" charset="0"/>
                <a:cs typeface="Calibri" pitchFamily="34" charset="0"/>
                <a:sym typeface="David" pitchFamily="34" charset="-79"/>
              </a:rPr>
              <a:t>msg.b</a:t>
            </a:r>
            <a:r>
              <a:rPr lang="en-US" altLang="zh-CN" sz="1100" dirty="0">
                <a:solidFill>
                  <a:srgbClr val="000000"/>
                </a:solidFill>
                <a:latin typeface="Consolas" pitchFamily="49" charset="0"/>
                <a:cs typeface="Calibri" pitchFamily="34" charset="0"/>
                <a:sym typeface="David" pitchFamily="34" charset="-79"/>
              </a:rPr>
              <a:t> = 2.0;</a:t>
            </a:r>
          </a:p>
          <a:p>
            <a:endParaRPr lang="en-US" altLang="zh-CN" sz="1100" dirty="0">
              <a:solidFill>
                <a:srgbClr val="000000"/>
              </a:solidFill>
              <a:latin typeface="Consolas" pitchFamily="49" charset="0"/>
              <a:cs typeface="Calibri" pitchFamily="34" charset="0"/>
              <a:sym typeface="David" pitchFamily="34" charset="-79"/>
            </a:endParaRPr>
          </a:p>
          <a:p>
            <a:r>
              <a:rPr lang="en-US" altLang="zh-CN" sz="1100" dirty="0">
                <a:solidFill>
                  <a:srgbClr val="000000"/>
                </a:solidFill>
                <a:latin typeface="Consolas" pitchFamily="49" charset="0"/>
                <a:cs typeface="Calibri" pitchFamily="34" charset="0"/>
                <a:sym typeface="David" pitchFamily="34" charset="-79"/>
              </a:rPr>
              <a:t>        ROS_INFO("</a:t>
            </a:r>
            <a:r>
              <a:rPr lang="en-US" altLang="zh-CN" sz="1100" dirty="0" err="1">
                <a:solidFill>
                  <a:srgbClr val="000000"/>
                </a:solidFill>
                <a:latin typeface="Consolas" pitchFamily="49" charset="0"/>
                <a:cs typeface="Calibri" pitchFamily="34" charset="0"/>
                <a:sym typeface="David" pitchFamily="34" charset="-79"/>
              </a:rPr>
              <a:t>msg</a:t>
            </a:r>
            <a:r>
              <a:rPr lang="en-US" altLang="zh-CN" sz="1100" dirty="0">
                <a:solidFill>
                  <a:srgbClr val="000000"/>
                </a:solidFill>
                <a:latin typeface="Consolas" pitchFamily="49" charset="0"/>
                <a:cs typeface="Calibri" pitchFamily="34" charset="0"/>
                <a:sym typeface="David" pitchFamily="34" charset="-79"/>
              </a:rPr>
              <a:t> a: %.6f, </a:t>
            </a:r>
            <a:r>
              <a:rPr lang="en-US" altLang="zh-CN" sz="1100" dirty="0" err="1">
                <a:solidFill>
                  <a:srgbClr val="000000"/>
                </a:solidFill>
                <a:latin typeface="Consolas" pitchFamily="49" charset="0"/>
                <a:cs typeface="Calibri" pitchFamily="34" charset="0"/>
                <a:sym typeface="David" pitchFamily="34" charset="-79"/>
              </a:rPr>
              <a:t>msg</a:t>
            </a:r>
            <a:r>
              <a:rPr lang="en-US" altLang="zh-CN" sz="1100" dirty="0">
                <a:solidFill>
                  <a:srgbClr val="000000"/>
                </a:solidFill>
                <a:latin typeface="Consolas" pitchFamily="49" charset="0"/>
                <a:cs typeface="Calibri" pitchFamily="34" charset="0"/>
                <a:sym typeface="David" pitchFamily="34" charset="-79"/>
              </a:rPr>
              <a:t> b:%.6f", </a:t>
            </a:r>
            <a:r>
              <a:rPr lang="en-US" altLang="zh-CN" sz="1100" dirty="0" err="1">
                <a:solidFill>
                  <a:srgbClr val="000000"/>
                </a:solidFill>
                <a:latin typeface="Consolas" pitchFamily="49" charset="0"/>
                <a:cs typeface="Calibri" pitchFamily="34" charset="0"/>
                <a:sym typeface="David" pitchFamily="34" charset="-79"/>
              </a:rPr>
              <a:t>msg.a</a:t>
            </a:r>
            <a:r>
              <a:rPr lang="en-US" altLang="zh-CN" sz="1100" dirty="0">
                <a:solidFill>
                  <a:srgbClr val="000000"/>
                </a:solidFill>
                <a:latin typeface="Consolas" pitchFamily="49" charset="0"/>
                <a:cs typeface="Calibri" pitchFamily="34" charset="0"/>
                <a:sym typeface="David" pitchFamily="34" charset="-79"/>
              </a:rPr>
              <a:t>, </a:t>
            </a:r>
            <a:r>
              <a:rPr lang="en-US" altLang="zh-CN" sz="1100" dirty="0" err="1">
                <a:solidFill>
                  <a:srgbClr val="000000"/>
                </a:solidFill>
                <a:latin typeface="Consolas" pitchFamily="49" charset="0"/>
                <a:cs typeface="Calibri" pitchFamily="34" charset="0"/>
                <a:sym typeface="David" pitchFamily="34" charset="-79"/>
              </a:rPr>
              <a:t>msg.b</a:t>
            </a:r>
            <a:r>
              <a:rPr lang="en-US" altLang="zh-CN" sz="1100" dirty="0">
                <a:solidFill>
                  <a:srgbClr val="000000"/>
                </a:solidFill>
                <a:latin typeface="Consolas" pitchFamily="49" charset="0"/>
                <a:cs typeface="Calibri" pitchFamily="34" charset="0"/>
                <a:sym typeface="David" pitchFamily="34" charset="-79"/>
              </a:rPr>
              <a:t>);</a:t>
            </a:r>
          </a:p>
          <a:p>
            <a:endParaRPr lang="en-US" altLang="zh-CN" sz="1100" dirty="0">
              <a:solidFill>
                <a:srgbClr val="000000"/>
              </a:solidFill>
              <a:latin typeface="Consolas" pitchFamily="49" charset="0"/>
              <a:cs typeface="Calibri" pitchFamily="34" charset="0"/>
              <a:sym typeface="David" pitchFamily="34" charset="-79"/>
            </a:endParaRPr>
          </a:p>
          <a:p>
            <a:r>
              <a:rPr lang="en-US" altLang="zh-CN" sz="1100" dirty="0">
                <a:solidFill>
                  <a:srgbClr val="000000"/>
                </a:solidFill>
                <a:latin typeface="Consolas" pitchFamily="49" charset="0"/>
                <a:cs typeface="Calibri" pitchFamily="34" charset="0"/>
                <a:sym typeface="David" pitchFamily="34" charset="-79"/>
              </a:rPr>
              <a:t>        </a:t>
            </a:r>
            <a:r>
              <a:rPr lang="en-US" altLang="zh-CN" sz="1100" dirty="0" err="1">
                <a:solidFill>
                  <a:srgbClr val="000000"/>
                </a:solidFill>
                <a:latin typeface="Consolas" pitchFamily="49" charset="0"/>
                <a:cs typeface="Calibri" pitchFamily="34" charset="0"/>
                <a:sym typeface="David" pitchFamily="34" charset="-79"/>
              </a:rPr>
              <a:t>chatter_pub.publish</a:t>
            </a:r>
            <a:r>
              <a:rPr lang="en-US" altLang="zh-CN" sz="1100" dirty="0">
                <a:solidFill>
                  <a:srgbClr val="000000"/>
                </a:solidFill>
                <a:latin typeface="Consolas" pitchFamily="49" charset="0"/>
                <a:cs typeface="Calibri" pitchFamily="34" charset="0"/>
                <a:sym typeface="David" pitchFamily="34" charset="-79"/>
              </a:rPr>
              <a:t>(</a:t>
            </a:r>
            <a:r>
              <a:rPr lang="en-US" altLang="zh-CN" sz="1100" dirty="0" err="1">
                <a:solidFill>
                  <a:srgbClr val="000000"/>
                </a:solidFill>
                <a:latin typeface="Consolas" pitchFamily="49" charset="0"/>
                <a:cs typeface="Calibri" pitchFamily="34" charset="0"/>
                <a:sym typeface="David" pitchFamily="34" charset="-79"/>
              </a:rPr>
              <a:t>msg</a:t>
            </a:r>
            <a:r>
              <a:rPr lang="en-US" altLang="zh-CN" sz="1100" dirty="0">
                <a:solidFill>
                  <a:srgbClr val="000000"/>
                </a:solidFill>
                <a:latin typeface="Consolas" pitchFamily="49" charset="0"/>
                <a:cs typeface="Calibri" pitchFamily="34" charset="0"/>
                <a:sym typeface="David" pitchFamily="34" charset="-79"/>
              </a:rPr>
              <a:t>);</a:t>
            </a:r>
          </a:p>
          <a:p>
            <a:endParaRPr lang="en-US" altLang="zh-CN" sz="1100" dirty="0">
              <a:solidFill>
                <a:srgbClr val="000000"/>
              </a:solidFill>
              <a:latin typeface="Consolas" pitchFamily="49" charset="0"/>
              <a:cs typeface="Calibri" pitchFamily="34" charset="0"/>
              <a:sym typeface="David" pitchFamily="34" charset="-79"/>
            </a:endParaRPr>
          </a:p>
          <a:p>
            <a:r>
              <a:rPr lang="en-US" altLang="zh-CN" sz="1100" dirty="0">
                <a:solidFill>
                  <a:srgbClr val="000000"/>
                </a:solidFill>
                <a:latin typeface="Consolas" pitchFamily="49" charset="0"/>
                <a:cs typeface="Calibri" pitchFamily="34" charset="0"/>
                <a:sym typeface="David" pitchFamily="34" charset="-79"/>
              </a:rPr>
              <a:t>        </a:t>
            </a:r>
            <a:r>
              <a:rPr lang="en-US" altLang="zh-CN" sz="1100" dirty="0" err="1">
                <a:solidFill>
                  <a:srgbClr val="000000"/>
                </a:solidFill>
                <a:latin typeface="Consolas" pitchFamily="49" charset="0"/>
                <a:cs typeface="Calibri" pitchFamily="34" charset="0"/>
                <a:sym typeface="David" pitchFamily="34" charset="-79"/>
              </a:rPr>
              <a:t>ros</a:t>
            </a:r>
            <a:r>
              <a:rPr lang="en-US" altLang="zh-CN" sz="1100" dirty="0">
                <a:solidFill>
                  <a:srgbClr val="000000"/>
                </a:solidFill>
                <a:latin typeface="Consolas" pitchFamily="49" charset="0"/>
                <a:cs typeface="Calibri" pitchFamily="34" charset="0"/>
                <a:sym typeface="David" pitchFamily="34" charset="-79"/>
              </a:rPr>
              <a:t>::</a:t>
            </a:r>
            <a:r>
              <a:rPr lang="en-US" altLang="zh-CN" sz="1100" dirty="0" err="1">
                <a:solidFill>
                  <a:srgbClr val="000000"/>
                </a:solidFill>
                <a:latin typeface="Consolas" pitchFamily="49" charset="0"/>
                <a:cs typeface="Calibri" pitchFamily="34" charset="0"/>
                <a:sym typeface="David" pitchFamily="34" charset="-79"/>
              </a:rPr>
              <a:t>spinOnce</a:t>
            </a:r>
            <a:r>
              <a:rPr lang="en-US" altLang="zh-CN" sz="1100" dirty="0">
                <a:solidFill>
                  <a:srgbClr val="000000"/>
                </a:solidFill>
                <a:latin typeface="Consolas" pitchFamily="49" charset="0"/>
                <a:cs typeface="Calibri" pitchFamily="34" charset="0"/>
                <a:sym typeface="David" pitchFamily="34" charset="-79"/>
              </a:rPr>
              <a:t>(); // Need to call this function often to allow ROS to process incoming messages</a:t>
            </a:r>
          </a:p>
          <a:p>
            <a:endParaRPr lang="en-US" altLang="zh-CN" sz="1100" dirty="0">
              <a:solidFill>
                <a:srgbClr val="000000"/>
              </a:solidFill>
              <a:latin typeface="Consolas" pitchFamily="49" charset="0"/>
              <a:cs typeface="Calibri" pitchFamily="34" charset="0"/>
              <a:sym typeface="David" pitchFamily="34" charset="-79"/>
            </a:endParaRPr>
          </a:p>
          <a:p>
            <a:r>
              <a:rPr lang="en-US" altLang="zh-CN" sz="1100" dirty="0">
                <a:solidFill>
                  <a:srgbClr val="000000"/>
                </a:solidFill>
                <a:latin typeface="Consolas" pitchFamily="49" charset="0"/>
                <a:cs typeface="Calibri" pitchFamily="34" charset="0"/>
                <a:sym typeface="David" pitchFamily="34" charset="-79"/>
              </a:rPr>
              <a:t>        </a:t>
            </a:r>
            <a:r>
              <a:rPr lang="en-US" altLang="zh-CN" sz="1100" dirty="0" err="1">
                <a:solidFill>
                  <a:srgbClr val="000000"/>
                </a:solidFill>
                <a:latin typeface="Consolas" pitchFamily="49" charset="0"/>
                <a:cs typeface="Calibri" pitchFamily="34" charset="0"/>
                <a:sym typeface="David" pitchFamily="34" charset="-79"/>
              </a:rPr>
              <a:t>loop_rate.sleep</a:t>
            </a:r>
            <a:r>
              <a:rPr lang="en-US" altLang="zh-CN" sz="1100" dirty="0">
                <a:solidFill>
                  <a:srgbClr val="000000"/>
                </a:solidFill>
                <a:latin typeface="Consolas" pitchFamily="49" charset="0"/>
                <a:cs typeface="Calibri" pitchFamily="34" charset="0"/>
                <a:sym typeface="David" pitchFamily="34" charset="-79"/>
              </a:rPr>
              <a:t>(); // Sleep for the rest of the cycle, to enforce the loop rate</a:t>
            </a:r>
          </a:p>
          <a:p>
            <a:r>
              <a:rPr lang="en-US" altLang="zh-CN" sz="1100" dirty="0">
                <a:solidFill>
                  <a:srgbClr val="000000"/>
                </a:solidFill>
                <a:latin typeface="Consolas" pitchFamily="49" charset="0"/>
                <a:cs typeface="Calibri" pitchFamily="34" charset="0"/>
                <a:sym typeface="David" pitchFamily="34" charset="-79"/>
              </a:rPr>
              <a:t>        count++;</a:t>
            </a:r>
          </a:p>
          <a:p>
            <a:r>
              <a:rPr lang="en-US" altLang="zh-CN" sz="1100" dirty="0">
                <a:solidFill>
                  <a:srgbClr val="000000"/>
                </a:solidFill>
                <a:latin typeface="Consolas" pitchFamily="49" charset="0"/>
                <a:cs typeface="Calibri" pitchFamily="34" charset="0"/>
                <a:sym typeface="David" pitchFamily="34" charset="-79"/>
              </a:rPr>
              <a:t>    }</a:t>
            </a:r>
          </a:p>
          <a:p>
            <a:r>
              <a:rPr lang="en-US" altLang="zh-CN" sz="1100" dirty="0">
                <a:solidFill>
                  <a:srgbClr val="000000"/>
                </a:solidFill>
                <a:latin typeface="Consolas" pitchFamily="49" charset="0"/>
                <a:cs typeface="Calibri" pitchFamily="34" charset="0"/>
                <a:sym typeface="David" pitchFamily="34" charset="-79"/>
              </a:rPr>
              <a:t>    return 0;</a:t>
            </a:r>
          </a:p>
          <a:p>
            <a:r>
              <a:rPr lang="en-US" altLang="zh-CN" sz="1100" dirty="0">
                <a:solidFill>
                  <a:srgbClr val="000000"/>
                </a:solidFill>
                <a:latin typeface="Consolas" pitchFamily="49" charset="0"/>
                <a:cs typeface="Calibri" pitchFamily="34" charset="0"/>
                <a:sym typeface="David" pitchFamily="34" charset="-79"/>
              </a:rPr>
              <a:t>}</a:t>
            </a:r>
            <a:endParaRPr lang="en-US" altLang="zh-CN" dirty="0"/>
          </a:p>
        </p:txBody>
      </p:sp>
      <p:sp>
        <p:nvSpPr>
          <p:cNvPr id="6" name="Tit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9600" cy="1143000"/>
          </a:xfrm>
          <a:ln/>
        </p:spPr>
        <p:txBody>
          <a:bodyPr/>
          <a:lstStyle/>
          <a:p>
            <a:r>
              <a:rPr lang="en-US" altLang="zh-CN" dirty="0" smtClean="0"/>
              <a:t>talker.cpp</a:t>
            </a:r>
            <a:endParaRPr lang="en-US" altLang="zh-CN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6086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 descr=" 3584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04800"/>
            <a:ext cx="8229600" cy="1143000"/>
          </a:xfrm>
          <a:ln/>
        </p:spPr>
        <p:txBody>
          <a:bodyPr/>
          <a:lstStyle/>
          <a:p>
            <a:r>
              <a:rPr lang="en-US" altLang="zh-CN" dirty="0"/>
              <a:t>CMakeLists.txt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530964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 2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32688"/>
          </a:xfrm>
        </p:spPr>
        <p:txBody>
          <a:bodyPr/>
          <a:lstStyle/>
          <a:p>
            <a:r>
              <a:rPr lang="en-GB" dirty="0" smtClean="0"/>
              <a:t>Simulators-  </a:t>
            </a:r>
            <a:r>
              <a:rPr lang="en-GB" sz="3600" dirty="0" smtClean="0"/>
              <a:t>Stage</a:t>
            </a:r>
            <a:endParaRPr lang="en-GB" dirty="0"/>
          </a:p>
        </p:txBody>
      </p:sp>
      <p:sp>
        <p:nvSpPr>
          <p:cNvPr id="3" name="Content Placeholder 2" descr=" 3"/>
          <p:cNvSpPr>
            <a:spLocks noGrp="1"/>
          </p:cNvSpPr>
          <p:nvPr>
            <p:ph idx="1"/>
          </p:nvPr>
        </p:nvSpPr>
        <p:spPr>
          <a:xfrm>
            <a:off x="-76200" y="1371600"/>
            <a:ext cx="9296400" cy="4389120"/>
          </a:xfrm>
        </p:spPr>
        <p:txBody>
          <a:bodyPr/>
          <a:lstStyle/>
          <a:p>
            <a:pPr>
              <a:buChar char=" "/>
            </a:pPr>
            <a:r>
              <a:rPr lang="en-GB" smtClean="0"/>
              <a:t>                                                                </a:t>
            </a:r>
            <a:endParaRPr lang="en-GB" dirty="0"/>
          </a:p>
          <a:p>
            <a:pPr>
              <a:buChar char=" "/>
            </a:pPr>
            <a:r>
              <a:rPr lang="en-GB" smtClean="0"/>
              <a:t>                                                             </a:t>
            </a:r>
            <a:br>
              <a:rPr lang="en-GB" smtClean="0"/>
            </a:br>
            <a:r>
              <a:rPr lang="en-GB" smtClean="0"/>
              <a:t>        </a:t>
            </a:r>
            <a:endParaRPr lang="en-GB" dirty="0"/>
          </a:p>
          <a:p>
            <a:pPr>
              <a:buChar char=" "/>
            </a:pPr>
            <a:r>
              <a:rPr lang="en-GB" smtClean="0"/>
              <a:t>                                                   </a:t>
            </a:r>
            <a:endParaRPr lang="en-GB" dirty="0"/>
          </a:p>
          <a:p>
            <a:pPr>
              <a:buChar char=" "/>
            </a:pPr>
            <a:r>
              <a:rPr lang="en-GB" smtClean="0"/>
              <a:t>                                                                 </a:t>
            </a:r>
            <a:endParaRPr lang="en-GB" dirty="0"/>
          </a:p>
          <a:p>
            <a:pPr>
              <a:buChar char=" "/>
            </a:pPr>
            <a:r>
              <a:rPr lang="en-GB" smtClean="0"/>
              <a:t>                   </a:t>
            </a:r>
            <a:endParaRPr lang="en-GB" dirty="0"/>
          </a:p>
        </p:txBody>
      </p:sp>
      <p:pic>
        <p:nvPicPr>
          <p:cNvPr id="6146" name="Picture 2" descr=" 614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038600"/>
            <a:ext cx="3125255" cy="260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1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 descr=" 3584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04800"/>
            <a:ext cx="8229600" cy="1143000"/>
          </a:xfrm>
          <a:ln/>
        </p:spPr>
        <p:txBody>
          <a:bodyPr/>
          <a:lstStyle/>
          <a:p>
            <a:r>
              <a:rPr lang="en-US" altLang="zh-CN" dirty="0"/>
              <a:t>CMakeLists.txt</a:t>
            </a:r>
          </a:p>
        </p:txBody>
      </p:sp>
      <p:sp>
        <p:nvSpPr>
          <p:cNvPr id="4" name="Rectangle 3" descr=" 6"/>
          <p:cNvSpPr>
            <a:spLocks/>
          </p:cNvSpPr>
          <p:nvPr/>
        </p:nvSpPr>
        <p:spPr bwMode="auto">
          <a:xfrm>
            <a:off x="685800" y="1447800"/>
            <a:ext cx="8001000" cy="5062924"/>
          </a:xfrm>
          <a:prstGeom prst="rect">
            <a:avLst/>
          </a:prstGeom>
          <a:solidFill>
            <a:schemeClr val="bg1"/>
          </a:solidFill>
          <a:ln w="25400" cmpd="sng">
            <a:solidFill>
              <a:srgbClr val="0F243E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1900" dirty="0" err="1"/>
              <a:t>cmake_minimum_required</a:t>
            </a:r>
            <a:r>
              <a:rPr lang="en-GB" sz="1900" dirty="0"/>
              <a:t>(VERSION 2.8.3)</a:t>
            </a:r>
          </a:p>
          <a:p>
            <a:r>
              <a:rPr lang="en-GB" sz="1900" dirty="0"/>
              <a:t>project(</a:t>
            </a:r>
            <a:r>
              <a:rPr lang="en-GB" sz="1900" dirty="0" err="1"/>
              <a:t>beginner_tutorials</a:t>
            </a:r>
            <a:r>
              <a:rPr lang="en-GB" sz="1900" dirty="0"/>
              <a:t>)</a:t>
            </a:r>
          </a:p>
          <a:p>
            <a:r>
              <a:rPr lang="en-GB" sz="1900" dirty="0" err="1" smtClean="0"/>
              <a:t>find_package</a:t>
            </a:r>
            <a:r>
              <a:rPr lang="en-GB" sz="1900" dirty="0" smtClean="0"/>
              <a:t>(catkin </a:t>
            </a:r>
            <a:r>
              <a:rPr lang="en-GB" sz="1900" dirty="0"/>
              <a:t>REQUIRED COMPONENTS</a:t>
            </a:r>
          </a:p>
          <a:p>
            <a:r>
              <a:rPr lang="en-GB" sz="1900" dirty="0"/>
              <a:t>  </a:t>
            </a:r>
            <a:r>
              <a:rPr lang="en-GB" sz="1900" dirty="0" err="1"/>
              <a:t>roscpp</a:t>
            </a:r>
            <a:endParaRPr lang="en-GB" sz="1900" dirty="0"/>
          </a:p>
          <a:p>
            <a:r>
              <a:rPr lang="en-GB" sz="1900" dirty="0"/>
              <a:t>  </a:t>
            </a:r>
            <a:r>
              <a:rPr lang="en-GB" sz="1900" dirty="0" err="1"/>
              <a:t>rospy</a:t>
            </a:r>
            <a:endParaRPr lang="en-GB" sz="1900" dirty="0"/>
          </a:p>
          <a:p>
            <a:r>
              <a:rPr lang="en-GB" sz="1900" dirty="0"/>
              <a:t>  </a:t>
            </a:r>
            <a:r>
              <a:rPr lang="en-GB" sz="1900" dirty="0" err="1"/>
              <a:t>std_msgs</a:t>
            </a:r>
            <a:endParaRPr lang="en-GB" sz="1900" dirty="0"/>
          </a:p>
          <a:p>
            <a:r>
              <a:rPr lang="en-GB" sz="1900" dirty="0"/>
              <a:t>  </a:t>
            </a:r>
            <a:r>
              <a:rPr lang="en-GB" sz="1900" dirty="0" err="1"/>
              <a:t>message_generation</a:t>
            </a:r>
            <a:endParaRPr lang="en-GB" sz="1900" dirty="0"/>
          </a:p>
          <a:p>
            <a:r>
              <a:rPr lang="en-GB" sz="1900" dirty="0"/>
              <a:t>)</a:t>
            </a:r>
          </a:p>
          <a:p>
            <a:r>
              <a:rPr lang="en-GB" sz="1900" dirty="0" err="1" smtClean="0"/>
              <a:t>add_message_files</a:t>
            </a:r>
            <a:r>
              <a:rPr lang="en-GB" sz="1900" dirty="0" smtClean="0"/>
              <a:t>(   FILES   AandB.msg  </a:t>
            </a:r>
            <a:r>
              <a:rPr lang="en-GB" sz="1900" dirty="0"/>
              <a:t>)</a:t>
            </a:r>
          </a:p>
          <a:p>
            <a:r>
              <a:rPr lang="en-GB" sz="1900" dirty="0" err="1" smtClean="0"/>
              <a:t>add_service_files</a:t>
            </a:r>
            <a:r>
              <a:rPr lang="en-GB" sz="1900" dirty="0" smtClean="0"/>
              <a:t> (  FILES    </a:t>
            </a:r>
            <a:r>
              <a:rPr lang="en-GB" sz="1900" dirty="0" err="1" smtClean="0"/>
              <a:t>AddTwoInts.srv</a:t>
            </a:r>
            <a:r>
              <a:rPr lang="en-GB" sz="1900" dirty="0" smtClean="0"/>
              <a:t>  </a:t>
            </a:r>
            <a:r>
              <a:rPr lang="en-GB" sz="1900" dirty="0"/>
              <a:t>)</a:t>
            </a:r>
          </a:p>
          <a:p>
            <a:r>
              <a:rPr lang="en-GB" sz="1900" dirty="0" err="1" smtClean="0"/>
              <a:t>generate_messages</a:t>
            </a:r>
            <a:r>
              <a:rPr lang="en-GB" sz="1900" dirty="0" smtClean="0"/>
              <a:t>(   DEPENDENCIES    </a:t>
            </a:r>
            <a:r>
              <a:rPr lang="en-GB" sz="1900" dirty="0" err="1" smtClean="0"/>
              <a:t>std_msgs</a:t>
            </a:r>
            <a:r>
              <a:rPr lang="en-GB" sz="1900" dirty="0" smtClean="0"/>
              <a:t>  </a:t>
            </a:r>
            <a:r>
              <a:rPr lang="en-GB" sz="1900" dirty="0"/>
              <a:t>)</a:t>
            </a:r>
          </a:p>
          <a:p>
            <a:r>
              <a:rPr lang="en-GB" sz="1900" dirty="0" err="1" smtClean="0"/>
              <a:t>catkin_package</a:t>
            </a:r>
            <a:r>
              <a:rPr lang="en-GB" sz="1900" dirty="0" smtClean="0"/>
              <a:t>(   </a:t>
            </a:r>
            <a:r>
              <a:rPr lang="en-GB" sz="1900" dirty="0"/>
              <a:t>CATKIN_DEPENDS </a:t>
            </a:r>
            <a:r>
              <a:rPr lang="en-GB" sz="1900" dirty="0" err="1"/>
              <a:t>roscpp</a:t>
            </a:r>
            <a:r>
              <a:rPr lang="en-GB" sz="1900" dirty="0"/>
              <a:t> </a:t>
            </a:r>
            <a:r>
              <a:rPr lang="en-GB" sz="1900" dirty="0" err="1"/>
              <a:t>rospy</a:t>
            </a:r>
            <a:r>
              <a:rPr lang="en-GB" sz="1900" dirty="0"/>
              <a:t> </a:t>
            </a:r>
            <a:r>
              <a:rPr lang="en-GB" sz="1900" dirty="0" err="1"/>
              <a:t>std_msgs</a:t>
            </a:r>
            <a:r>
              <a:rPr lang="en-GB" sz="1900" dirty="0"/>
              <a:t> </a:t>
            </a:r>
            <a:r>
              <a:rPr lang="en-GB" sz="1900" dirty="0" err="1" smtClean="0"/>
              <a:t>message_runtime</a:t>
            </a:r>
            <a:r>
              <a:rPr lang="en-GB" sz="1900" dirty="0" smtClean="0"/>
              <a:t> )</a:t>
            </a:r>
            <a:endParaRPr lang="en-GB" sz="1900" dirty="0"/>
          </a:p>
          <a:p>
            <a:r>
              <a:rPr lang="en-GB" sz="1900" dirty="0" err="1" smtClean="0"/>
              <a:t>include_directories</a:t>
            </a:r>
            <a:r>
              <a:rPr lang="en-GB" sz="1900" dirty="0" smtClean="0"/>
              <a:t>(   </a:t>
            </a:r>
            <a:r>
              <a:rPr lang="en-GB" sz="1900" dirty="0"/>
              <a:t>${</a:t>
            </a:r>
            <a:r>
              <a:rPr lang="en-GB" sz="1900" dirty="0" err="1"/>
              <a:t>catkin_INCLUDE_DIRS</a:t>
            </a:r>
            <a:r>
              <a:rPr lang="en-GB" sz="1900" dirty="0" smtClean="0"/>
              <a:t>} )</a:t>
            </a:r>
          </a:p>
          <a:p>
            <a:r>
              <a:rPr lang="en-GB" sz="1900" dirty="0" err="1">
                <a:solidFill>
                  <a:srgbClr val="FF0000"/>
                </a:solidFill>
              </a:rPr>
              <a:t>add_executable</a:t>
            </a:r>
            <a:r>
              <a:rPr lang="en-GB" sz="1900" dirty="0">
                <a:solidFill>
                  <a:srgbClr val="FF0000"/>
                </a:solidFill>
              </a:rPr>
              <a:t>(talker </a:t>
            </a:r>
            <a:r>
              <a:rPr lang="en-GB" sz="1900" dirty="0" err="1">
                <a:solidFill>
                  <a:srgbClr val="FF0000"/>
                </a:solidFill>
              </a:rPr>
              <a:t>src</a:t>
            </a:r>
            <a:r>
              <a:rPr lang="en-GB" sz="1900" dirty="0">
                <a:solidFill>
                  <a:srgbClr val="FF0000"/>
                </a:solidFill>
              </a:rPr>
              <a:t>/talker.cpp)</a:t>
            </a:r>
          </a:p>
          <a:p>
            <a:r>
              <a:rPr lang="en-GB" sz="1900" dirty="0" err="1">
                <a:solidFill>
                  <a:srgbClr val="FF0000"/>
                </a:solidFill>
              </a:rPr>
              <a:t>target_link_libraries</a:t>
            </a:r>
            <a:r>
              <a:rPr lang="en-GB" sz="1900" dirty="0">
                <a:solidFill>
                  <a:srgbClr val="FF0000"/>
                </a:solidFill>
              </a:rPr>
              <a:t>(talker ${</a:t>
            </a:r>
            <a:r>
              <a:rPr lang="en-GB" sz="1900" dirty="0" err="1">
                <a:solidFill>
                  <a:srgbClr val="FF0000"/>
                </a:solidFill>
              </a:rPr>
              <a:t>catkin_LIBRARIES</a:t>
            </a:r>
            <a:r>
              <a:rPr lang="en-GB" sz="1900" dirty="0">
                <a:solidFill>
                  <a:srgbClr val="FF0000"/>
                </a:solidFill>
              </a:rPr>
              <a:t>})</a:t>
            </a:r>
          </a:p>
          <a:p>
            <a:r>
              <a:rPr lang="en-GB" sz="1900" dirty="0" err="1">
                <a:solidFill>
                  <a:srgbClr val="FF0000"/>
                </a:solidFill>
              </a:rPr>
              <a:t>add_dependencies</a:t>
            </a:r>
            <a:r>
              <a:rPr lang="en-GB" sz="1900" dirty="0">
                <a:solidFill>
                  <a:srgbClr val="FF0000"/>
                </a:solidFill>
              </a:rPr>
              <a:t>(talker </a:t>
            </a:r>
            <a:r>
              <a:rPr lang="en-GB" sz="1900" dirty="0" err="1">
                <a:solidFill>
                  <a:srgbClr val="FF0000"/>
                </a:solidFill>
              </a:rPr>
              <a:t>beginner_tutorials_generate_messages_cpp</a:t>
            </a:r>
            <a:r>
              <a:rPr lang="en-GB" sz="1900" dirty="0" smtClean="0">
                <a:solidFill>
                  <a:srgbClr val="FF0000"/>
                </a:solidFill>
              </a:rPr>
              <a:t>)</a:t>
            </a:r>
            <a:endParaRPr lang="en-GB" sz="1900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706026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 descr=" 3584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04800"/>
            <a:ext cx="8229600" cy="1143000"/>
          </a:xfrm>
          <a:ln/>
        </p:spPr>
        <p:txBody>
          <a:bodyPr/>
          <a:lstStyle/>
          <a:p>
            <a:r>
              <a:rPr lang="en-US" altLang="zh-CN" dirty="0"/>
              <a:t>CMakeLists.txt</a:t>
            </a:r>
          </a:p>
        </p:txBody>
      </p:sp>
      <p:sp>
        <p:nvSpPr>
          <p:cNvPr id="4" name="Rectangle 3" descr=" 6"/>
          <p:cNvSpPr>
            <a:spLocks/>
          </p:cNvSpPr>
          <p:nvPr/>
        </p:nvSpPr>
        <p:spPr bwMode="auto">
          <a:xfrm>
            <a:off x="685800" y="1447800"/>
            <a:ext cx="8001000" cy="5062924"/>
          </a:xfrm>
          <a:prstGeom prst="rect">
            <a:avLst/>
          </a:prstGeom>
          <a:solidFill>
            <a:schemeClr val="bg1"/>
          </a:solidFill>
          <a:ln w="25400" cmpd="sng">
            <a:solidFill>
              <a:srgbClr val="0F243E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1900" dirty="0" err="1"/>
              <a:t>cmake_minimum_required</a:t>
            </a:r>
            <a:r>
              <a:rPr lang="en-GB" sz="1900" dirty="0"/>
              <a:t>(VERSION 2.8.3)</a:t>
            </a:r>
          </a:p>
          <a:p>
            <a:r>
              <a:rPr lang="en-GB" sz="1900" dirty="0"/>
              <a:t>project(</a:t>
            </a:r>
            <a:r>
              <a:rPr lang="en-GB" sz="1900" dirty="0" err="1"/>
              <a:t>beginner_tutorials</a:t>
            </a:r>
            <a:r>
              <a:rPr lang="en-GB" sz="1900" dirty="0"/>
              <a:t>)</a:t>
            </a:r>
          </a:p>
          <a:p>
            <a:r>
              <a:rPr lang="en-GB" sz="1900" dirty="0" err="1" smtClean="0"/>
              <a:t>find_package</a:t>
            </a:r>
            <a:r>
              <a:rPr lang="en-GB" sz="1900" dirty="0" smtClean="0"/>
              <a:t>(catkin </a:t>
            </a:r>
            <a:r>
              <a:rPr lang="en-GB" sz="1900" dirty="0"/>
              <a:t>REQUIRED COMPONENTS</a:t>
            </a:r>
          </a:p>
          <a:p>
            <a:r>
              <a:rPr lang="en-GB" sz="1900" dirty="0"/>
              <a:t>  </a:t>
            </a:r>
            <a:r>
              <a:rPr lang="en-GB" sz="1900" dirty="0" err="1"/>
              <a:t>roscpp</a:t>
            </a:r>
            <a:endParaRPr lang="en-GB" sz="1900" dirty="0"/>
          </a:p>
          <a:p>
            <a:r>
              <a:rPr lang="en-GB" sz="1900" dirty="0"/>
              <a:t>  </a:t>
            </a:r>
            <a:r>
              <a:rPr lang="en-GB" sz="1900" dirty="0" err="1"/>
              <a:t>rospy</a:t>
            </a:r>
            <a:endParaRPr lang="en-GB" sz="1900" dirty="0"/>
          </a:p>
          <a:p>
            <a:r>
              <a:rPr lang="en-GB" sz="1900" dirty="0"/>
              <a:t>  </a:t>
            </a:r>
            <a:r>
              <a:rPr lang="en-GB" sz="1900" dirty="0" err="1"/>
              <a:t>std_msgs</a:t>
            </a:r>
            <a:endParaRPr lang="en-GB" sz="1900" dirty="0"/>
          </a:p>
          <a:p>
            <a:r>
              <a:rPr lang="en-GB" sz="1900" dirty="0"/>
              <a:t>  </a:t>
            </a:r>
            <a:r>
              <a:rPr lang="en-GB" sz="1900" dirty="0" err="1"/>
              <a:t>message_generation</a:t>
            </a:r>
            <a:endParaRPr lang="en-GB" sz="1900" dirty="0"/>
          </a:p>
          <a:p>
            <a:r>
              <a:rPr lang="en-GB" sz="1900" dirty="0"/>
              <a:t>)</a:t>
            </a:r>
          </a:p>
          <a:p>
            <a:r>
              <a:rPr lang="en-GB" sz="1900" dirty="0" err="1" smtClean="0"/>
              <a:t>add_message_files</a:t>
            </a:r>
            <a:r>
              <a:rPr lang="en-GB" sz="1900" dirty="0" smtClean="0"/>
              <a:t>(   FILES   AandB.msg  </a:t>
            </a:r>
            <a:r>
              <a:rPr lang="en-GB" sz="1900" dirty="0"/>
              <a:t>)</a:t>
            </a:r>
          </a:p>
          <a:p>
            <a:r>
              <a:rPr lang="en-GB" sz="1900" dirty="0" err="1" smtClean="0"/>
              <a:t>add_service_files</a:t>
            </a:r>
            <a:r>
              <a:rPr lang="en-GB" sz="1900" dirty="0" smtClean="0"/>
              <a:t> (  FILES    </a:t>
            </a:r>
            <a:r>
              <a:rPr lang="en-GB" sz="1900" dirty="0" err="1" smtClean="0"/>
              <a:t>AddTwoInts.srv</a:t>
            </a:r>
            <a:r>
              <a:rPr lang="en-GB" sz="1900" dirty="0" smtClean="0"/>
              <a:t>  </a:t>
            </a:r>
            <a:r>
              <a:rPr lang="en-GB" sz="1900" dirty="0"/>
              <a:t>)</a:t>
            </a:r>
          </a:p>
          <a:p>
            <a:r>
              <a:rPr lang="en-GB" sz="1900" dirty="0" err="1" smtClean="0"/>
              <a:t>generate_messages</a:t>
            </a:r>
            <a:r>
              <a:rPr lang="en-GB" sz="1900" dirty="0" smtClean="0"/>
              <a:t>(   DEPENDENCIES    </a:t>
            </a:r>
            <a:r>
              <a:rPr lang="en-GB" sz="1900" dirty="0" err="1" smtClean="0"/>
              <a:t>std_msgs</a:t>
            </a:r>
            <a:r>
              <a:rPr lang="en-GB" sz="1900" dirty="0" smtClean="0"/>
              <a:t>  </a:t>
            </a:r>
            <a:r>
              <a:rPr lang="en-GB" sz="1900" dirty="0"/>
              <a:t>)</a:t>
            </a:r>
          </a:p>
          <a:p>
            <a:r>
              <a:rPr lang="en-GB" sz="1900" dirty="0" err="1" smtClean="0"/>
              <a:t>catkin_package</a:t>
            </a:r>
            <a:r>
              <a:rPr lang="en-GB" sz="1900" dirty="0" smtClean="0"/>
              <a:t>(   </a:t>
            </a:r>
            <a:r>
              <a:rPr lang="en-GB" sz="1900" dirty="0"/>
              <a:t>CATKIN_DEPENDS </a:t>
            </a:r>
            <a:r>
              <a:rPr lang="en-GB" sz="1900" dirty="0" err="1"/>
              <a:t>roscpp</a:t>
            </a:r>
            <a:r>
              <a:rPr lang="en-GB" sz="1900" dirty="0"/>
              <a:t> </a:t>
            </a:r>
            <a:r>
              <a:rPr lang="en-GB" sz="1900" dirty="0" err="1"/>
              <a:t>rospy</a:t>
            </a:r>
            <a:r>
              <a:rPr lang="en-GB" sz="1900" dirty="0"/>
              <a:t> </a:t>
            </a:r>
            <a:r>
              <a:rPr lang="en-GB" sz="1900" dirty="0" err="1"/>
              <a:t>std_msgs</a:t>
            </a:r>
            <a:r>
              <a:rPr lang="en-GB" sz="1900" dirty="0"/>
              <a:t> </a:t>
            </a:r>
            <a:r>
              <a:rPr lang="en-GB" sz="1900" dirty="0" err="1" smtClean="0"/>
              <a:t>message_runtime</a:t>
            </a:r>
            <a:r>
              <a:rPr lang="en-GB" sz="1900" dirty="0" smtClean="0"/>
              <a:t> )</a:t>
            </a:r>
            <a:endParaRPr lang="en-GB" sz="1900" dirty="0"/>
          </a:p>
          <a:p>
            <a:r>
              <a:rPr lang="en-GB" sz="1900" dirty="0" err="1" smtClean="0"/>
              <a:t>include_directories</a:t>
            </a:r>
            <a:r>
              <a:rPr lang="en-GB" sz="1900" dirty="0" smtClean="0"/>
              <a:t>(   </a:t>
            </a:r>
            <a:r>
              <a:rPr lang="en-GB" sz="1900" dirty="0"/>
              <a:t>${</a:t>
            </a:r>
            <a:r>
              <a:rPr lang="en-GB" sz="1900" dirty="0" err="1"/>
              <a:t>catkin_INCLUDE_DIRS</a:t>
            </a:r>
            <a:r>
              <a:rPr lang="en-GB" sz="1900" dirty="0" smtClean="0"/>
              <a:t>} )</a:t>
            </a:r>
          </a:p>
          <a:p>
            <a:r>
              <a:rPr lang="en-GB" sz="1900" dirty="0" err="1">
                <a:solidFill>
                  <a:srgbClr val="FF0000"/>
                </a:solidFill>
              </a:rPr>
              <a:t>add_executable</a:t>
            </a:r>
            <a:r>
              <a:rPr lang="en-GB" sz="1900" dirty="0">
                <a:solidFill>
                  <a:srgbClr val="FF0000"/>
                </a:solidFill>
              </a:rPr>
              <a:t>(talker </a:t>
            </a:r>
            <a:r>
              <a:rPr lang="en-GB" sz="1900" dirty="0" err="1">
                <a:solidFill>
                  <a:srgbClr val="FF0000"/>
                </a:solidFill>
              </a:rPr>
              <a:t>src</a:t>
            </a:r>
            <a:r>
              <a:rPr lang="en-GB" sz="1900" dirty="0">
                <a:solidFill>
                  <a:srgbClr val="FF0000"/>
                </a:solidFill>
              </a:rPr>
              <a:t>/talker.cpp)</a:t>
            </a:r>
          </a:p>
          <a:p>
            <a:r>
              <a:rPr lang="en-GB" sz="1900" dirty="0" err="1">
                <a:solidFill>
                  <a:srgbClr val="FF0000"/>
                </a:solidFill>
              </a:rPr>
              <a:t>target_link_libraries</a:t>
            </a:r>
            <a:r>
              <a:rPr lang="en-GB" sz="1900" dirty="0">
                <a:solidFill>
                  <a:srgbClr val="FF0000"/>
                </a:solidFill>
              </a:rPr>
              <a:t>(talker ${</a:t>
            </a:r>
            <a:r>
              <a:rPr lang="en-GB" sz="1900" dirty="0" err="1">
                <a:solidFill>
                  <a:srgbClr val="FF0000"/>
                </a:solidFill>
              </a:rPr>
              <a:t>catkin_LIBRARIES</a:t>
            </a:r>
            <a:r>
              <a:rPr lang="en-GB" sz="1900" dirty="0">
                <a:solidFill>
                  <a:srgbClr val="FF0000"/>
                </a:solidFill>
              </a:rPr>
              <a:t>})</a:t>
            </a:r>
          </a:p>
          <a:p>
            <a:r>
              <a:rPr lang="en-GB" sz="1900" dirty="0" err="1">
                <a:solidFill>
                  <a:srgbClr val="FF0000"/>
                </a:solidFill>
              </a:rPr>
              <a:t>add_dependencies</a:t>
            </a:r>
            <a:r>
              <a:rPr lang="en-GB" sz="1900" dirty="0">
                <a:solidFill>
                  <a:srgbClr val="FF0000"/>
                </a:solidFill>
              </a:rPr>
              <a:t>(talker </a:t>
            </a:r>
            <a:r>
              <a:rPr lang="en-GB" sz="1900" dirty="0" err="1">
                <a:solidFill>
                  <a:srgbClr val="FF0000"/>
                </a:solidFill>
              </a:rPr>
              <a:t>beginner_tutorials_generate_messages_cpp</a:t>
            </a:r>
            <a:r>
              <a:rPr lang="en-GB" sz="1900" dirty="0" smtClean="0">
                <a:solidFill>
                  <a:srgbClr val="FF0000"/>
                </a:solidFill>
              </a:rPr>
              <a:t>)</a:t>
            </a:r>
            <a:endParaRPr lang="en-GB" sz="1900" dirty="0">
              <a:solidFill>
                <a:srgbClr val="FF0000"/>
              </a:solidFill>
            </a:endParaRPr>
          </a:p>
        </p:txBody>
      </p:sp>
      <p:sp>
        <p:nvSpPr>
          <p:cNvPr id="5" name="Rectangle 4" descr=" 3"/>
          <p:cNvSpPr/>
          <p:nvPr/>
        </p:nvSpPr>
        <p:spPr>
          <a:xfrm>
            <a:off x="381000" y="5562600"/>
            <a:ext cx="8458200" cy="1066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ounded Rectangular Callout 5" descr=" 9"/>
          <p:cNvSpPr/>
          <p:nvPr/>
        </p:nvSpPr>
        <p:spPr>
          <a:xfrm>
            <a:off x="6591300" y="3822700"/>
            <a:ext cx="2247900" cy="1219200"/>
          </a:xfrm>
          <a:prstGeom prst="wedgeRoundRectCallout">
            <a:avLst>
              <a:gd name="adj1" fmla="val -21354"/>
              <a:gd name="adj2" fmla="val 98958"/>
              <a:gd name="adj3" fmla="val 16667"/>
            </a:avLst>
          </a:prstGeom>
          <a:solidFill>
            <a:schemeClr val="bg2">
              <a:lumMod val="9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rgbClr val="FF0000"/>
                </a:solidFill>
              </a:rPr>
              <a:t>Add the red parts</a:t>
            </a:r>
          </a:p>
          <a:p>
            <a:r>
              <a:rPr lang="en-GB" dirty="0">
                <a:solidFill>
                  <a:srgbClr val="FF0000"/>
                </a:solidFill>
              </a:rPr>
              <a:t>To CMakeLists.txt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334902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 descr=" 36866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04800"/>
            <a:ext cx="8229600" cy="1143000"/>
          </a:xfrm>
          <a:ln/>
        </p:spPr>
        <p:txBody>
          <a:bodyPr/>
          <a:lstStyle/>
          <a:p>
            <a:r>
              <a:rPr lang="en-US" altLang="zh-CN" dirty="0"/>
              <a:t>Building Your Nodes</a:t>
            </a:r>
          </a:p>
        </p:txBody>
      </p:sp>
      <p:sp>
        <p:nvSpPr>
          <p:cNvPr id="36867" name="Content Placeholder 4" descr=" 36867"/>
          <p:cNvSpPr>
            <a:spLocks noGrp="1" noChangeArrowheads="1"/>
          </p:cNvSpPr>
          <p:nvPr>
            <p:ph idx="4294967295"/>
          </p:nvPr>
        </p:nvSpPr>
        <p:spPr bwMode="auto">
          <a:xfrm>
            <a:off x="228600" y="1574800"/>
            <a:ext cx="8686800" cy="5359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SzPct val="100000"/>
              <a:buChar char=" "/>
            </a:pPr>
            <a:r>
              <a:rPr lang="en-US" altLang="zh-CN" smtClean="0"/>
              <a:t>                                            </a:t>
            </a:r>
            <a:endParaRPr lang="en-US" altLang="zh-CN" dirty="0"/>
          </a:p>
          <a:p>
            <a:endParaRPr lang="en-US" altLang="zh-CN" dirty="0"/>
          </a:p>
          <a:p>
            <a:pPr lvl="1">
              <a:buChar char=" "/>
            </a:pPr>
            <a:r>
              <a:rPr lang="en-US" altLang="zh-CN" smtClean="0"/>
              <a:t>                                                     </a:t>
            </a:r>
            <a:br>
              <a:rPr lang="en-US" altLang="zh-CN" smtClean="0"/>
            </a:br>
            <a:r>
              <a:rPr lang="en-US" altLang="zh-CN" smtClean="0"/>
              <a:t>           </a:t>
            </a:r>
            <a:endParaRPr lang="en-US" altLang="zh-CN" dirty="0"/>
          </a:p>
          <a:p>
            <a:pPr>
              <a:buSzPct val="100000"/>
              <a:buChar char=" "/>
            </a:pPr>
            <a:r>
              <a:rPr lang="en-US" altLang="zh-CN" smtClean="0"/>
              <a:t>                                                   </a:t>
            </a:r>
            <a:endParaRPr lang="en-US" altLang="zh-CN" dirty="0" smtClean="0"/>
          </a:p>
          <a:p>
            <a:pPr marL="0" indent="0">
              <a:buSzPct val="100000"/>
              <a:buNone/>
            </a:pPr>
            <a:r>
              <a:rPr lang="en-US" altLang="zh-CN" dirty="0"/>
              <a:t> </a:t>
            </a:r>
            <a:r>
              <a:rPr lang="en-US" altLang="zh-CN" dirty="0" smtClean="0"/>
              <a:t> </a:t>
            </a:r>
            <a:endParaRPr lang="en-US" altLang="zh-CN" dirty="0"/>
          </a:p>
          <a:p>
            <a:pPr marL="0" indent="0">
              <a:buNone/>
            </a:pPr>
            <a:endParaRPr lang="en-US" altLang="zh-CN" dirty="0" smtClean="0"/>
          </a:p>
          <a:p>
            <a:pPr>
              <a:buSzPct val="99000"/>
              <a:buChar char=" "/>
            </a:pPr>
            <a:r>
              <a:rPr lang="en-US" altLang="zh-CN" smtClean="0"/>
              <a:t>                                                              </a:t>
            </a:r>
            <a:br>
              <a:rPr lang="en-US" altLang="zh-CN" smtClean="0"/>
            </a:br>
            <a:r>
              <a:rPr lang="en-US" altLang="zh-CN" smtClean="0"/>
              <a:t>                 </a:t>
            </a:r>
            <a:endParaRPr lang="en-US" altLang="zh-CN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111831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 descr=" 36866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04800"/>
            <a:ext cx="8229600" cy="1143000"/>
          </a:xfrm>
          <a:ln/>
        </p:spPr>
        <p:txBody>
          <a:bodyPr/>
          <a:lstStyle/>
          <a:p>
            <a:r>
              <a:rPr lang="en-US" altLang="zh-CN" dirty="0"/>
              <a:t>Building Your Nodes</a:t>
            </a:r>
          </a:p>
        </p:txBody>
      </p:sp>
      <p:sp>
        <p:nvSpPr>
          <p:cNvPr id="36867" name="Content Placeholder 4" descr=" 36867"/>
          <p:cNvSpPr>
            <a:spLocks noGrp="1" noChangeArrowheads="1"/>
          </p:cNvSpPr>
          <p:nvPr>
            <p:ph idx="4294967295"/>
          </p:nvPr>
        </p:nvSpPr>
        <p:spPr bwMode="auto">
          <a:xfrm>
            <a:off x="228600" y="1574800"/>
            <a:ext cx="8686800" cy="5359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>
              <a:buClr>
                <a:srgbClr val="0BD0D9"/>
              </a:buClr>
              <a:buSzPct val="100000"/>
              <a:buBlip>
                <a:blip r:embed="rId2"/>
              </a:buBlip>
            </a:pPr>
            <a:r>
              <a:rPr lang="en-US" altLang="zh-CN" smtClean="0">
                <a:latin typeface="Constantia"/>
              </a:rPr>
              <a:t>Note the bottom line in the CMakeLists file:</a:t>
            </a:r>
          </a:p>
          <a:p>
            <a:endParaRPr lang="en-US" altLang="zh-CN" dirty="0"/>
          </a:p>
          <a:p>
            <a:pPr lvl="1">
              <a:buChar char=" "/>
            </a:pPr>
            <a:r>
              <a:rPr lang="en-US" altLang="zh-CN" smtClean="0"/>
              <a:t>                                                     </a:t>
            </a:r>
            <a:br>
              <a:rPr lang="en-US" altLang="zh-CN" smtClean="0"/>
            </a:br>
            <a:r>
              <a:rPr lang="en-US" altLang="zh-CN" smtClean="0"/>
              <a:t>           </a:t>
            </a:r>
            <a:endParaRPr lang="en-US" altLang="zh-CN" dirty="0"/>
          </a:p>
          <a:p>
            <a:pPr>
              <a:buSzPct val="100000"/>
              <a:buChar char=" "/>
            </a:pPr>
            <a:r>
              <a:rPr lang="en-US" altLang="zh-CN" smtClean="0"/>
              <a:t>                                                   </a:t>
            </a:r>
            <a:endParaRPr lang="en-US" altLang="zh-CN" dirty="0" smtClean="0"/>
          </a:p>
          <a:p>
            <a:pPr marL="0" indent="0">
              <a:buSzPct val="100000"/>
              <a:buNone/>
            </a:pPr>
            <a:r>
              <a:rPr lang="en-US" altLang="zh-CN" dirty="0"/>
              <a:t> </a:t>
            </a:r>
            <a:r>
              <a:rPr lang="en-US" altLang="zh-CN" dirty="0" smtClean="0"/>
              <a:t> </a:t>
            </a:r>
            <a:endParaRPr lang="en-US" altLang="zh-CN" dirty="0"/>
          </a:p>
          <a:p>
            <a:pPr marL="0" indent="0">
              <a:buNone/>
            </a:pPr>
            <a:endParaRPr lang="en-US" altLang="zh-CN" dirty="0" smtClean="0"/>
          </a:p>
          <a:p>
            <a:pPr>
              <a:buSzPct val="99000"/>
              <a:buChar char=" "/>
            </a:pPr>
            <a:r>
              <a:rPr lang="en-US" altLang="zh-CN" smtClean="0"/>
              <a:t>                                                              </a:t>
            </a:r>
            <a:br>
              <a:rPr lang="en-US" altLang="zh-CN" smtClean="0"/>
            </a:br>
            <a:r>
              <a:rPr lang="en-US" altLang="zh-CN" smtClean="0"/>
              <a:t>                 </a:t>
            </a:r>
            <a:endParaRPr lang="en-US" altLang="zh-CN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133894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 descr=" 36866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04800"/>
            <a:ext cx="8229600" cy="1143000"/>
          </a:xfrm>
          <a:ln/>
        </p:spPr>
        <p:txBody>
          <a:bodyPr/>
          <a:lstStyle/>
          <a:p>
            <a:r>
              <a:rPr lang="en-US" altLang="zh-CN" dirty="0"/>
              <a:t>Building Your Nodes</a:t>
            </a:r>
          </a:p>
        </p:txBody>
      </p:sp>
      <p:sp>
        <p:nvSpPr>
          <p:cNvPr id="36867" name="Content Placeholder 4" descr=" 36867"/>
          <p:cNvSpPr>
            <a:spLocks noGrp="1" noChangeArrowheads="1"/>
          </p:cNvSpPr>
          <p:nvPr>
            <p:ph idx="4294967295"/>
          </p:nvPr>
        </p:nvSpPr>
        <p:spPr bwMode="auto">
          <a:xfrm>
            <a:off x="228600" y="1574800"/>
            <a:ext cx="8686800" cy="5359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>
              <a:buClr>
                <a:srgbClr val="0BD0D9"/>
              </a:buClr>
              <a:buSzPct val="100000"/>
              <a:buBlip>
                <a:blip r:embed="rId2"/>
              </a:buBlip>
            </a:pPr>
            <a:r>
              <a:rPr lang="en-US" altLang="zh-CN" smtClean="0">
                <a:latin typeface="Constantia"/>
              </a:rPr>
              <a:t>Note the bottom line in the CMakeLists file:</a:t>
            </a:r>
          </a:p>
          <a:p>
            <a:endParaRPr lang="en-US" altLang="zh-CN" dirty="0"/>
          </a:p>
          <a:p>
            <a:pPr lvl="1">
              <a:buChar char=" "/>
            </a:pPr>
            <a:r>
              <a:rPr lang="en-US" altLang="zh-CN" smtClean="0"/>
              <a:t>                                                     </a:t>
            </a:r>
            <a:br>
              <a:rPr lang="en-US" altLang="zh-CN" smtClean="0"/>
            </a:br>
            <a:r>
              <a:rPr lang="en-US" altLang="zh-CN" smtClean="0"/>
              <a:t>           </a:t>
            </a:r>
            <a:endParaRPr lang="en-US" altLang="zh-CN" dirty="0"/>
          </a:p>
          <a:p>
            <a:pPr>
              <a:buSzPct val="100000"/>
              <a:buChar char=" "/>
            </a:pPr>
            <a:r>
              <a:rPr lang="en-US" altLang="zh-CN" smtClean="0"/>
              <a:t>                                                   </a:t>
            </a:r>
            <a:endParaRPr lang="en-US" altLang="zh-CN" dirty="0" smtClean="0"/>
          </a:p>
          <a:p>
            <a:pPr marL="0" indent="0">
              <a:buSzPct val="100000"/>
              <a:buNone/>
            </a:pPr>
            <a:r>
              <a:rPr lang="en-US" altLang="zh-CN" dirty="0"/>
              <a:t> </a:t>
            </a:r>
            <a:r>
              <a:rPr lang="en-US" altLang="zh-CN" dirty="0" smtClean="0"/>
              <a:t> </a:t>
            </a:r>
            <a:endParaRPr lang="en-US" altLang="zh-CN" dirty="0"/>
          </a:p>
          <a:p>
            <a:pPr marL="0" indent="0">
              <a:buNone/>
            </a:pPr>
            <a:endParaRPr lang="en-US" altLang="zh-CN" dirty="0" smtClean="0"/>
          </a:p>
          <a:p>
            <a:pPr>
              <a:buSzPct val="99000"/>
              <a:buChar char=" "/>
            </a:pPr>
            <a:r>
              <a:rPr lang="en-US" altLang="zh-CN" smtClean="0"/>
              <a:t>                                                              </a:t>
            </a:r>
            <a:br>
              <a:rPr lang="en-US" altLang="zh-CN" smtClean="0"/>
            </a:br>
            <a:r>
              <a:rPr lang="en-US" altLang="zh-CN" smtClean="0"/>
              <a:t>                 </a:t>
            </a:r>
            <a:endParaRPr lang="en-US" altLang="zh-CN" dirty="0"/>
          </a:p>
        </p:txBody>
      </p:sp>
      <p:sp>
        <p:nvSpPr>
          <p:cNvPr id="5" name="Rectangle 7" descr=" 36868"/>
          <p:cNvSpPr>
            <a:spLocks/>
          </p:cNvSpPr>
          <p:nvPr/>
        </p:nvSpPr>
        <p:spPr bwMode="auto">
          <a:xfrm>
            <a:off x="698500" y="2133600"/>
            <a:ext cx="7912100" cy="400110"/>
          </a:xfrm>
          <a:prstGeom prst="rect">
            <a:avLst/>
          </a:prstGeom>
          <a:solidFill>
            <a:schemeClr val="bg1"/>
          </a:solidFill>
          <a:ln w="25400" cmpd="sng">
            <a:solidFill>
              <a:srgbClr val="0F243E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lvl="1"/>
            <a:r>
              <a:rPr lang="en-US" altLang="zh-CN" sz="2000" dirty="0" err="1">
                <a:solidFill>
                  <a:srgbClr val="4C4C4C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add_dependencies</a:t>
            </a:r>
            <a:r>
              <a:rPr lang="en-US" altLang="zh-CN" sz="2000" dirty="0">
                <a:solidFill>
                  <a:srgbClr val="4C4C4C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(talker </a:t>
            </a:r>
            <a:r>
              <a:rPr lang="en-US" altLang="zh-CN" sz="2000" dirty="0" err="1">
                <a:solidFill>
                  <a:srgbClr val="4C4C4C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beginner_tutorials_generate_message_cpp</a:t>
            </a:r>
            <a:r>
              <a:rPr lang="en-US" altLang="zh-CN" sz="2000" dirty="0">
                <a:solidFill>
                  <a:srgbClr val="4C4C4C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)</a:t>
            </a:r>
            <a:endParaRPr lang="en-US" altLang="zh-CN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539898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 descr=" 36866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04800"/>
            <a:ext cx="8229600" cy="1143000"/>
          </a:xfrm>
          <a:ln/>
        </p:spPr>
        <p:txBody>
          <a:bodyPr/>
          <a:lstStyle/>
          <a:p>
            <a:r>
              <a:rPr lang="en-US" altLang="zh-CN" dirty="0"/>
              <a:t>Building Your Nodes</a:t>
            </a:r>
          </a:p>
        </p:txBody>
      </p:sp>
      <p:sp>
        <p:nvSpPr>
          <p:cNvPr id="36867" name="Content Placeholder 4" descr=" 36867"/>
          <p:cNvSpPr>
            <a:spLocks noGrp="1" noChangeArrowheads="1"/>
          </p:cNvSpPr>
          <p:nvPr>
            <p:ph idx="4294967295"/>
          </p:nvPr>
        </p:nvSpPr>
        <p:spPr bwMode="auto">
          <a:xfrm>
            <a:off x="228600" y="1574800"/>
            <a:ext cx="8686800" cy="5359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>
              <a:buClr>
                <a:srgbClr val="0BD0D9"/>
              </a:buClr>
              <a:buSzPct val="100000"/>
              <a:buBlip>
                <a:blip r:embed="rId2"/>
              </a:buBlip>
            </a:pPr>
            <a:r>
              <a:rPr lang="en-US" altLang="zh-CN" smtClean="0">
                <a:latin typeface="Constantia"/>
              </a:rPr>
              <a:t>Note the bottom line in the CMakeLists file:</a:t>
            </a:r>
          </a:p>
          <a:p>
            <a:endParaRPr lang="en-US" altLang="zh-CN" dirty="0"/>
          </a:p>
          <a:p>
            <a:pPr lvl="1">
              <a:buClr>
                <a:srgbClr val="0F6FC6"/>
              </a:buClr>
            </a:pPr>
            <a:r>
              <a:rPr lang="en-US" altLang="zh-CN" smtClean="0">
                <a:latin typeface="Constantia"/>
              </a:rPr>
              <a:t>This makes sure message headers are generated before being used	</a:t>
            </a:r>
          </a:p>
          <a:p>
            <a:pPr>
              <a:buSzPct val="100000"/>
              <a:buChar char=" "/>
            </a:pPr>
            <a:r>
              <a:rPr lang="en-US" altLang="zh-CN" smtClean="0"/>
              <a:t>                                                   </a:t>
            </a:r>
            <a:endParaRPr lang="en-US" altLang="zh-CN" dirty="0" smtClean="0"/>
          </a:p>
          <a:p>
            <a:pPr marL="0" indent="0">
              <a:buSzPct val="100000"/>
              <a:buNone/>
            </a:pPr>
            <a:r>
              <a:rPr lang="en-US" altLang="zh-CN" dirty="0"/>
              <a:t> </a:t>
            </a:r>
            <a:r>
              <a:rPr lang="en-US" altLang="zh-CN" dirty="0" smtClean="0"/>
              <a:t> </a:t>
            </a:r>
            <a:endParaRPr lang="en-US" altLang="zh-CN" dirty="0"/>
          </a:p>
          <a:p>
            <a:pPr marL="0" indent="0">
              <a:buNone/>
            </a:pPr>
            <a:endParaRPr lang="en-US" altLang="zh-CN" dirty="0" smtClean="0"/>
          </a:p>
          <a:p>
            <a:pPr>
              <a:buSzPct val="99000"/>
              <a:buChar char=" "/>
            </a:pPr>
            <a:r>
              <a:rPr lang="en-US" altLang="zh-CN" smtClean="0"/>
              <a:t>                                                              </a:t>
            </a:r>
            <a:br>
              <a:rPr lang="en-US" altLang="zh-CN" smtClean="0"/>
            </a:br>
            <a:r>
              <a:rPr lang="en-US" altLang="zh-CN" smtClean="0"/>
              <a:t>                 </a:t>
            </a:r>
            <a:endParaRPr lang="en-US" altLang="zh-CN" dirty="0"/>
          </a:p>
        </p:txBody>
      </p:sp>
      <p:sp>
        <p:nvSpPr>
          <p:cNvPr id="5" name="Rectangle 7" descr=" 36868"/>
          <p:cNvSpPr>
            <a:spLocks/>
          </p:cNvSpPr>
          <p:nvPr/>
        </p:nvSpPr>
        <p:spPr bwMode="auto">
          <a:xfrm>
            <a:off x="698500" y="2133600"/>
            <a:ext cx="7912100" cy="400110"/>
          </a:xfrm>
          <a:prstGeom prst="rect">
            <a:avLst/>
          </a:prstGeom>
          <a:solidFill>
            <a:schemeClr val="bg1"/>
          </a:solidFill>
          <a:ln w="25400" cmpd="sng">
            <a:solidFill>
              <a:srgbClr val="0F243E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lvl="1"/>
            <a:r>
              <a:rPr lang="en-US" altLang="zh-CN" sz="2000" dirty="0" err="1">
                <a:solidFill>
                  <a:srgbClr val="4C4C4C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add_dependencies</a:t>
            </a:r>
            <a:r>
              <a:rPr lang="en-US" altLang="zh-CN" sz="2000" dirty="0">
                <a:solidFill>
                  <a:srgbClr val="4C4C4C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(talker </a:t>
            </a:r>
            <a:r>
              <a:rPr lang="en-US" altLang="zh-CN" sz="2000" dirty="0" err="1">
                <a:solidFill>
                  <a:srgbClr val="4C4C4C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beginner_tutorials_generate_message_cpp</a:t>
            </a:r>
            <a:r>
              <a:rPr lang="en-US" altLang="zh-CN" sz="2000" dirty="0">
                <a:solidFill>
                  <a:srgbClr val="4C4C4C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)</a:t>
            </a:r>
            <a:endParaRPr lang="en-US" altLang="zh-CN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418188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 descr=" 36866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04800"/>
            <a:ext cx="8229600" cy="1143000"/>
          </a:xfrm>
          <a:ln/>
        </p:spPr>
        <p:txBody>
          <a:bodyPr/>
          <a:lstStyle/>
          <a:p>
            <a:r>
              <a:rPr lang="en-US" altLang="zh-CN" dirty="0"/>
              <a:t>Building Your Nodes</a:t>
            </a:r>
          </a:p>
        </p:txBody>
      </p:sp>
      <p:sp>
        <p:nvSpPr>
          <p:cNvPr id="36867" name="Content Placeholder 4" descr=" 36867"/>
          <p:cNvSpPr>
            <a:spLocks noGrp="1" noChangeArrowheads="1"/>
          </p:cNvSpPr>
          <p:nvPr>
            <p:ph idx="4294967295"/>
          </p:nvPr>
        </p:nvSpPr>
        <p:spPr bwMode="auto">
          <a:xfrm>
            <a:off x="228600" y="1574800"/>
            <a:ext cx="8686800" cy="5359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>
              <a:buClr>
                <a:srgbClr val="0BD0D9"/>
              </a:buClr>
              <a:buSzPct val="100000"/>
              <a:buBlip>
                <a:blip r:embed="rId2"/>
              </a:buBlip>
            </a:pPr>
            <a:r>
              <a:rPr lang="en-US" altLang="zh-CN" smtClean="0">
                <a:latin typeface="Constantia"/>
              </a:rPr>
              <a:t>Note the bottom line in the CMakeLists file:</a:t>
            </a:r>
          </a:p>
          <a:p>
            <a:endParaRPr lang="en-US" altLang="zh-CN" dirty="0"/>
          </a:p>
          <a:p>
            <a:pPr lvl="1">
              <a:buClr>
                <a:srgbClr val="0F6FC6"/>
              </a:buClr>
            </a:pPr>
            <a:r>
              <a:rPr lang="en-US" altLang="zh-CN" smtClean="0">
                <a:latin typeface="Constantia"/>
              </a:rPr>
              <a:t>This makes sure message headers are generated before being used	</a:t>
            </a:r>
          </a:p>
          <a:p>
            <a:pPr lvl="0">
              <a:buClr>
                <a:srgbClr val="0BD0D9"/>
              </a:buClr>
              <a:buSzPct val="100000"/>
              <a:buBlip>
                <a:blip r:embed="rId2"/>
              </a:buBlip>
            </a:pPr>
            <a:r>
              <a:rPr lang="en-US" altLang="zh-CN" smtClean="0">
                <a:latin typeface="Constantia"/>
              </a:rPr>
              <a:t>After changing the CMakeLists file call catkin_make</a:t>
            </a:r>
          </a:p>
          <a:p>
            <a:pPr marL="0" indent="0">
              <a:buSzPct val="100000"/>
              <a:buNone/>
            </a:pPr>
            <a:r>
              <a:rPr lang="en-US" altLang="zh-CN" smtClean="0"/>
              <a:t>  </a:t>
            </a:r>
            <a:endParaRPr lang="en-US" altLang="zh-CN" dirty="0"/>
          </a:p>
          <a:p>
            <a:pPr marL="0" indent="0">
              <a:buNone/>
            </a:pPr>
            <a:endParaRPr lang="en-US" altLang="zh-CN" dirty="0" smtClean="0"/>
          </a:p>
          <a:p>
            <a:pPr>
              <a:buSzPct val="99000"/>
              <a:buChar char=" "/>
            </a:pPr>
            <a:r>
              <a:rPr lang="en-US" altLang="zh-CN" smtClean="0"/>
              <a:t>                                                              </a:t>
            </a:r>
            <a:br>
              <a:rPr lang="en-US" altLang="zh-CN" smtClean="0"/>
            </a:br>
            <a:r>
              <a:rPr lang="en-US" altLang="zh-CN" smtClean="0"/>
              <a:t>                 </a:t>
            </a:r>
            <a:endParaRPr lang="en-US" altLang="zh-CN" dirty="0"/>
          </a:p>
        </p:txBody>
      </p:sp>
      <p:sp>
        <p:nvSpPr>
          <p:cNvPr id="5" name="Rectangle 7" descr=" 36868"/>
          <p:cNvSpPr>
            <a:spLocks/>
          </p:cNvSpPr>
          <p:nvPr/>
        </p:nvSpPr>
        <p:spPr bwMode="auto">
          <a:xfrm>
            <a:off x="698500" y="2133600"/>
            <a:ext cx="7912100" cy="400110"/>
          </a:xfrm>
          <a:prstGeom prst="rect">
            <a:avLst/>
          </a:prstGeom>
          <a:solidFill>
            <a:schemeClr val="bg1"/>
          </a:solidFill>
          <a:ln w="25400" cmpd="sng">
            <a:solidFill>
              <a:srgbClr val="0F243E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lvl="1"/>
            <a:r>
              <a:rPr lang="en-US" altLang="zh-CN" sz="2000" dirty="0" err="1">
                <a:solidFill>
                  <a:srgbClr val="4C4C4C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add_dependencies</a:t>
            </a:r>
            <a:r>
              <a:rPr lang="en-US" altLang="zh-CN" sz="2000" dirty="0">
                <a:solidFill>
                  <a:srgbClr val="4C4C4C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(talker </a:t>
            </a:r>
            <a:r>
              <a:rPr lang="en-US" altLang="zh-CN" sz="2000" dirty="0" err="1">
                <a:solidFill>
                  <a:srgbClr val="4C4C4C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beginner_tutorials_generate_message_cpp</a:t>
            </a:r>
            <a:r>
              <a:rPr lang="en-US" altLang="zh-CN" sz="2000" dirty="0">
                <a:solidFill>
                  <a:srgbClr val="4C4C4C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)</a:t>
            </a:r>
            <a:endParaRPr lang="en-US" altLang="zh-CN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729501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 descr=" 36866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04800"/>
            <a:ext cx="8229600" cy="1143000"/>
          </a:xfrm>
          <a:ln/>
        </p:spPr>
        <p:txBody>
          <a:bodyPr/>
          <a:lstStyle/>
          <a:p>
            <a:r>
              <a:rPr lang="en-US" altLang="zh-CN" dirty="0"/>
              <a:t>Building Your Nodes</a:t>
            </a:r>
          </a:p>
        </p:txBody>
      </p:sp>
      <p:sp>
        <p:nvSpPr>
          <p:cNvPr id="36867" name="Content Placeholder 4" descr=" 36867"/>
          <p:cNvSpPr>
            <a:spLocks noGrp="1" noChangeArrowheads="1"/>
          </p:cNvSpPr>
          <p:nvPr>
            <p:ph idx="4294967295"/>
          </p:nvPr>
        </p:nvSpPr>
        <p:spPr bwMode="auto">
          <a:xfrm>
            <a:off x="228600" y="1574800"/>
            <a:ext cx="8686800" cy="5359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>
              <a:buClr>
                <a:srgbClr val="0BD0D9"/>
              </a:buClr>
              <a:buSzPct val="100000"/>
              <a:buBlip>
                <a:blip r:embed="rId2"/>
              </a:buBlip>
            </a:pPr>
            <a:r>
              <a:rPr lang="en-US" altLang="zh-CN" smtClean="0">
                <a:latin typeface="Constantia"/>
              </a:rPr>
              <a:t>Note the bottom line in the CMakeLists file:</a:t>
            </a:r>
          </a:p>
          <a:p>
            <a:endParaRPr lang="en-US" altLang="zh-CN" dirty="0"/>
          </a:p>
          <a:p>
            <a:pPr lvl="1">
              <a:buClr>
                <a:srgbClr val="0F6FC6"/>
              </a:buClr>
            </a:pPr>
            <a:r>
              <a:rPr lang="en-US" altLang="zh-CN" smtClean="0">
                <a:latin typeface="Constantia"/>
              </a:rPr>
              <a:t>This makes sure message headers are generated before being used	</a:t>
            </a:r>
          </a:p>
          <a:p>
            <a:pPr lvl="0">
              <a:buClr>
                <a:srgbClr val="0BD0D9"/>
              </a:buClr>
              <a:buSzPct val="100000"/>
              <a:buBlip>
                <a:blip r:embed="rId2"/>
              </a:buBlip>
            </a:pPr>
            <a:r>
              <a:rPr lang="en-US" altLang="zh-CN" smtClean="0">
                <a:latin typeface="Constantia"/>
              </a:rPr>
              <a:t>After changing the CMakeLists file call catkin_make</a:t>
            </a:r>
          </a:p>
          <a:p>
            <a:pPr marL="0" indent="0">
              <a:buSzPct val="100000"/>
              <a:buNone/>
            </a:pPr>
            <a:r>
              <a:rPr lang="en-US" altLang="zh-CN" smtClean="0"/>
              <a:t>  </a:t>
            </a:r>
            <a:endParaRPr lang="en-US" altLang="zh-CN" dirty="0"/>
          </a:p>
          <a:p>
            <a:pPr marL="0" indent="0">
              <a:buNone/>
            </a:pPr>
            <a:endParaRPr lang="en-US" altLang="zh-CN" dirty="0" smtClean="0"/>
          </a:p>
          <a:p>
            <a:pPr>
              <a:buSzPct val="99000"/>
              <a:buChar char=" "/>
            </a:pPr>
            <a:r>
              <a:rPr lang="en-US" altLang="zh-CN" smtClean="0"/>
              <a:t>                                                              </a:t>
            </a:r>
            <a:br>
              <a:rPr lang="en-US" altLang="zh-CN" smtClean="0"/>
            </a:br>
            <a:r>
              <a:rPr lang="en-US" altLang="zh-CN" smtClean="0"/>
              <a:t>                 </a:t>
            </a:r>
            <a:endParaRPr lang="en-US" altLang="zh-CN" dirty="0"/>
          </a:p>
        </p:txBody>
      </p:sp>
      <p:sp>
        <p:nvSpPr>
          <p:cNvPr id="5" name="Rectangle 7" descr=" 36868"/>
          <p:cNvSpPr>
            <a:spLocks/>
          </p:cNvSpPr>
          <p:nvPr/>
        </p:nvSpPr>
        <p:spPr bwMode="auto">
          <a:xfrm>
            <a:off x="698500" y="2133600"/>
            <a:ext cx="7912100" cy="400110"/>
          </a:xfrm>
          <a:prstGeom prst="rect">
            <a:avLst/>
          </a:prstGeom>
          <a:solidFill>
            <a:schemeClr val="bg1"/>
          </a:solidFill>
          <a:ln w="25400" cmpd="sng">
            <a:solidFill>
              <a:srgbClr val="0F243E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lvl="1"/>
            <a:r>
              <a:rPr lang="en-US" altLang="zh-CN" sz="2000" dirty="0" err="1">
                <a:solidFill>
                  <a:srgbClr val="4C4C4C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add_dependencies</a:t>
            </a:r>
            <a:r>
              <a:rPr lang="en-US" altLang="zh-CN" sz="2000" dirty="0">
                <a:solidFill>
                  <a:srgbClr val="4C4C4C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(talker </a:t>
            </a:r>
            <a:r>
              <a:rPr lang="en-US" altLang="zh-CN" sz="2000" dirty="0" err="1">
                <a:solidFill>
                  <a:srgbClr val="4C4C4C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beginner_tutorials_generate_message_cpp</a:t>
            </a:r>
            <a:r>
              <a:rPr lang="en-US" altLang="zh-CN" sz="2000" dirty="0">
                <a:solidFill>
                  <a:srgbClr val="4C4C4C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)</a:t>
            </a:r>
            <a:endParaRPr lang="en-US" altLang="zh-CN" sz="2400" dirty="0"/>
          </a:p>
        </p:txBody>
      </p:sp>
      <p:sp>
        <p:nvSpPr>
          <p:cNvPr id="7" name="Rectangle 7" descr=" 7"/>
          <p:cNvSpPr>
            <a:spLocks/>
          </p:cNvSpPr>
          <p:nvPr/>
        </p:nvSpPr>
        <p:spPr bwMode="auto">
          <a:xfrm>
            <a:off x="673100" y="3864114"/>
            <a:ext cx="7315200" cy="707886"/>
          </a:xfrm>
          <a:prstGeom prst="rect">
            <a:avLst/>
          </a:prstGeom>
          <a:solidFill>
            <a:schemeClr val="bg1"/>
          </a:solidFill>
          <a:ln w="25400" cmpd="sng">
            <a:solidFill>
              <a:srgbClr val="0F243E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lvl="1"/>
            <a:r>
              <a:rPr lang="en-US" altLang="zh-CN" sz="2000" dirty="0" smtClean="0">
                <a:solidFill>
                  <a:srgbClr val="4C4C4C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$ cd ~/</a:t>
            </a:r>
            <a:r>
              <a:rPr lang="en-US" altLang="zh-CN" sz="2000" dirty="0" err="1" smtClean="0">
                <a:solidFill>
                  <a:srgbClr val="4C4C4C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catkin_ws</a:t>
            </a:r>
            <a:endParaRPr lang="en-US" altLang="zh-CN" sz="2000" dirty="0" smtClean="0">
              <a:solidFill>
                <a:srgbClr val="4C4C4C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  <a:p>
            <a:pPr marL="0" lvl="1"/>
            <a:r>
              <a:rPr lang="en-US" altLang="zh-CN" sz="2000" dirty="0" smtClean="0">
                <a:solidFill>
                  <a:srgbClr val="4C4C4C"/>
                </a:solidFill>
                <a:latin typeface="Calibri" pitchFamily="34" charset="0"/>
                <a:sym typeface="Calibri" pitchFamily="34" charset="0"/>
              </a:rPr>
              <a:t>$ </a:t>
            </a:r>
            <a:r>
              <a:rPr lang="en-US" altLang="zh-CN" sz="2000" dirty="0" err="1" smtClean="0">
                <a:solidFill>
                  <a:srgbClr val="4C4C4C"/>
                </a:solidFill>
                <a:latin typeface="Calibri" pitchFamily="34" charset="0"/>
                <a:sym typeface="Calibri" pitchFamily="34" charset="0"/>
              </a:rPr>
              <a:t>catkin_make</a:t>
            </a:r>
            <a:endParaRPr lang="en-US" altLang="zh-CN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570593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 descr=" 36866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04800"/>
            <a:ext cx="8229600" cy="1143000"/>
          </a:xfrm>
          <a:ln/>
        </p:spPr>
        <p:txBody>
          <a:bodyPr/>
          <a:lstStyle/>
          <a:p>
            <a:r>
              <a:rPr lang="en-US" altLang="zh-CN" dirty="0"/>
              <a:t>Building Your Nodes</a:t>
            </a:r>
          </a:p>
        </p:txBody>
      </p:sp>
      <p:sp>
        <p:nvSpPr>
          <p:cNvPr id="36867" name="Content Placeholder 4" descr=" 36867"/>
          <p:cNvSpPr>
            <a:spLocks noGrp="1" noChangeArrowheads="1"/>
          </p:cNvSpPr>
          <p:nvPr>
            <p:ph idx="4294967295"/>
          </p:nvPr>
        </p:nvSpPr>
        <p:spPr bwMode="auto">
          <a:xfrm>
            <a:off x="228600" y="1574800"/>
            <a:ext cx="8686800" cy="5359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>
              <a:buClr>
                <a:srgbClr val="0BD0D9"/>
              </a:buClr>
              <a:buSzPct val="100000"/>
              <a:buBlip>
                <a:blip r:embed="rId2"/>
              </a:buBlip>
            </a:pPr>
            <a:r>
              <a:rPr lang="en-US" altLang="zh-CN" smtClean="0">
                <a:latin typeface="Constantia"/>
              </a:rPr>
              <a:t>Note the bottom line in the CMakeLists file:</a:t>
            </a:r>
          </a:p>
          <a:p>
            <a:endParaRPr lang="en-US" altLang="zh-CN" dirty="0"/>
          </a:p>
          <a:p>
            <a:pPr lvl="1">
              <a:buClr>
                <a:srgbClr val="0F6FC6"/>
              </a:buClr>
            </a:pPr>
            <a:r>
              <a:rPr lang="en-US" altLang="zh-CN" smtClean="0">
                <a:latin typeface="Constantia"/>
              </a:rPr>
              <a:t>This makes sure message headers are generated before being used	</a:t>
            </a:r>
          </a:p>
          <a:p>
            <a:pPr lvl="0">
              <a:buClr>
                <a:srgbClr val="0BD0D9"/>
              </a:buClr>
              <a:buSzPct val="100000"/>
              <a:buBlip>
                <a:blip r:embed="rId2"/>
              </a:buBlip>
            </a:pPr>
            <a:r>
              <a:rPr lang="en-US" altLang="zh-CN" smtClean="0">
                <a:latin typeface="Constantia"/>
              </a:rPr>
              <a:t>After changing the CMakeLists file call catkin_make</a:t>
            </a:r>
          </a:p>
          <a:p>
            <a:pPr marL="0" indent="0">
              <a:buSzPct val="100000"/>
              <a:buNone/>
            </a:pPr>
            <a:r>
              <a:rPr lang="en-US" altLang="zh-CN" smtClean="0"/>
              <a:t>  </a:t>
            </a:r>
            <a:endParaRPr lang="en-US" altLang="zh-CN" dirty="0"/>
          </a:p>
          <a:p>
            <a:pPr marL="0" indent="0">
              <a:buNone/>
            </a:pPr>
            <a:endParaRPr lang="en-US" altLang="zh-CN" dirty="0" smtClean="0"/>
          </a:p>
          <a:p>
            <a:pPr lvl="0">
              <a:buClr>
                <a:srgbClr val="0BD0D9"/>
              </a:buClr>
              <a:buSzPct val="99000"/>
              <a:buBlip>
                <a:blip r:embed="rId2"/>
              </a:buBlip>
            </a:pPr>
            <a:r>
              <a:rPr lang="en-US" altLang="zh-CN" smtClean="0">
                <a:latin typeface="Constantia"/>
              </a:rPr>
              <a:t>Or in Eclipse, use short cut “Ctrl + B” to build all packages in the workspace.</a:t>
            </a:r>
          </a:p>
          <a:p>
            <a:pPr>
              <a:buSzPct val="99000"/>
              <a:buChar char=" "/>
            </a:pPr>
            <a:endParaRPr lang="en-US" altLang="zh-CN" dirty="0"/>
          </a:p>
        </p:txBody>
      </p:sp>
      <p:sp>
        <p:nvSpPr>
          <p:cNvPr id="5" name="Rectangle 7" descr=" 36868"/>
          <p:cNvSpPr>
            <a:spLocks/>
          </p:cNvSpPr>
          <p:nvPr/>
        </p:nvSpPr>
        <p:spPr bwMode="auto">
          <a:xfrm>
            <a:off x="698500" y="2133600"/>
            <a:ext cx="7912100" cy="400110"/>
          </a:xfrm>
          <a:prstGeom prst="rect">
            <a:avLst/>
          </a:prstGeom>
          <a:solidFill>
            <a:schemeClr val="bg1"/>
          </a:solidFill>
          <a:ln w="25400" cmpd="sng">
            <a:solidFill>
              <a:srgbClr val="0F243E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lvl="1"/>
            <a:r>
              <a:rPr lang="en-US" altLang="zh-CN" sz="2000" dirty="0" err="1">
                <a:solidFill>
                  <a:srgbClr val="4C4C4C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add_dependencies</a:t>
            </a:r>
            <a:r>
              <a:rPr lang="en-US" altLang="zh-CN" sz="2000" dirty="0">
                <a:solidFill>
                  <a:srgbClr val="4C4C4C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(talker </a:t>
            </a:r>
            <a:r>
              <a:rPr lang="en-US" altLang="zh-CN" sz="2000" dirty="0" err="1">
                <a:solidFill>
                  <a:srgbClr val="4C4C4C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beginner_tutorials_generate_message_cpp</a:t>
            </a:r>
            <a:r>
              <a:rPr lang="en-US" altLang="zh-CN" sz="2000" dirty="0">
                <a:solidFill>
                  <a:srgbClr val="4C4C4C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)</a:t>
            </a:r>
            <a:endParaRPr lang="en-US" altLang="zh-CN" sz="2400" dirty="0"/>
          </a:p>
        </p:txBody>
      </p:sp>
      <p:sp>
        <p:nvSpPr>
          <p:cNvPr id="7" name="Rectangle 7" descr=" 7"/>
          <p:cNvSpPr>
            <a:spLocks/>
          </p:cNvSpPr>
          <p:nvPr/>
        </p:nvSpPr>
        <p:spPr bwMode="auto">
          <a:xfrm>
            <a:off x="673100" y="3864114"/>
            <a:ext cx="7315200" cy="707886"/>
          </a:xfrm>
          <a:prstGeom prst="rect">
            <a:avLst/>
          </a:prstGeom>
          <a:solidFill>
            <a:schemeClr val="bg1"/>
          </a:solidFill>
          <a:ln w="25400" cmpd="sng">
            <a:solidFill>
              <a:srgbClr val="0F243E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lvl="1"/>
            <a:r>
              <a:rPr lang="en-US" altLang="zh-CN" sz="2000" dirty="0" smtClean="0">
                <a:solidFill>
                  <a:srgbClr val="4C4C4C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$ cd ~/</a:t>
            </a:r>
            <a:r>
              <a:rPr lang="en-US" altLang="zh-CN" sz="2000" dirty="0" err="1" smtClean="0">
                <a:solidFill>
                  <a:srgbClr val="4C4C4C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catkin_ws</a:t>
            </a:r>
            <a:endParaRPr lang="en-US" altLang="zh-CN" sz="2000" dirty="0" smtClean="0">
              <a:solidFill>
                <a:srgbClr val="4C4C4C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  <a:p>
            <a:pPr marL="0" lvl="1"/>
            <a:r>
              <a:rPr lang="en-US" altLang="zh-CN" sz="2000" dirty="0" smtClean="0">
                <a:solidFill>
                  <a:srgbClr val="4C4C4C"/>
                </a:solidFill>
                <a:latin typeface="Calibri" pitchFamily="34" charset="0"/>
                <a:sym typeface="Calibri" pitchFamily="34" charset="0"/>
              </a:rPr>
              <a:t>$ </a:t>
            </a:r>
            <a:r>
              <a:rPr lang="en-US" altLang="zh-CN" sz="2000" dirty="0" err="1" smtClean="0">
                <a:solidFill>
                  <a:srgbClr val="4C4C4C"/>
                </a:solidFill>
                <a:latin typeface="Calibri" pitchFamily="34" charset="0"/>
                <a:sym typeface="Calibri" pitchFamily="34" charset="0"/>
              </a:rPr>
              <a:t>catkin_make</a:t>
            </a:r>
            <a:endParaRPr lang="en-US" altLang="zh-CN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464475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 descr=" 37890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2400"/>
            <a:ext cx="8229600" cy="1143000"/>
          </a:xfrm>
          <a:ln/>
        </p:spPr>
        <p:txBody>
          <a:bodyPr>
            <a:normAutofit fontScale="90000"/>
          </a:bodyPr>
          <a:lstStyle/>
          <a:p>
            <a:r>
              <a:rPr lang="en-US" altLang="zh-CN" dirty="0"/>
              <a:t>Running the Node Inside Eclipse</a:t>
            </a:r>
          </a:p>
        </p:txBody>
      </p:sp>
      <p:sp>
        <p:nvSpPr>
          <p:cNvPr id="37891" name="Content Placeholder 2" descr=" 37891"/>
          <p:cNvSpPr>
            <a:spLocks noGrp="1" noChangeArrowheads="1"/>
          </p:cNvSpPr>
          <p:nvPr>
            <p:ph idx="4294967295"/>
          </p:nvPr>
        </p:nvSpPr>
        <p:spPr bwMode="auto">
          <a:xfrm>
            <a:off x="228600" y="1295400"/>
            <a:ext cx="8686800" cy="5359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SzPct val="100000"/>
              <a:buChar char=" "/>
            </a:pPr>
            <a:r>
              <a:rPr lang="en-US" altLang="zh-CN" smtClean="0"/>
              <a:t>                                                          </a:t>
            </a:r>
            <a:br>
              <a:rPr lang="en-US" altLang="zh-CN" smtClean="0"/>
            </a:br>
            <a:r>
              <a:rPr lang="en-US" altLang="zh-CN" smtClean="0"/>
              <a:t>                                                          </a:t>
            </a:r>
            <a:br>
              <a:rPr lang="en-US" altLang="zh-CN" smtClean="0"/>
            </a:br>
            <a:r>
              <a:rPr lang="en-US" altLang="zh-CN" smtClean="0"/>
              <a:t>                  </a:t>
            </a:r>
            <a:endParaRPr lang="en-US" altLang="zh-CN" dirty="0"/>
          </a:p>
          <a:p>
            <a:pPr>
              <a:buSzPct val="100000"/>
              <a:buChar char=" "/>
            </a:pPr>
            <a:r>
              <a:rPr lang="en-US" altLang="zh-CN" smtClean="0"/>
              <a:t>                                                   </a:t>
            </a:r>
            <a:br>
              <a:rPr lang="en-US" altLang="zh-CN" smtClean="0"/>
            </a:br>
            <a:r>
              <a:rPr lang="en-US" altLang="zh-CN" smtClean="0"/>
              <a:t>               </a:t>
            </a:r>
            <a:endParaRPr lang="en-US" altLang="zh-CN" dirty="0"/>
          </a:p>
          <a:p>
            <a:pPr lvl="1">
              <a:buFont typeface="Arial" pitchFamily="34" charset="0"/>
              <a:buChar char=" "/>
            </a:pPr>
            <a:r>
              <a:rPr lang="en-US" altLang="zh-CN" smtClean="0"/>
              <a:t>                                               </a:t>
            </a:r>
            <a:endParaRPr lang="en-US" altLang="zh-CN" dirty="0"/>
          </a:p>
          <a:p>
            <a:pPr>
              <a:buSzPct val="100000"/>
              <a:buChar char=" "/>
            </a:pPr>
            <a:r>
              <a:rPr lang="en-US" altLang="zh-CN" smtClean="0"/>
              <a:t>                                          </a:t>
            </a:r>
            <a:endParaRPr lang="en-US" altLang="zh-CN" dirty="0"/>
          </a:p>
          <a:p>
            <a:pPr>
              <a:buSzPct val="100000"/>
              <a:buChar char=" "/>
            </a:pPr>
            <a:r>
              <a:rPr lang="en-US" altLang="zh-CN" smtClean="0"/>
              <a:t>         </a:t>
            </a:r>
            <a:endParaRPr lang="en-US" altLang="zh-CN" dirty="0"/>
          </a:p>
          <a:p>
            <a:endParaRPr lang="en-US" altLang="zh-CN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929499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 2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32688"/>
          </a:xfrm>
        </p:spPr>
        <p:txBody>
          <a:bodyPr/>
          <a:lstStyle/>
          <a:p>
            <a:r>
              <a:rPr lang="en-GB" dirty="0" smtClean="0"/>
              <a:t>Simulators-  </a:t>
            </a:r>
            <a:r>
              <a:rPr lang="en-GB" sz="3600" dirty="0" smtClean="0"/>
              <a:t>Stage</a:t>
            </a:r>
            <a:endParaRPr lang="en-GB" dirty="0"/>
          </a:p>
        </p:txBody>
      </p:sp>
      <p:sp>
        <p:nvSpPr>
          <p:cNvPr id="3" name="Content Placeholder 2" descr=" 3"/>
          <p:cNvSpPr>
            <a:spLocks noGrp="1"/>
          </p:cNvSpPr>
          <p:nvPr>
            <p:ph idx="1"/>
          </p:nvPr>
        </p:nvSpPr>
        <p:spPr>
          <a:xfrm>
            <a:off x="-76200" y="1371600"/>
            <a:ext cx="9296400" cy="4389120"/>
          </a:xfrm>
        </p:spPr>
        <p:txBody>
          <a:bodyPr/>
          <a:lstStyle/>
          <a:p>
            <a:pPr lvl="0">
              <a:buClr>
                <a:srgbClr val="0BD0D9"/>
              </a:buClr>
              <a:buBlip>
                <a:blip r:embed="rId2"/>
              </a:buBlip>
            </a:pPr>
            <a:r>
              <a:rPr lang="en-GB" smtClean="0">
                <a:latin typeface="Constantia"/>
              </a:rPr>
              <a:t>Stage is a 2D simulator for multiple (large scale) mobile robots</a:t>
            </a:r>
          </a:p>
          <a:p>
            <a:pPr>
              <a:buChar char=" "/>
            </a:pPr>
            <a:r>
              <a:rPr lang="en-GB" smtClean="0"/>
              <a:t>                                                             </a:t>
            </a:r>
            <a:br>
              <a:rPr lang="en-GB" smtClean="0"/>
            </a:br>
            <a:r>
              <a:rPr lang="en-GB" smtClean="0"/>
              <a:t>        </a:t>
            </a:r>
            <a:endParaRPr lang="en-GB" dirty="0"/>
          </a:p>
          <a:p>
            <a:pPr>
              <a:buChar char=" "/>
            </a:pPr>
            <a:r>
              <a:rPr lang="en-GB" smtClean="0"/>
              <a:t>                                                   </a:t>
            </a:r>
            <a:endParaRPr lang="en-GB" dirty="0"/>
          </a:p>
          <a:p>
            <a:pPr>
              <a:buChar char=" "/>
            </a:pPr>
            <a:r>
              <a:rPr lang="en-GB" smtClean="0"/>
              <a:t>                                                                 </a:t>
            </a:r>
            <a:endParaRPr lang="en-GB" dirty="0"/>
          </a:p>
          <a:p>
            <a:pPr>
              <a:buChar char=" "/>
            </a:pPr>
            <a:r>
              <a:rPr lang="en-GB" smtClean="0"/>
              <a:t>                   </a:t>
            </a:r>
            <a:endParaRPr lang="en-GB" dirty="0"/>
          </a:p>
        </p:txBody>
      </p:sp>
      <p:pic>
        <p:nvPicPr>
          <p:cNvPr id="6146" name="Picture 2" descr=" 614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038600"/>
            <a:ext cx="3125255" cy="260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007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 descr=" 37890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2400"/>
            <a:ext cx="8229600" cy="1143000"/>
          </a:xfrm>
          <a:ln/>
        </p:spPr>
        <p:txBody>
          <a:bodyPr>
            <a:normAutofit fontScale="90000"/>
          </a:bodyPr>
          <a:lstStyle/>
          <a:p>
            <a:r>
              <a:rPr lang="en-US" altLang="zh-CN" dirty="0"/>
              <a:t>Running the Node Inside Eclipse</a:t>
            </a:r>
          </a:p>
        </p:txBody>
      </p:sp>
      <p:sp>
        <p:nvSpPr>
          <p:cNvPr id="37891" name="Content Placeholder 2" descr=" 37891"/>
          <p:cNvSpPr>
            <a:spLocks noGrp="1" noChangeArrowheads="1"/>
          </p:cNvSpPr>
          <p:nvPr>
            <p:ph idx="4294967295"/>
          </p:nvPr>
        </p:nvSpPr>
        <p:spPr bwMode="auto">
          <a:xfrm>
            <a:off x="228600" y="1295400"/>
            <a:ext cx="8686800" cy="5359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>
              <a:buClr>
                <a:srgbClr val="0BD0D9"/>
              </a:buClr>
              <a:buSzPct val="100000"/>
              <a:buBlip>
                <a:blip r:embed="rId2"/>
              </a:buBlip>
            </a:pPr>
            <a:r>
              <a:rPr lang="en-US" altLang="zh-CN" dirty="0" smtClean="0">
                <a:latin typeface="Constantia"/>
              </a:rPr>
              <a:t>Create a new launch configuration, by clicking on Run --&gt; Run configurations... --&gt; C/C++ Application (double click or click on New). </a:t>
            </a:r>
          </a:p>
          <a:p>
            <a:pPr>
              <a:buSzPct val="100000"/>
              <a:buChar char=" "/>
            </a:pPr>
            <a:r>
              <a:rPr lang="en-US" altLang="zh-CN" dirty="0" smtClean="0"/>
              <a:t>                                                   </a:t>
            </a:r>
            <a:br>
              <a:rPr lang="en-US" altLang="zh-CN" dirty="0" smtClean="0"/>
            </a:br>
            <a:r>
              <a:rPr lang="en-US" altLang="zh-CN" dirty="0" smtClean="0"/>
              <a:t>               </a:t>
            </a:r>
            <a:endParaRPr lang="en-US" altLang="zh-CN" dirty="0"/>
          </a:p>
          <a:p>
            <a:pPr lvl="1">
              <a:buFont typeface="Arial" pitchFamily="34" charset="0"/>
              <a:buChar char=" "/>
            </a:pPr>
            <a:r>
              <a:rPr lang="en-US" altLang="zh-CN" dirty="0" smtClean="0"/>
              <a:t>                                               </a:t>
            </a:r>
            <a:endParaRPr lang="en-US" altLang="zh-CN" dirty="0"/>
          </a:p>
          <a:p>
            <a:pPr>
              <a:buSzPct val="100000"/>
              <a:buChar char=" "/>
            </a:pPr>
            <a:r>
              <a:rPr lang="en-US" altLang="zh-CN" dirty="0" smtClean="0"/>
              <a:t>                                          </a:t>
            </a:r>
            <a:endParaRPr lang="en-US" altLang="zh-CN" dirty="0"/>
          </a:p>
          <a:p>
            <a:pPr>
              <a:buSzPct val="100000"/>
              <a:buChar char=" "/>
            </a:pPr>
            <a:r>
              <a:rPr lang="en-US" altLang="zh-CN" dirty="0" smtClean="0"/>
              <a:t>         </a:t>
            </a:r>
            <a:endParaRPr lang="en-US" altLang="zh-CN" dirty="0"/>
          </a:p>
          <a:p>
            <a:endParaRPr lang="en-US" altLang="zh-CN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619316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 descr=" 37890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2400"/>
            <a:ext cx="8229600" cy="1143000"/>
          </a:xfrm>
          <a:ln/>
        </p:spPr>
        <p:txBody>
          <a:bodyPr>
            <a:normAutofit fontScale="90000"/>
          </a:bodyPr>
          <a:lstStyle/>
          <a:p>
            <a:r>
              <a:rPr lang="en-US" altLang="zh-CN" dirty="0"/>
              <a:t>Running the Node Inside Eclipse</a:t>
            </a:r>
          </a:p>
        </p:txBody>
      </p:sp>
      <p:sp>
        <p:nvSpPr>
          <p:cNvPr id="37891" name="Content Placeholder 2" descr=" 37891"/>
          <p:cNvSpPr>
            <a:spLocks noGrp="1" noChangeArrowheads="1"/>
          </p:cNvSpPr>
          <p:nvPr>
            <p:ph idx="4294967295"/>
          </p:nvPr>
        </p:nvSpPr>
        <p:spPr bwMode="auto">
          <a:xfrm>
            <a:off x="228600" y="1295400"/>
            <a:ext cx="8686800" cy="5359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>
              <a:buClr>
                <a:srgbClr val="0BD0D9"/>
              </a:buClr>
              <a:buSzPct val="100000"/>
              <a:buBlip>
                <a:blip r:embed="rId2"/>
              </a:buBlip>
            </a:pPr>
            <a:r>
              <a:rPr lang="en-US" altLang="zh-CN" smtClean="0">
                <a:latin typeface="Constantia"/>
              </a:rPr>
              <a:t>Create a new launch configuration, by clicking on Run --&gt; Run configurations... --&gt; C/C++ Application (double click or click on New). </a:t>
            </a:r>
          </a:p>
          <a:p>
            <a:pPr lvl="0">
              <a:buClr>
                <a:srgbClr val="0BD0D9"/>
              </a:buClr>
              <a:buSzPct val="100000"/>
              <a:buBlip>
                <a:blip r:embed="rId2"/>
              </a:buBlip>
            </a:pPr>
            <a:r>
              <a:rPr lang="en-US" altLang="zh-CN" smtClean="0">
                <a:latin typeface="Constantia"/>
              </a:rPr>
              <a:t>Select the correct binary on the main tab (use the Browse… button)</a:t>
            </a:r>
          </a:p>
          <a:p>
            <a:pPr lvl="1">
              <a:buClr>
                <a:srgbClr val="0F6FC6"/>
              </a:buClr>
              <a:buNone/>
            </a:pPr>
            <a:r>
              <a:rPr lang="en-US" altLang="zh-CN" smtClean="0">
                <a:latin typeface="Constantia"/>
              </a:rPr>
              <a:t>~/catkin_ws/devel/lib/beginner_tutorials/talker</a:t>
            </a:r>
          </a:p>
          <a:p>
            <a:pPr>
              <a:buSzPct val="100000"/>
              <a:buChar char=" "/>
            </a:pPr>
            <a:r>
              <a:rPr lang="en-US" altLang="zh-CN" smtClean="0"/>
              <a:t>                                          </a:t>
            </a:r>
            <a:endParaRPr lang="en-US" altLang="zh-CN" dirty="0"/>
          </a:p>
          <a:p>
            <a:pPr>
              <a:buSzPct val="100000"/>
              <a:buChar char=" "/>
            </a:pPr>
            <a:r>
              <a:rPr lang="en-US" altLang="zh-CN" smtClean="0"/>
              <a:t>         </a:t>
            </a:r>
            <a:endParaRPr lang="en-US" altLang="zh-CN" dirty="0"/>
          </a:p>
          <a:p>
            <a:endParaRPr lang="en-US" altLang="zh-CN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146741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 descr=" 37890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2400"/>
            <a:ext cx="8229600" cy="1143000"/>
          </a:xfrm>
          <a:ln/>
        </p:spPr>
        <p:txBody>
          <a:bodyPr>
            <a:normAutofit fontScale="90000"/>
          </a:bodyPr>
          <a:lstStyle/>
          <a:p>
            <a:r>
              <a:rPr lang="en-US" altLang="zh-CN" dirty="0"/>
              <a:t>Running the Node Inside Eclipse</a:t>
            </a:r>
          </a:p>
        </p:txBody>
      </p:sp>
      <p:sp>
        <p:nvSpPr>
          <p:cNvPr id="37891" name="Content Placeholder 2" descr=" 37891"/>
          <p:cNvSpPr>
            <a:spLocks noGrp="1" noChangeArrowheads="1"/>
          </p:cNvSpPr>
          <p:nvPr>
            <p:ph idx="4294967295"/>
          </p:nvPr>
        </p:nvSpPr>
        <p:spPr bwMode="auto">
          <a:xfrm>
            <a:off x="228600" y="1295400"/>
            <a:ext cx="8686800" cy="5359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>
              <a:buClr>
                <a:srgbClr val="0BD0D9"/>
              </a:buClr>
              <a:buSzPct val="100000"/>
              <a:buBlip>
                <a:blip r:embed="rId2"/>
              </a:buBlip>
            </a:pPr>
            <a:r>
              <a:rPr lang="en-US" altLang="zh-CN" smtClean="0">
                <a:latin typeface="Constantia"/>
              </a:rPr>
              <a:t>Create a new launch configuration, by clicking on Run --&gt; Run configurations... --&gt; C/C++ Application (double click or click on New). </a:t>
            </a:r>
          </a:p>
          <a:p>
            <a:pPr lvl="0">
              <a:buClr>
                <a:srgbClr val="0BD0D9"/>
              </a:buClr>
              <a:buSzPct val="100000"/>
              <a:buBlip>
                <a:blip r:embed="rId2"/>
              </a:buBlip>
            </a:pPr>
            <a:r>
              <a:rPr lang="en-US" altLang="zh-CN" smtClean="0">
                <a:latin typeface="Constantia"/>
              </a:rPr>
              <a:t>Select the correct binary on the main tab (use the Browse… button)</a:t>
            </a:r>
          </a:p>
          <a:p>
            <a:pPr lvl="1">
              <a:buClr>
                <a:srgbClr val="0F6FC6"/>
              </a:buClr>
              <a:buNone/>
            </a:pPr>
            <a:r>
              <a:rPr lang="en-US" altLang="zh-CN" smtClean="0">
                <a:latin typeface="Constantia"/>
              </a:rPr>
              <a:t>~/catkin_ws/devel/lib/beginner_tutorials/talker</a:t>
            </a:r>
          </a:p>
          <a:p>
            <a:pPr lvl="0">
              <a:buClr>
                <a:srgbClr val="0BD0D9"/>
              </a:buClr>
              <a:buSzPct val="100000"/>
              <a:buBlip>
                <a:blip r:embed="rId2"/>
              </a:buBlip>
            </a:pPr>
            <a:r>
              <a:rPr lang="en-US" altLang="zh-CN" smtClean="0">
                <a:latin typeface="Constantia"/>
              </a:rPr>
              <a:t>Make sure roscore is running in a terminal</a:t>
            </a:r>
          </a:p>
          <a:p>
            <a:pPr>
              <a:buSzPct val="100000"/>
              <a:buChar char=" "/>
            </a:pPr>
            <a:r>
              <a:rPr lang="en-US" altLang="zh-CN" smtClean="0"/>
              <a:t>         </a:t>
            </a:r>
            <a:endParaRPr lang="en-US" altLang="zh-CN" dirty="0"/>
          </a:p>
          <a:p>
            <a:endParaRPr lang="en-US" altLang="zh-CN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882159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 descr=" 37890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2400"/>
            <a:ext cx="8229600" cy="1143000"/>
          </a:xfrm>
          <a:ln/>
        </p:spPr>
        <p:txBody>
          <a:bodyPr>
            <a:normAutofit fontScale="90000"/>
          </a:bodyPr>
          <a:lstStyle/>
          <a:p>
            <a:r>
              <a:rPr lang="en-US" altLang="zh-CN" dirty="0"/>
              <a:t>Running the Node Inside Eclipse</a:t>
            </a:r>
          </a:p>
        </p:txBody>
      </p:sp>
      <p:sp>
        <p:nvSpPr>
          <p:cNvPr id="37891" name="Content Placeholder 2" descr=" 37891"/>
          <p:cNvSpPr>
            <a:spLocks noGrp="1" noChangeArrowheads="1"/>
          </p:cNvSpPr>
          <p:nvPr>
            <p:ph idx="4294967295"/>
          </p:nvPr>
        </p:nvSpPr>
        <p:spPr bwMode="auto">
          <a:xfrm>
            <a:off x="228600" y="1295400"/>
            <a:ext cx="8686800" cy="5359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>
              <a:buClr>
                <a:srgbClr val="0BD0D9"/>
              </a:buClr>
              <a:buSzPct val="100000"/>
              <a:buBlip>
                <a:blip r:embed="rId2"/>
              </a:buBlip>
            </a:pPr>
            <a:r>
              <a:rPr lang="en-US" altLang="zh-CN" dirty="0" smtClean="0">
                <a:latin typeface="Constantia"/>
              </a:rPr>
              <a:t>Create a new launch configuration, by clicking on Run --&gt; Run configurations... --&gt; C/C++ Application (double click or click on New). </a:t>
            </a:r>
          </a:p>
          <a:p>
            <a:pPr lvl="0">
              <a:buClr>
                <a:srgbClr val="0BD0D9"/>
              </a:buClr>
              <a:buSzPct val="100000"/>
              <a:buBlip>
                <a:blip r:embed="rId2"/>
              </a:buBlip>
            </a:pPr>
            <a:r>
              <a:rPr lang="en-US" altLang="zh-CN" dirty="0" smtClean="0">
                <a:latin typeface="Constantia"/>
              </a:rPr>
              <a:t>Select the correct binary on the main tab (use the Browse… button)</a:t>
            </a:r>
          </a:p>
          <a:p>
            <a:pPr lvl="1">
              <a:buClr>
                <a:srgbClr val="0F6FC6"/>
              </a:buClr>
              <a:buNone/>
            </a:pPr>
            <a:r>
              <a:rPr lang="en-US" altLang="zh-CN" dirty="0" smtClean="0">
                <a:latin typeface="Constantia"/>
              </a:rPr>
              <a:t>~/</a:t>
            </a:r>
            <a:r>
              <a:rPr lang="en-US" altLang="zh-CN" dirty="0" err="1" smtClean="0">
                <a:latin typeface="Constantia"/>
              </a:rPr>
              <a:t>catkin_ws</a:t>
            </a:r>
            <a:r>
              <a:rPr lang="en-US" altLang="zh-CN" dirty="0" smtClean="0">
                <a:latin typeface="Constantia"/>
              </a:rPr>
              <a:t>/</a:t>
            </a:r>
            <a:r>
              <a:rPr lang="en-US" altLang="zh-CN" dirty="0" err="1" smtClean="0">
                <a:latin typeface="Constantia"/>
              </a:rPr>
              <a:t>devel</a:t>
            </a:r>
            <a:r>
              <a:rPr lang="en-US" altLang="zh-CN" dirty="0" smtClean="0">
                <a:latin typeface="Constantia"/>
              </a:rPr>
              <a:t>/lib/</a:t>
            </a:r>
            <a:r>
              <a:rPr lang="en-US" altLang="zh-CN" dirty="0" err="1" smtClean="0">
                <a:latin typeface="Constantia"/>
              </a:rPr>
              <a:t>beginner_tutorials</a:t>
            </a:r>
            <a:r>
              <a:rPr lang="en-US" altLang="zh-CN" dirty="0" smtClean="0">
                <a:latin typeface="Constantia"/>
              </a:rPr>
              <a:t>/talker</a:t>
            </a:r>
          </a:p>
          <a:p>
            <a:pPr lvl="0">
              <a:buClr>
                <a:srgbClr val="0BD0D9"/>
              </a:buClr>
              <a:buSzPct val="100000"/>
              <a:buBlip>
                <a:blip r:embed="rId2"/>
              </a:buBlip>
            </a:pPr>
            <a:r>
              <a:rPr lang="en-US" altLang="zh-CN" dirty="0" smtClean="0">
                <a:latin typeface="Constantia"/>
              </a:rPr>
              <a:t>Make sure </a:t>
            </a:r>
            <a:r>
              <a:rPr lang="en-US" altLang="zh-CN" dirty="0" err="1" smtClean="0">
                <a:latin typeface="Constantia"/>
              </a:rPr>
              <a:t>roscore</a:t>
            </a:r>
            <a:r>
              <a:rPr lang="en-US" altLang="zh-CN" dirty="0" smtClean="0">
                <a:latin typeface="Constantia"/>
              </a:rPr>
              <a:t> is running in a terminal</a:t>
            </a:r>
          </a:p>
          <a:p>
            <a:pPr lvl="0">
              <a:buClr>
                <a:srgbClr val="0BD0D9"/>
              </a:buClr>
              <a:buSzPct val="100000"/>
              <a:buBlip>
                <a:blip r:embed="rId2"/>
              </a:buBlip>
            </a:pPr>
            <a:r>
              <a:rPr lang="en-US" altLang="zh-CN" dirty="0" smtClean="0">
                <a:latin typeface="Constantia"/>
              </a:rPr>
              <a:t>Click Run</a:t>
            </a:r>
          </a:p>
          <a:p>
            <a:endParaRPr lang="en-US" altLang="zh-CN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208549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57200"/>
            <a:ext cx="8229600" cy="1143000"/>
          </a:xfrm>
          <a:ln/>
        </p:spPr>
        <p:txBody>
          <a:bodyPr>
            <a:normAutofit fontScale="90000"/>
          </a:bodyPr>
          <a:lstStyle/>
          <a:p>
            <a:r>
              <a:rPr lang="en-US" altLang="zh-CN" dirty="0"/>
              <a:t>Running the Node Inside Eclipse</a:t>
            </a:r>
          </a:p>
        </p:txBody>
      </p:sp>
      <p:pic>
        <p:nvPicPr>
          <p:cNvPr id="3074" name="Picture 2" descr="L:\Screenshot from 2014-04-17 11_14_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600200"/>
            <a:ext cx="6258638" cy="501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868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 noChangeArrowheads="1"/>
          </p:cNvSpPr>
          <p:nvPr>
            <p:ph type="title" idx="4294967295"/>
          </p:nvPr>
        </p:nvSpPr>
        <p:spPr>
          <a:ln/>
        </p:spPr>
        <p:txBody>
          <a:bodyPr>
            <a:normAutofit fontScale="90000"/>
          </a:bodyPr>
          <a:lstStyle/>
          <a:p>
            <a:r>
              <a:rPr lang="en-US" altLang="zh-CN"/>
              <a:t>Running the Node Inside Eclipse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057400"/>
            <a:ext cx="6046788" cy="31242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7200" y="5410200"/>
            <a:ext cx="838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You could use an ANSI console plugin (e.g. </a:t>
            </a:r>
            <a:r>
              <a:rPr lang="en-GB" dirty="0">
                <a:hlinkClick r:id="rId3"/>
              </a:rPr>
              <a:t>http://www.mihai-nita.net/eclipse/</a:t>
            </a:r>
            <a:r>
              <a:rPr lang="en-GB" dirty="0"/>
              <a:t>) to get rid of the "[0m" characters in the output.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90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152400"/>
            <a:ext cx="8229600" cy="1143000"/>
          </a:xfrm>
          <a:ln/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Debugging the Node </a:t>
            </a:r>
            <a:r>
              <a:rPr lang="en-US" altLang="zh-CN" dirty="0"/>
              <a:t>Inside Eclipse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226</a:t>
            </a:fld>
            <a:endParaRPr lang="en-US"/>
          </a:p>
        </p:txBody>
      </p:sp>
      <p:sp>
        <p:nvSpPr>
          <p:cNvPr id="6" name="Rectangle 7" descr=" 36868"/>
          <p:cNvSpPr>
            <a:spLocks/>
          </p:cNvSpPr>
          <p:nvPr/>
        </p:nvSpPr>
        <p:spPr bwMode="auto">
          <a:xfrm>
            <a:off x="698500" y="1524000"/>
            <a:ext cx="7912100" cy="830997"/>
          </a:xfrm>
          <a:prstGeom prst="rect">
            <a:avLst/>
          </a:prstGeom>
          <a:solidFill>
            <a:schemeClr val="bg1"/>
          </a:solidFill>
          <a:ln w="25400" cmpd="sng">
            <a:solidFill>
              <a:srgbClr val="0F243E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lvl="1"/>
            <a:r>
              <a:rPr lang="en-US" altLang="zh-CN" sz="2400" dirty="0" smtClean="0"/>
              <a:t>$ cd ~/</a:t>
            </a:r>
            <a:r>
              <a:rPr lang="en-US" altLang="zh-CN" sz="2400" dirty="0" err="1" smtClean="0"/>
              <a:t>catkin_ws</a:t>
            </a:r>
            <a:r>
              <a:rPr lang="en-US" altLang="zh-CN" sz="2400" dirty="0" smtClean="0"/>
              <a:t>/build</a:t>
            </a:r>
          </a:p>
          <a:p>
            <a:pPr marL="0" lvl="1"/>
            <a:r>
              <a:rPr lang="en-US" altLang="zh-CN" sz="2400" dirty="0"/>
              <a:t>$ </a:t>
            </a:r>
            <a:r>
              <a:rPr lang="en-US" altLang="zh-CN" sz="2400" dirty="0" err="1"/>
              <a:t>cmake</a:t>
            </a:r>
            <a:r>
              <a:rPr lang="en-US" altLang="zh-CN" sz="2400" dirty="0"/>
              <a:t> </a:t>
            </a:r>
            <a:r>
              <a:rPr lang="en-US" altLang="zh-CN" sz="2400" dirty="0" smtClean="0"/>
              <a:t>../</a:t>
            </a:r>
            <a:r>
              <a:rPr lang="en-US" altLang="zh-CN" sz="2400" dirty="0" err="1"/>
              <a:t>src</a:t>
            </a:r>
            <a:r>
              <a:rPr lang="en-US" altLang="zh-CN" sz="2400" dirty="0"/>
              <a:t> -DCMAKE_BUILD_TYPE=Debug</a:t>
            </a:r>
          </a:p>
        </p:txBody>
      </p:sp>
      <p:sp>
        <p:nvSpPr>
          <p:cNvPr id="8" name="Content Placeholder 2" descr=" 37891"/>
          <p:cNvSpPr txBox="1">
            <a:spLocks noChangeArrowheads="1"/>
          </p:cNvSpPr>
          <p:nvPr/>
        </p:nvSpPr>
        <p:spPr bwMode="auto">
          <a:xfrm>
            <a:off x="82550" y="2583597"/>
            <a:ext cx="8686800" cy="5359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BD0D9"/>
              </a:buClr>
              <a:buSzPct val="100000"/>
              <a:buFont typeface="Wingdings 2"/>
              <a:buBlip>
                <a:blip r:embed="rId2"/>
              </a:buBlip>
            </a:pPr>
            <a:r>
              <a:rPr lang="en-US" altLang="zh-CN" dirty="0" smtClean="0">
                <a:latin typeface="Constantia"/>
              </a:rPr>
              <a:t>Create a new launch configuration, by clicking on Run--&gt; Debug configurations... --&gt; C/C++ Application (double click or click on New). </a:t>
            </a:r>
          </a:p>
          <a:p>
            <a:pPr>
              <a:buClr>
                <a:srgbClr val="0BD0D9"/>
              </a:buClr>
              <a:buSzPct val="100000"/>
              <a:buFont typeface="Wingdings 2"/>
              <a:buBlip>
                <a:blip r:embed="rId2"/>
              </a:buBlip>
            </a:pPr>
            <a:r>
              <a:rPr lang="en-US" altLang="zh-CN" dirty="0" smtClean="0">
                <a:latin typeface="Constantia"/>
              </a:rPr>
              <a:t>Select the correct binary on the main tab (use the Browse… button)</a:t>
            </a:r>
          </a:p>
          <a:p>
            <a:pPr lvl="1">
              <a:buClr>
                <a:srgbClr val="0F6FC6"/>
              </a:buClr>
              <a:buFont typeface="Wingdings 2"/>
              <a:buNone/>
            </a:pPr>
            <a:r>
              <a:rPr lang="en-US" altLang="zh-CN" dirty="0" smtClean="0">
                <a:latin typeface="Constantia"/>
              </a:rPr>
              <a:t>~/</a:t>
            </a:r>
            <a:r>
              <a:rPr lang="en-US" altLang="zh-CN" dirty="0" err="1" smtClean="0">
                <a:latin typeface="Constantia"/>
              </a:rPr>
              <a:t>catkin_ws</a:t>
            </a:r>
            <a:r>
              <a:rPr lang="en-US" altLang="zh-CN" dirty="0" smtClean="0">
                <a:latin typeface="Constantia"/>
              </a:rPr>
              <a:t>/</a:t>
            </a:r>
            <a:r>
              <a:rPr lang="en-US" altLang="zh-CN" dirty="0" err="1" smtClean="0">
                <a:latin typeface="Constantia"/>
              </a:rPr>
              <a:t>devel</a:t>
            </a:r>
            <a:r>
              <a:rPr lang="en-US" altLang="zh-CN" dirty="0" smtClean="0">
                <a:latin typeface="Constantia"/>
              </a:rPr>
              <a:t>/lib/</a:t>
            </a:r>
            <a:r>
              <a:rPr lang="en-US" altLang="zh-CN" dirty="0" err="1" smtClean="0">
                <a:latin typeface="Constantia"/>
              </a:rPr>
              <a:t>beginner_tutorials</a:t>
            </a:r>
            <a:r>
              <a:rPr lang="en-US" altLang="zh-CN" dirty="0" smtClean="0">
                <a:latin typeface="Constantia"/>
              </a:rPr>
              <a:t>/talker</a:t>
            </a:r>
          </a:p>
          <a:p>
            <a:pPr>
              <a:buClr>
                <a:srgbClr val="0BD0D9"/>
              </a:buClr>
              <a:buSzPct val="100000"/>
              <a:buFont typeface="Wingdings 2"/>
              <a:buBlip>
                <a:blip r:embed="rId2"/>
              </a:buBlip>
            </a:pPr>
            <a:r>
              <a:rPr lang="en-US" altLang="zh-CN" dirty="0" smtClean="0">
                <a:latin typeface="Constantia"/>
              </a:rPr>
              <a:t>Make sure </a:t>
            </a:r>
            <a:r>
              <a:rPr lang="en-US" altLang="zh-CN" dirty="0" err="1" smtClean="0">
                <a:latin typeface="Constantia"/>
              </a:rPr>
              <a:t>roscore</a:t>
            </a:r>
            <a:r>
              <a:rPr lang="en-US" altLang="zh-CN" dirty="0" smtClean="0">
                <a:latin typeface="Constantia"/>
              </a:rPr>
              <a:t> is running in a terminal</a:t>
            </a:r>
          </a:p>
          <a:p>
            <a:pPr>
              <a:buClr>
                <a:srgbClr val="0BD0D9"/>
              </a:buClr>
              <a:buSzPct val="100000"/>
              <a:buFont typeface="Wingdings 2"/>
              <a:buBlip>
                <a:blip r:embed="rId2"/>
              </a:buBlip>
            </a:pPr>
            <a:r>
              <a:rPr lang="en-US" altLang="zh-CN" dirty="0" smtClean="0">
                <a:latin typeface="Constantia"/>
              </a:rPr>
              <a:t>Click Debug</a:t>
            </a:r>
          </a:p>
          <a:p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7023082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152400"/>
            <a:ext cx="8229600" cy="1143000"/>
          </a:xfrm>
          <a:ln/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Debugging the Node </a:t>
            </a:r>
            <a:r>
              <a:rPr lang="en-US" altLang="zh-CN" dirty="0"/>
              <a:t>Inside Eclipse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227</a:t>
            </a:fld>
            <a:endParaRPr 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274" y="1321453"/>
            <a:ext cx="6855526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8265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8600"/>
            <a:ext cx="8229600" cy="1143000"/>
          </a:xfrm>
          <a:ln/>
        </p:spPr>
        <p:txBody>
          <a:bodyPr>
            <a:normAutofit fontScale="90000"/>
          </a:bodyPr>
          <a:lstStyle/>
          <a:p>
            <a:r>
              <a:rPr lang="en-US" altLang="zh-CN" dirty="0"/>
              <a:t>Running the Node From Terminal</a:t>
            </a:r>
          </a:p>
        </p:txBody>
      </p:sp>
      <p:sp>
        <p:nvSpPr>
          <p:cNvPr id="40963" name="Content Placeholder 2"/>
          <p:cNvSpPr>
            <a:spLocks noGrp="1" noChangeArrowheads="1"/>
          </p:cNvSpPr>
          <p:nvPr>
            <p:ph idx="4294967295"/>
          </p:nvPr>
        </p:nvSpPr>
        <p:spPr bwMode="auto">
          <a:xfrm>
            <a:off x="228600" y="1524000"/>
            <a:ext cx="8686800" cy="5359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SzPct val="100000"/>
              <a:buBlip>
                <a:blip r:embed="rId2"/>
              </a:buBlip>
            </a:pPr>
            <a:r>
              <a:rPr lang="en-US" altLang="zh-CN" dirty="0"/>
              <a:t>Make sure you have sourced your workspace's setup.sh file after calling </a:t>
            </a:r>
            <a:r>
              <a:rPr lang="en-US" altLang="zh-CN" dirty="0" err="1"/>
              <a:t>catkin_make</a:t>
            </a:r>
            <a:r>
              <a:rPr lang="en-US" altLang="zh-CN" dirty="0"/>
              <a:t>:</a:t>
            </a:r>
          </a:p>
          <a:p>
            <a:endParaRPr lang="en-US" altLang="zh-CN" dirty="0"/>
          </a:p>
          <a:p>
            <a:endParaRPr lang="en-US" altLang="zh-CN" dirty="0"/>
          </a:p>
          <a:p>
            <a:pPr lvl="1"/>
            <a:r>
              <a:rPr lang="en-US" altLang="zh-CN" dirty="0"/>
              <a:t>Can add this line to your .</a:t>
            </a:r>
            <a:r>
              <a:rPr lang="en-US" altLang="zh-CN" dirty="0" err="1"/>
              <a:t>bashrc</a:t>
            </a:r>
            <a:r>
              <a:rPr lang="en-US" altLang="zh-CN" dirty="0"/>
              <a:t> startup file</a:t>
            </a:r>
          </a:p>
          <a:p>
            <a:r>
              <a:rPr lang="en-US" altLang="zh-CN" dirty="0"/>
              <a:t>Now you can use </a:t>
            </a:r>
            <a:r>
              <a:rPr lang="en-US" altLang="zh-CN" dirty="0" err="1"/>
              <a:t>rosrun</a:t>
            </a:r>
            <a:r>
              <a:rPr lang="en-US" altLang="zh-CN" dirty="0"/>
              <a:t> to run your node:</a:t>
            </a:r>
          </a:p>
          <a:p>
            <a:endParaRPr lang="en-US" altLang="zh-CN" dirty="0"/>
          </a:p>
        </p:txBody>
      </p:sp>
      <p:sp>
        <p:nvSpPr>
          <p:cNvPr id="40964" name="Rectangle 5"/>
          <p:cNvSpPr>
            <a:spLocks/>
          </p:cNvSpPr>
          <p:nvPr/>
        </p:nvSpPr>
        <p:spPr bwMode="auto">
          <a:xfrm>
            <a:off x="685800" y="2514600"/>
            <a:ext cx="7315200" cy="708025"/>
          </a:xfrm>
          <a:prstGeom prst="rect">
            <a:avLst/>
          </a:prstGeom>
          <a:solidFill>
            <a:schemeClr val="bg1"/>
          </a:solidFill>
          <a:ln w="25400" cmpd="sng">
            <a:solidFill>
              <a:srgbClr val="0F243E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lvl="1"/>
            <a:r>
              <a:rPr lang="en-US" altLang="zh-CN" sz="2000">
                <a:solidFill>
                  <a:srgbClr val="4C4C4C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$ cd ~/catkin_ws</a:t>
            </a:r>
          </a:p>
          <a:p>
            <a:pPr marL="0" lvl="1"/>
            <a:r>
              <a:rPr lang="en-US" altLang="zh-CN" sz="2000">
                <a:solidFill>
                  <a:srgbClr val="4C4C4C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$ source ./devel/setup.bash</a:t>
            </a:r>
            <a:endParaRPr lang="en-US" altLang="zh-CN"/>
          </a:p>
        </p:txBody>
      </p:sp>
      <p:sp>
        <p:nvSpPr>
          <p:cNvPr id="40965" name="Rectangle 7"/>
          <p:cNvSpPr>
            <a:spLocks/>
          </p:cNvSpPr>
          <p:nvPr/>
        </p:nvSpPr>
        <p:spPr bwMode="auto">
          <a:xfrm>
            <a:off x="685800" y="4419600"/>
            <a:ext cx="7315200" cy="400050"/>
          </a:xfrm>
          <a:prstGeom prst="rect">
            <a:avLst/>
          </a:prstGeom>
          <a:solidFill>
            <a:schemeClr val="bg1"/>
          </a:solidFill>
          <a:ln w="25400" cmpd="sng">
            <a:solidFill>
              <a:srgbClr val="0F243E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lvl="1"/>
            <a:r>
              <a:rPr lang="en-US" altLang="zh-CN" sz="2000" dirty="0">
                <a:solidFill>
                  <a:srgbClr val="4C4C4C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$ </a:t>
            </a:r>
            <a:r>
              <a:rPr lang="en-US" altLang="zh-CN" sz="2000" dirty="0" err="1">
                <a:solidFill>
                  <a:srgbClr val="4C4C4C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rosrun</a:t>
            </a:r>
            <a:r>
              <a:rPr lang="en-US" altLang="zh-CN" sz="2000" dirty="0">
                <a:solidFill>
                  <a:srgbClr val="4C4C4C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lang="en-US" altLang="zh-CN" sz="2000" dirty="0" err="1">
                <a:solidFill>
                  <a:srgbClr val="4C4C4C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beginner_tutorials</a:t>
            </a:r>
            <a:r>
              <a:rPr lang="en-US" altLang="zh-CN" sz="2000" dirty="0">
                <a:solidFill>
                  <a:srgbClr val="4C4C4C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 talker</a:t>
            </a:r>
            <a:endParaRPr lang="en-US" altLang="zh-CN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6772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57200"/>
            <a:ext cx="8229600" cy="1143000"/>
          </a:xfrm>
          <a:ln/>
        </p:spPr>
        <p:txBody>
          <a:bodyPr>
            <a:normAutofit fontScale="90000"/>
          </a:bodyPr>
          <a:lstStyle/>
          <a:p>
            <a:r>
              <a:rPr lang="en-US" altLang="zh-CN" dirty="0"/>
              <a:t>Running the Node From Terminal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752600"/>
            <a:ext cx="6489496" cy="3733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7906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 2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32688"/>
          </a:xfrm>
        </p:spPr>
        <p:txBody>
          <a:bodyPr/>
          <a:lstStyle/>
          <a:p>
            <a:r>
              <a:rPr lang="en-GB" dirty="0" smtClean="0"/>
              <a:t>Simulators-  </a:t>
            </a:r>
            <a:r>
              <a:rPr lang="en-GB" sz="3600" dirty="0" smtClean="0"/>
              <a:t>Stage</a:t>
            </a:r>
            <a:endParaRPr lang="en-GB" dirty="0"/>
          </a:p>
        </p:txBody>
      </p:sp>
      <p:sp>
        <p:nvSpPr>
          <p:cNvPr id="3" name="Content Placeholder 2" descr=" 3"/>
          <p:cNvSpPr>
            <a:spLocks noGrp="1"/>
          </p:cNvSpPr>
          <p:nvPr>
            <p:ph idx="1"/>
          </p:nvPr>
        </p:nvSpPr>
        <p:spPr>
          <a:xfrm>
            <a:off x="-76200" y="1371600"/>
            <a:ext cx="9296400" cy="4389120"/>
          </a:xfrm>
        </p:spPr>
        <p:txBody>
          <a:bodyPr/>
          <a:lstStyle/>
          <a:p>
            <a:pPr lvl="0">
              <a:buClr>
                <a:srgbClr val="0BD0D9"/>
              </a:buClr>
              <a:buBlip>
                <a:blip r:embed="rId2"/>
              </a:buBlip>
            </a:pPr>
            <a:r>
              <a:rPr lang="en-GB" smtClean="0">
                <a:latin typeface="Constantia"/>
              </a:rPr>
              <a:t>Stage is a 2D simulator for multiple (large scale) mobile robots</a:t>
            </a:r>
          </a:p>
          <a:p>
            <a:pPr lvl="0">
              <a:buClr>
                <a:srgbClr val="0BD0D9"/>
              </a:buClr>
              <a:buBlip>
                <a:blip r:embed="rId2"/>
              </a:buBlip>
            </a:pPr>
            <a:r>
              <a:rPr lang="en-GB" smtClean="0">
                <a:latin typeface="Constantia"/>
              </a:rPr>
              <a:t>Models for sensors (e.g., laser, sonar) and actuators (e.g., gripper)</a:t>
            </a:r>
          </a:p>
          <a:p>
            <a:pPr>
              <a:buChar char=" "/>
            </a:pPr>
            <a:r>
              <a:rPr lang="en-GB" smtClean="0"/>
              <a:t>                                                   </a:t>
            </a:r>
            <a:endParaRPr lang="en-GB" dirty="0"/>
          </a:p>
          <a:p>
            <a:pPr>
              <a:buChar char=" "/>
            </a:pPr>
            <a:r>
              <a:rPr lang="en-GB" smtClean="0"/>
              <a:t>                                                                 </a:t>
            </a:r>
            <a:endParaRPr lang="en-GB" dirty="0"/>
          </a:p>
          <a:p>
            <a:pPr>
              <a:buChar char=" "/>
            </a:pPr>
            <a:r>
              <a:rPr lang="en-GB" smtClean="0"/>
              <a:t>                   </a:t>
            </a:r>
            <a:endParaRPr lang="en-GB" dirty="0"/>
          </a:p>
        </p:txBody>
      </p:sp>
      <p:pic>
        <p:nvPicPr>
          <p:cNvPr id="6146" name="Picture 2" descr=" 614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038600"/>
            <a:ext cx="3125255" cy="260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049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57200"/>
            <a:ext cx="8229600" cy="1143000"/>
          </a:xfrm>
          <a:ln/>
        </p:spPr>
        <p:txBody>
          <a:bodyPr>
            <a:normAutofit/>
          </a:bodyPr>
          <a:lstStyle/>
          <a:p>
            <a:r>
              <a:rPr lang="en-US" altLang="zh-CN" dirty="0" smtClean="0"/>
              <a:t>Examine node talker</a:t>
            </a:r>
            <a:endParaRPr lang="en-US" altLang="zh-CN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438400"/>
            <a:ext cx="8471388" cy="2286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7"/>
          <p:cNvSpPr>
            <a:spLocks/>
          </p:cNvSpPr>
          <p:nvPr/>
        </p:nvSpPr>
        <p:spPr bwMode="auto">
          <a:xfrm>
            <a:off x="609600" y="1752600"/>
            <a:ext cx="7315200" cy="523220"/>
          </a:xfrm>
          <a:prstGeom prst="rect">
            <a:avLst/>
          </a:prstGeom>
          <a:solidFill>
            <a:schemeClr val="bg1"/>
          </a:solidFill>
          <a:ln w="25400" cmpd="sng">
            <a:solidFill>
              <a:srgbClr val="0F243E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lvl="1"/>
            <a:r>
              <a:rPr lang="en-US" altLang="zh-CN" sz="2800" dirty="0">
                <a:solidFill>
                  <a:srgbClr val="4C4C4C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$ </a:t>
            </a:r>
            <a:r>
              <a:rPr lang="en-US" altLang="zh-CN" sz="2800" dirty="0" err="1" smtClean="0">
                <a:solidFill>
                  <a:srgbClr val="4C4C4C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rostopic</a:t>
            </a:r>
            <a:r>
              <a:rPr lang="en-US" altLang="zh-CN" sz="2800" dirty="0" smtClean="0">
                <a:solidFill>
                  <a:srgbClr val="4C4C4C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 list</a:t>
            </a:r>
            <a:endParaRPr lang="en-US" altLang="zh-CN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3636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57200"/>
            <a:ext cx="8229600" cy="1143000"/>
          </a:xfrm>
          <a:ln/>
        </p:spPr>
        <p:txBody>
          <a:bodyPr>
            <a:normAutofit/>
          </a:bodyPr>
          <a:lstStyle/>
          <a:p>
            <a:r>
              <a:rPr lang="en-US" altLang="zh-CN" dirty="0"/>
              <a:t>Examine node talker</a:t>
            </a:r>
          </a:p>
        </p:txBody>
      </p:sp>
      <p:sp>
        <p:nvSpPr>
          <p:cNvPr id="6" name="Rectangle 7"/>
          <p:cNvSpPr>
            <a:spLocks/>
          </p:cNvSpPr>
          <p:nvPr/>
        </p:nvSpPr>
        <p:spPr bwMode="auto">
          <a:xfrm>
            <a:off x="609599" y="1752600"/>
            <a:ext cx="7315200" cy="523220"/>
          </a:xfrm>
          <a:prstGeom prst="rect">
            <a:avLst/>
          </a:prstGeom>
          <a:solidFill>
            <a:schemeClr val="bg1"/>
          </a:solidFill>
          <a:ln w="25400" cmpd="sng">
            <a:solidFill>
              <a:srgbClr val="0F243E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lvl="1"/>
            <a:r>
              <a:rPr lang="en-US" altLang="zh-CN" sz="2800" dirty="0">
                <a:solidFill>
                  <a:srgbClr val="4C4C4C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$ </a:t>
            </a:r>
            <a:r>
              <a:rPr lang="en-GB" sz="2400" dirty="0" err="1"/>
              <a:t>rostopic</a:t>
            </a:r>
            <a:r>
              <a:rPr lang="en-GB" sz="2400" dirty="0"/>
              <a:t> echo /</a:t>
            </a:r>
            <a:r>
              <a:rPr lang="en-GB" sz="2400" dirty="0" smtClean="0"/>
              <a:t>chatter</a:t>
            </a:r>
            <a:endParaRPr lang="en-GB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071" y="2438400"/>
            <a:ext cx="7153729" cy="405390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9000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533400"/>
            <a:ext cx="8229600" cy="1143000"/>
          </a:xfrm>
          <a:ln/>
        </p:spPr>
        <p:txBody>
          <a:bodyPr/>
          <a:lstStyle/>
          <a:p>
            <a:r>
              <a:rPr lang="en-US" altLang="zh-CN" dirty="0" smtClean="0"/>
              <a:t>Learning by Practice</a:t>
            </a:r>
            <a:endParaRPr lang="en-US" altLang="zh-CN" dirty="0"/>
          </a:p>
        </p:txBody>
      </p:sp>
      <p:sp>
        <p:nvSpPr>
          <p:cNvPr id="16387" name="Content Placeholder 2"/>
          <p:cNvSpPr>
            <a:spLocks noGrp="1" noChangeArrowheads="1"/>
          </p:cNvSpPr>
          <p:nvPr>
            <p:ph idx="4294967295"/>
          </p:nvPr>
        </p:nvSpPr>
        <p:spPr bwMode="auto">
          <a:xfrm>
            <a:off x="228600" y="1676400"/>
            <a:ext cx="8686800" cy="4495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>
              <a:lnSpc>
                <a:spcPct val="210000"/>
              </a:lnSpc>
              <a:buBlip>
                <a:blip r:embed="rId2"/>
              </a:buBlip>
            </a:pPr>
            <a:r>
              <a:rPr lang="en-US" altLang="zh-CN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How to customize your own message and service</a:t>
            </a:r>
          </a:p>
          <a:p>
            <a:pPr>
              <a:lnSpc>
                <a:spcPct val="200000"/>
              </a:lnSpc>
              <a:buBlip>
                <a:blip r:embed="rId2"/>
              </a:buBlip>
            </a:pPr>
            <a:r>
              <a:rPr lang="en-US" altLang="zh-CN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How to publish a topic</a:t>
            </a:r>
          </a:p>
          <a:p>
            <a:pPr>
              <a:lnSpc>
                <a:spcPct val="200000"/>
              </a:lnSpc>
              <a:buBlip>
                <a:blip r:embed="rId2"/>
              </a:buBlip>
            </a:pPr>
            <a:r>
              <a:rPr lang="en-US" altLang="zh-CN" sz="2800" b="1" dirty="0"/>
              <a:t>How to subscribe a topic</a:t>
            </a:r>
          </a:p>
          <a:p>
            <a:pPr>
              <a:lnSpc>
                <a:spcPct val="200000"/>
              </a:lnSpc>
              <a:buBlip>
                <a:blip r:embed="rId2"/>
              </a:buBlip>
            </a:pPr>
            <a:r>
              <a:rPr lang="en-US" altLang="zh-CN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How to build a server</a:t>
            </a:r>
          </a:p>
          <a:p>
            <a:pPr>
              <a:lnSpc>
                <a:spcPct val="200000"/>
              </a:lnSpc>
              <a:buBlip>
                <a:blip r:embed="rId2"/>
              </a:buBlip>
            </a:pPr>
            <a:r>
              <a:rPr lang="en-US" altLang="zh-CN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How to build a client</a:t>
            </a:r>
            <a:endParaRPr lang="en-US" altLang="zh-CN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4311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81000"/>
            <a:ext cx="8229600" cy="1008888"/>
          </a:xfrm>
          <a:ln/>
        </p:spPr>
        <p:txBody>
          <a:bodyPr>
            <a:normAutofit/>
          </a:bodyPr>
          <a:lstStyle/>
          <a:p>
            <a:pPr marL="457200" indent="-457200">
              <a:buBlip>
                <a:blip r:embed="rId2"/>
              </a:buBlip>
            </a:pPr>
            <a:r>
              <a:rPr lang="en-GB" sz="2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Go to eclipse, new source file: </a:t>
            </a:r>
            <a:r>
              <a:rPr lang="en-GB" sz="2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listener.cpp, save it</a:t>
            </a:r>
            <a:endParaRPr lang="en-GB" sz="26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3795" name="Rectangle 5"/>
          <p:cNvSpPr>
            <a:spLocks/>
          </p:cNvSpPr>
          <p:nvPr/>
        </p:nvSpPr>
        <p:spPr bwMode="auto">
          <a:xfrm>
            <a:off x="457200" y="1447800"/>
            <a:ext cx="8229600" cy="5186035"/>
          </a:xfrm>
          <a:prstGeom prst="rect">
            <a:avLst/>
          </a:prstGeom>
          <a:solidFill>
            <a:schemeClr val="bg1"/>
          </a:solidFill>
          <a:ln w="25400" cmpd="sng">
            <a:solidFill>
              <a:srgbClr val="0F243E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100" dirty="0"/>
              <a:t> </a:t>
            </a:r>
          </a:p>
          <a:p>
            <a:r>
              <a:rPr lang="en-GB" sz="1600" b="1" dirty="0"/>
              <a:t>#include</a:t>
            </a:r>
            <a:r>
              <a:rPr lang="en-GB" sz="1600" dirty="0"/>
              <a:t> "</a:t>
            </a:r>
            <a:r>
              <a:rPr lang="en-GB" sz="1600" dirty="0" err="1"/>
              <a:t>ros</a:t>
            </a:r>
            <a:r>
              <a:rPr lang="en-GB" sz="1600" dirty="0"/>
              <a:t>/</a:t>
            </a:r>
            <a:r>
              <a:rPr lang="en-GB" sz="1600" dirty="0" err="1"/>
              <a:t>ros.h</a:t>
            </a:r>
            <a:r>
              <a:rPr lang="en-GB" sz="1600" dirty="0"/>
              <a:t>"</a:t>
            </a:r>
          </a:p>
          <a:p>
            <a:r>
              <a:rPr lang="en-GB" sz="1600" b="1" dirty="0"/>
              <a:t>#include</a:t>
            </a:r>
            <a:r>
              <a:rPr lang="en-GB" sz="1600" dirty="0"/>
              <a:t> "</a:t>
            </a:r>
            <a:r>
              <a:rPr lang="en-GB" sz="1600" dirty="0" err="1"/>
              <a:t>beginner_tutorials</a:t>
            </a:r>
            <a:r>
              <a:rPr lang="en-GB" sz="1600" dirty="0"/>
              <a:t>/</a:t>
            </a:r>
            <a:r>
              <a:rPr lang="en-GB" sz="1600" dirty="0" err="1"/>
              <a:t>AandB.h</a:t>
            </a:r>
            <a:r>
              <a:rPr lang="en-GB" sz="1600" dirty="0"/>
              <a:t>"</a:t>
            </a:r>
          </a:p>
          <a:p>
            <a:r>
              <a:rPr lang="en-GB" sz="1600" dirty="0"/>
              <a:t> </a:t>
            </a:r>
          </a:p>
          <a:p>
            <a:r>
              <a:rPr lang="en-GB" sz="1600" b="1" dirty="0" smtClean="0"/>
              <a:t>void</a:t>
            </a:r>
            <a:r>
              <a:rPr lang="en-GB" sz="1600" dirty="0" smtClean="0"/>
              <a:t> </a:t>
            </a:r>
            <a:r>
              <a:rPr lang="en-GB" sz="1600" b="1" dirty="0" err="1"/>
              <a:t>chatterCallback</a:t>
            </a:r>
            <a:r>
              <a:rPr lang="en-GB" sz="1600" dirty="0"/>
              <a:t>(</a:t>
            </a:r>
            <a:r>
              <a:rPr lang="en-GB" sz="1600" b="1" dirty="0" err="1"/>
              <a:t>const</a:t>
            </a:r>
            <a:r>
              <a:rPr lang="en-GB" sz="1600" dirty="0"/>
              <a:t> </a:t>
            </a:r>
            <a:r>
              <a:rPr lang="en-GB" sz="1600" dirty="0" err="1"/>
              <a:t>beginner_tutorials</a:t>
            </a:r>
            <a:r>
              <a:rPr lang="en-GB" sz="1600" dirty="0"/>
              <a:t>::</a:t>
            </a:r>
            <a:r>
              <a:rPr lang="en-GB" sz="1600" dirty="0" err="1"/>
              <a:t>AandB</a:t>
            </a:r>
            <a:r>
              <a:rPr lang="en-GB" sz="1600" dirty="0"/>
              <a:t>::</a:t>
            </a:r>
            <a:r>
              <a:rPr lang="en-GB" sz="1600" dirty="0" err="1"/>
              <a:t>ConstPtr</a:t>
            </a:r>
            <a:r>
              <a:rPr lang="en-GB" sz="1600" dirty="0"/>
              <a:t>&amp; </a:t>
            </a:r>
            <a:r>
              <a:rPr lang="en-GB" sz="1600" dirty="0" err="1"/>
              <a:t>msg</a:t>
            </a:r>
            <a:r>
              <a:rPr lang="en-GB" sz="1600" dirty="0"/>
              <a:t>)</a:t>
            </a:r>
          </a:p>
          <a:p>
            <a:r>
              <a:rPr lang="en-GB" sz="1600" dirty="0"/>
              <a:t>{</a:t>
            </a:r>
          </a:p>
          <a:p>
            <a:r>
              <a:rPr lang="en-GB" sz="1600" dirty="0"/>
              <a:t>  ROS_INFO("I heard: </a:t>
            </a:r>
            <a:r>
              <a:rPr lang="en-GB" sz="1600" dirty="0" err="1"/>
              <a:t>msg:a</a:t>
            </a:r>
            <a:r>
              <a:rPr lang="en-GB" sz="1600" dirty="0"/>
              <a:t> %f, </a:t>
            </a:r>
            <a:r>
              <a:rPr lang="en-GB" sz="1600" dirty="0" err="1"/>
              <a:t>msg:b</a:t>
            </a:r>
            <a:r>
              <a:rPr lang="en-GB" sz="1600" dirty="0"/>
              <a:t> %f", </a:t>
            </a:r>
            <a:r>
              <a:rPr lang="en-GB" sz="1600" dirty="0" err="1"/>
              <a:t>msg</a:t>
            </a:r>
            <a:r>
              <a:rPr lang="en-GB" sz="1600" dirty="0"/>
              <a:t>-&gt;a, </a:t>
            </a:r>
            <a:r>
              <a:rPr lang="en-GB" sz="1600" dirty="0" err="1"/>
              <a:t>msg</a:t>
            </a:r>
            <a:r>
              <a:rPr lang="en-GB" sz="1600" dirty="0"/>
              <a:t>-&gt;b);</a:t>
            </a:r>
          </a:p>
          <a:p>
            <a:r>
              <a:rPr lang="en-GB" sz="1600" dirty="0"/>
              <a:t>}</a:t>
            </a:r>
          </a:p>
          <a:p>
            <a:r>
              <a:rPr lang="en-GB" sz="1600" dirty="0"/>
              <a:t> </a:t>
            </a:r>
          </a:p>
          <a:p>
            <a:r>
              <a:rPr lang="en-GB" sz="1600" b="1" dirty="0" err="1"/>
              <a:t>int</a:t>
            </a:r>
            <a:r>
              <a:rPr lang="en-GB" sz="1600" dirty="0"/>
              <a:t> </a:t>
            </a:r>
            <a:r>
              <a:rPr lang="en-GB" sz="1600" b="1" dirty="0"/>
              <a:t>main</a:t>
            </a:r>
            <a:r>
              <a:rPr lang="en-GB" sz="1600" dirty="0"/>
              <a:t>(</a:t>
            </a:r>
            <a:r>
              <a:rPr lang="en-GB" sz="1600" b="1" dirty="0" err="1"/>
              <a:t>int</a:t>
            </a:r>
            <a:r>
              <a:rPr lang="en-GB" sz="1600" dirty="0"/>
              <a:t> </a:t>
            </a:r>
            <a:r>
              <a:rPr lang="en-GB" sz="1600" dirty="0" err="1"/>
              <a:t>argc</a:t>
            </a:r>
            <a:r>
              <a:rPr lang="en-GB" sz="1600" dirty="0"/>
              <a:t>, </a:t>
            </a:r>
            <a:r>
              <a:rPr lang="en-GB" sz="1600" b="1" dirty="0"/>
              <a:t>char</a:t>
            </a:r>
            <a:r>
              <a:rPr lang="en-GB" sz="1600" dirty="0"/>
              <a:t> **</a:t>
            </a:r>
            <a:r>
              <a:rPr lang="en-GB" sz="1600" dirty="0" err="1"/>
              <a:t>argv</a:t>
            </a:r>
            <a:r>
              <a:rPr lang="en-GB" sz="1600" dirty="0"/>
              <a:t>)</a:t>
            </a:r>
          </a:p>
          <a:p>
            <a:r>
              <a:rPr lang="en-GB" sz="1600" dirty="0"/>
              <a:t>{</a:t>
            </a:r>
          </a:p>
          <a:p>
            <a:r>
              <a:rPr lang="en-GB" sz="1600" dirty="0" smtClean="0"/>
              <a:t>  </a:t>
            </a:r>
            <a:r>
              <a:rPr lang="en-GB" sz="1600" dirty="0" err="1" smtClean="0"/>
              <a:t>ros</a:t>
            </a:r>
            <a:r>
              <a:rPr lang="en-GB" sz="1600" dirty="0"/>
              <a:t>::</a:t>
            </a:r>
            <a:r>
              <a:rPr lang="en-GB" sz="1600" b="1" dirty="0" err="1"/>
              <a:t>init</a:t>
            </a:r>
            <a:r>
              <a:rPr lang="en-GB" sz="1600" dirty="0"/>
              <a:t>(</a:t>
            </a:r>
            <a:r>
              <a:rPr lang="en-GB" sz="1600" dirty="0" err="1"/>
              <a:t>argc</a:t>
            </a:r>
            <a:r>
              <a:rPr lang="en-GB" sz="1600" dirty="0"/>
              <a:t>, </a:t>
            </a:r>
            <a:r>
              <a:rPr lang="en-GB" sz="1600" dirty="0" err="1"/>
              <a:t>argv</a:t>
            </a:r>
            <a:r>
              <a:rPr lang="en-GB" sz="1600" dirty="0"/>
              <a:t>, "listener");</a:t>
            </a:r>
          </a:p>
          <a:p>
            <a:r>
              <a:rPr lang="en-GB" sz="1600" dirty="0"/>
              <a:t> </a:t>
            </a:r>
          </a:p>
          <a:p>
            <a:r>
              <a:rPr lang="en-GB" sz="1600" dirty="0" smtClean="0"/>
              <a:t>  </a:t>
            </a:r>
            <a:r>
              <a:rPr lang="en-GB" sz="1600" dirty="0" err="1" smtClean="0"/>
              <a:t>ros</a:t>
            </a:r>
            <a:r>
              <a:rPr lang="en-GB" sz="1600" dirty="0"/>
              <a:t>::</a:t>
            </a:r>
            <a:r>
              <a:rPr lang="en-GB" sz="1600" dirty="0" err="1"/>
              <a:t>NodeHandle</a:t>
            </a:r>
            <a:r>
              <a:rPr lang="en-GB" sz="1600" dirty="0"/>
              <a:t> n;</a:t>
            </a:r>
          </a:p>
          <a:p>
            <a:r>
              <a:rPr lang="en-GB" sz="1600" dirty="0"/>
              <a:t> </a:t>
            </a:r>
          </a:p>
          <a:p>
            <a:r>
              <a:rPr lang="en-GB" sz="1600" dirty="0" smtClean="0"/>
              <a:t>  </a:t>
            </a:r>
            <a:r>
              <a:rPr lang="en-GB" sz="1600" dirty="0" err="1" smtClean="0"/>
              <a:t>ros</a:t>
            </a:r>
            <a:r>
              <a:rPr lang="en-GB" sz="1600" dirty="0"/>
              <a:t>::Subscriber sub = </a:t>
            </a:r>
            <a:r>
              <a:rPr lang="en-GB" sz="1600" dirty="0" err="1"/>
              <a:t>n.subscribe</a:t>
            </a:r>
            <a:r>
              <a:rPr lang="en-GB" sz="1600" dirty="0"/>
              <a:t>("chatter", 1000, </a:t>
            </a:r>
            <a:r>
              <a:rPr lang="en-GB" sz="1600" dirty="0" err="1"/>
              <a:t>chatterCallback</a:t>
            </a:r>
            <a:r>
              <a:rPr lang="en-GB" sz="1600" dirty="0"/>
              <a:t>);</a:t>
            </a:r>
          </a:p>
          <a:p>
            <a:r>
              <a:rPr lang="en-GB" sz="1600" dirty="0" smtClean="0"/>
              <a:t>  </a:t>
            </a:r>
          </a:p>
          <a:p>
            <a:r>
              <a:rPr lang="en-GB" sz="1600" dirty="0"/>
              <a:t> </a:t>
            </a:r>
            <a:r>
              <a:rPr lang="en-GB" sz="1600" dirty="0" smtClean="0"/>
              <a:t> </a:t>
            </a:r>
            <a:r>
              <a:rPr lang="en-GB" sz="1600" dirty="0" err="1" smtClean="0"/>
              <a:t>ros</a:t>
            </a:r>
            <a:r>
              <a:rPr lang="en-GB" sz="1600" dirty="0"/>
              <a:t>::</a:t>
            </a:r>
            <a:r>
              <a:rPr lang="en-GB" sz="1600" b="1" dirty="0"/>
              <a:t>spin</a:t>
            </a:r>
            <a:r>
              <a:rPr lang="en-GB" sz="1600" dirty="0"/>
              <a:t>();</a:t>
            </a:r>
          </a:p>
          <a:p>
            <a:r>
              <a:rPr lang="en-GB" sz="1600" dirty="0"/>
              <a:t> </a:t>
            </a:r>
          </a:p>
          <a:p>
            <a:r>
              <a:rPr lang="en-GB" sz="1600" dirty="0"/>
              <a:t>  </a:t>
            </a:r>
            <a:r>
              <a:rPr lang="en-GB" sz="1600" b="1" dirty="0"/>
              <a:t>return</a:t>
            </a:r>
            <a:r>
              <a:rPr lang="en-GB" sz="1600" dirty="0"/>
              <a:t> </a:t>
            </a:r>
            <a:r>
              <a:rPr lang="en-GB" sz="1600" dirty="0" smtClean="0"/>
              <a:t>0;</a:t>
            </a:r>
            <a:endParaRPr lang="en-GB" sz="1600" dirty="0"/>
          </a:p>
          <a:p>
            <a:r>
              <a:rPr lang="en-GB" sz="1600" dirty="0"/>
              <a:t>}</a:t>
            </a:r>
          </a:p>
        </p:txBody>
      </p:sp>
      <p:sp>
        <p:nvSpPr>
          <p:cNvPr id="6" name="Tit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-152400"/>
            <a:ext cx="8229600" cy="1143000"/>
          </a:xfrm>
          <a:ln/>
        </p:spPr>
        <p:txBody>
          <a:bodyPr/>
          <a:lstStyle/>
          <a:p>
            <a:r>
              <a:rPr lang="en-US" altLang="zh-CN" dirty="0" smtClean="0"/>
              <a:t>Create </a:t>
            </a:r>
            <a:r>
              <a:rPr lang="en-US" altLang="zh-CN" dirty="0"/>
              <a:t>node </a:t>
            </a:r>
            <a:r>
              <a:rPr lang="en-GB" dirty="0"/>
              <a:t>listener</a:t>
            </a:r>
            <a:endParaRPr lang="en-US" altLang="zh-CN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5771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 descr=" 3379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81000"/>
            <a:ext cx="8229600" cy="1008888"/>
          </a:xfrm>
          <a:ln/>
        </p:spPr>
        <p:txBody>
          <a:bodyPr>
            <a:normAutofit/>
          </a:bodyPr>
          <a:lstStyle/>
          <a:p>
            <a:pPr marL="457200" indent="-457200">
              <a:buBlip>
                <a:blip r:embed="rId2"/>
              </a:buBlip>
            </a:pPr>
            <a:r>
              <a:rPr lang="en-GB" sz="2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CMakeLists.txt should look like:</a:t>
            </a:r>
            <a:endParaRPr lang="en-GB" sz="26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Title 1" descr=" 6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-152400"/>
            <a:ext cx="8229600" cy="1143000"/>
          </a:xfrm>
          <a:ln/>
        </p:spPr>
        <p:txBody>
          <a:bodyPr/>
          <a:lstStyle/>
          <a:p>
            <a:r>
              <a:rPr lang="en-GB" altLang="zh-CN" dirty="0" smtClean="0"/>
              <a:t>CMakeLists.txt</a:t>
            </a:r>
            <a:endParaRPr lang="en-US" altLang="zh-CN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511236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 descr=" 3379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81000"/>
            <a:ext cx="8229600" cy="1008888"/>
          </a:xfrm>
          <a:ln/>
        </p:spPr>
        <p:txBody>
          <a:bodyPr>
            <a:normAutofit/>
          </a:bodyPr>
          <a:lstStyle/>
          <a:p>
            <a:pPr marL="457200" indent="-457200">
              <a:buBlip>
                <a:blip r:embed="rId2"/>
              </a:buBlip>
            </a:pPr>
            <a:r>
              <a:rPr lang="en-GB" sz="2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CMakeLists.txt should look like:</a:t>
            </a:r>
            <a:endParaRPr lang="en-GB" sz="26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Rectangle 5" descr=" 33795"/>
          <p:cNvSpPr>
            <a:spLocks/>
          </p:cNvSpPr>
          <p:nvPr/>
        </p:nvSpPr>
        <p:spPr bwMode="auto">
          <a:xfrm>
            <a:off x="457200" y="1447800"/>
            <a:ext cx="7391400" cy="5016758"/>
          </a:xfrm>
          <a:prstGeom prst="rect">
            <a:avLst/>
          </a:prstGeom>
          <a:solidFill>
            <a:schemeClr val="bg1"/>
          </a:solidFill>
          <a:ln w="25400" cmpd="sng">
            <a:solidFill>
              <a:srgbClr val="0F243E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1600" dirty="0" err="1"/>
              <a:t>cmake_minimum_required</a:t>
            </a:r>
            <a:r>
              <a:rPr lang="en-GB" sz="1600" dirty="0"/>
              <a:t>(VERSION 2.8.3)</a:t>
            </a:r>
          </a:p>
          <a:p>
            <a:r>
              <a:rPr lang="en-GB" sz="1600" dirty="0"/>
              <a:t>project(</a:t>
            </a:r>
            <a:r>
              <a:rPr lang="en-GB" sz="1600" dirty="0" err="1"/>
              <a:t>beginner_tutorials</a:t>
            </a:r>
            <a:r>
              <a:rPr lang="en-GB" sz="1600" dirty="0"/>
              <a:t>)</a:t>
            </a:r>
          </a:p>
          <a:p>
            <a:r>
              <a:rPr lang="en-GB" sz="1600" dirty="0" err="1"/>
              <a:t>find_package</a:t>
            </a:r>
            <a:r>
              <a:rPr lang="en-GB" sz="1600" dirty="0"/>
              <a:t>(catkin REQUIRED COMPONENTS</a:t>
            </a:r>
          </a:p>
          <a:p>
            <a:r>
              <a:rPr lang="en-GB" sz="1600" dirty="0"/>
              <a:t>  </a:t>
            </a:r>
            <a:r>
              <a:rPr lang="en-GB" sz="1600" dirty="0" err="1"/>
              <a:t>roscpp</a:t>
            </a:r>
            <a:endParaRPr lang="en-GB" sz="1600" dirty="0"/>
          </a:p>
          <a:p>
            <a:r>
              <a:rPr lang="en-GB" sz="1600" dirty="0"/>
              <a:t>  </a:t>
            </a:r>
            <a:r>
              <a:rPr lang="en-GB" sz="1600" dirty="0" err="1"/>
              <a:t>rospy</a:t>
            </a:r>
            <a:endParaRPr lang="en-GB" sz="1600" dirty="0"/>
          </a:p>
          <a:p>
            <a:r>
              <a:rPr lang="en-GB" sz="1600" dirty="0"/>
              <a:t>  </a:t>
            </a:r>
            <a:r>
              <a:rPr lang="en-GB" sz="1600" dirty="0" err="1"/>
              <a:t>std_msgs</a:t>
            </a:r>
            <a:endParaRPr lang="en-GB" sz="1600" dirty="0"/>
          </a:p>
          <a:p>
            <a:r>
              <a:rPr lang="en-GB" sz="1600" dirty="0"/>
              <a:t>  </a:t>
            </a:r>
            <a:r>
              <a:rPr lang="en-GB" sz="1600" dirty="0" err="1"/>
              <a:t>message_generation</a:t>
            </a:r>
            <a:endParaRPr lang="en-GB" sz="1600" dirty="0"/>
          </a:p>
          <a:p>
            <a:r>
              <a:rPr lang="en-GB" sz="1600" dirty="0"/>
              <a:t>)</a:t>
            </a:r>
          </a:p>
          <a:p>
            <a:r>
              <a:rPr lang="en-GB" sz="1600" dirty="0" err="1"/>
              <a:t>add_message_files</a:t>
            </a:r>
            <a:r>
              <a:rPr lang="en-GB" sz="1600" dirty="0"/>
              <a:t>(   FILES   AandB.msg  )</a:t>
            </a:r>
          </a:p>
          <a:p>
            <a:r>
              <a:rPr lang="en-GB" sz="1600" dirty="0" err="1"/>
              <a:t>add_service_files</a:t>
            </a:r>
            <a:r>
              <a:rPr lang="en-GB" sz="1600" dirty="0"/>
              <a:t> (  FILES    </a:t>
            </a:r>
            <a:r>
              <a:rPr lang="en-GB" sz="1600" dirty="0" err="1"/>
              <a:t>AddTwoInts.srv</a:t>
            </a:r>
            <a:r>
              <a:rPr lang="en-GB" sz="1600" dirty="0"/>
              <a:t>  )</a:t>
            </a:r>
          </a:p>
          <a:p>
            <a:r>
              <a:rPr lang="en-GB" sz="1600" dirty="0" err="1"/>
              <a:t>generate_messages</a:t>
            </a:r>
            <a:r>
              <a:rPr lang="en-GB" sz="1600" dirty="0"/>
              <a:t>(   DEPENDENCIES    </a:t>
            </a:r>
            <a:r>
              <a:rPr lang="en-GB" sz="1600" dirty="0" err="1"/>
              <a:t>std_msgs</a:t>
            </a:r>
            <a:r>
              <a:rPr lang="en-GB" sz="1600" dirty="0"/>
              <a:t>  )</a:t>
            </a:r>
          </a:p>
          <a:p>
            <a:r>
              <a:rPr lang="en-GB" sz="1600" dirty="0" err="1"/>
              <a:t>catkin_package</a:t>
            </a:r>
            <a:r>
              <a:rPr lang="en-GB" sz="1600" dirty="0"/>
              <a:t>(   CATKIN_DEPENDS </a:t>
            </a:r>
            <a:r>
              <a:rPr lang="en-GB" sz="1600" dirty="0" err="1"/>
              <a:t>roscpp</a:t>
            </a:r>
            <a:r>
              <a:rPr lang="en-GB" sz="1600" dirty="0"/>
              <a:t> </a:t>
            </a:r>
            <a:r>
              <a:rPr lang="en-GB" sz="1600" dirty="0" err="1"/>
              <a:t>rospy</a:t>
            </a:r>
            <a:r>
              <a:rPr lang="en-GB" sz="1600" dirty="0"/>
              <a:t> </a:t>
            </a:r>
            <a:r>
              <a:rPr lang="en-GB" sz="1600" dirty="0" err="1"/>
              <a:t>std_msgs</a:t>
            </a:r>
            <a:r>
              <a:rPr lang="en-GB" sz="1600" dirty="0"/>
              <a:t> </a:t>
            </a:r>
            <a:r>
              <a:rPr lang="en-GB" sz="1600" dirty="0" err="1"/>
              <a:t>message_runtime</a:t>
            </a:r>
            <a:r>
              <a:rPr lang="en-GB" sz="1600" dirty="0"/>
              <a:t> )</a:t>
            </a:r>
          </a:p>
          <a:p>
            <a:r>
              <a:rPr lang="en-GB" sz="1600" dirty="0" err="1"/>
              <a:t>include_directories</a:t>
            </a:r>
            <a:r>
              <a:rPr lang="en-GB" sz="1600" dirty="0"/>
              <a:t>(   ${</a:t>
            </a:r>
            <a:r>
              <a:rPr lang="en-GB" sz="1600" dirty="0" err="1"/>
              <a:t>catkin_INCLUDE_DIRS</a:t>
            </a:r>
            <a:r>
              <a:rPr lang="en-GB" sz="1600" dirty="0"/>
              <a:t>} )</a:t>
            </a:r>
          </a:p>
          <a:p>
            <a:r>
              <a:rPr lang="en-GB" sz="1600" dirty="0" err="1"/>
              <a:t>add_executable</a:t>
            </a:r>
            <a:r>
              <a:rPr lang="en-GB" sz="1600" dirty="0"/>
              <a:t>(talker </a:t>
            </a:r>
            <a:r>
              <a:rPr lang="en-GB" sz="1600" dirty="0" err="1"/>
              <a:t>src</a:t>
            </a:r>
            <a:r>
              <a:rPr lang="en-GB" sz="1600" dirty="0"/>
              <a:t>/talker.cpp)</a:t>
            </a:r>
          </a:p>
          <a:p>
            <a:r>
              <a:rPr lang="en-GB" sz="1600" dirty="0" err="1"/>
              <a:t>target_link_libraries</a:t>
            </a:r>
            <a:r>
              <a:rPr lang="en-GB" sz="1600" dirty="0"/>
              <a:t>(talker ${</a:t>
            </a:r>
            <a:r>
              <a:rPr lang="en-GB" sz="1600" dirty="0" err="1"/>
              <a:t>catkin_LIBRARIES</a:t>
            </a:r>
            <a:r>
              <a:rPr lang="en-GB" sz="1600" dirty="0"/>
              <a:t>})</a:t>
            </a:r>
          </a:p>
          <a:p>
            <a:endParaRPr lang="en-GB" sz="1600" dirty="0" smtClean="0">
              <a:solidFill>
                <a:srgbClr val="FF0000"/>
              </a:solidFill>
            </a:endParaRPr>
          </a:p>
          <a:p>
            <a:r>
              <a:rPr lang="en-GB" sz="1600" dirty="0" err="1" smtClean="0">
                <a:solidFill>
                  <a:srgbClr val="FF0000"/>
                </a:solidFill>
              </a:rPr>
              <a:t>add_executable</a:t>
            </a:r>
            <a:r>
              <a:rPr lang="en-GB" sz="1600" dirty="0" smtClean="0">
                <a:solidFill>
                  <a:srgbClr val="FF0000"/>
                </a:solidFill>
              </a:rPr>
              <a:t>(listener </a:t>
            </a:r>
            <a:r>
              <a:rPr lang="en-GB" sz="1600" dirty="0" err="1" smtClean="0">
                <a:solidFill>
                  <a:srgbClr val="FF0000"/>
                </a:solidFill>
              </a:rPr>
              <a:t>src</a:t>
            </a:r>
            <a:r>
              <a:rPr lang="en-GB" sz="1600" dirty="0" smtClean="0">
                <a:solidFill>
                  <a:srgbClr val="FF0000"/>
                </a:solidFill>
              </a:rPr>
              <a:t>/</a:t>
            </a:r>
            <a:r>
              <a:rPr lang="en-GB" sz="1600" dirty="0">
                <a:solidFill>
                  <a:srgbClr val="FF0000"/>
                </a:solidFill>
              </a:rPr>
              <a:t>listener</a:t>
            </a:r>
            <a:r>
              <a:rPr lang="en-GB" sz="1600" dirty="0" smtClean="0">
                <a:solidFill>
                  <a:srgbClr val="FF0000"/>
                </a:solidFill>
              </a:rPr>
              <a:t>.cpp</a:t>
            </a:r>
            <a:r>
              <a:rPr lang="en-GB" sz="1600" dirty="0">
                <a:solidFill>
                  <a:srgbClr val="FF0000"/>
                </a:solidFill>
              </a:rPr>
              <a:t>)</a:t>
            </a:r>
          </a:p>
          <a:p>
            <a:r>
              <a:rPr lang="en-GB" sz="1600" dirty="0" err="1" smtClean="0">
                <a:solidFill>
                  <a:srgbClr val="FF0000"/>
                </a:solidFill>
              </a:rPr>
              <a:t>target_link_libraries</a:t>
            </a:r>
            <a:r>
              <a:rPr lang="en-GB" sz="1600" dirty="0" smtClean="0">
                <a:solidFill>
                  <a:srgbClr val="FF0000"/>
                </a:solidFill>
              </a:rPr>
              <a:t>(</a:t>
            </a:r>
            <a:r>
              <a:rPr lang="en-GB" sz="1600" dirty="0">
                <a:solidFill>
                  <a:srgbClr val="FF0000"/>
                </a:solidFill>
              </a:rPr>
              <a:t>listener</a:t>
            </a:r>
            <a:r>
              <a:rPr lang="en-GB" sz="1600" dirty="0" smtClean="0">
                <a:solidFill>
                  <a:srgbClr val="FF0000"/>
                </a:solidFill>
              </a:rPr>
              <a:t> </a:t>
            </a:r>
            <a:r>
              <a:rPr lang="en-GB" sz="1600" dirty="0">
                <a:solidFill>
                  <a:srgbClr val="FF0000"/>
                </a:solidFill>
              </a:rPr>
              <a:t>${</a:t>
            </a:r>
            <a:r>
              <a:rPr lang="en-GB" sz="1600" dirty="0" err="1">
                <a:solidFill>
                  <a:srgbClr val="FF0000"/>
                </a:solidFill>
              </a:rPr>
              <a:t>catkin_LIBRARIES</a:t>
            </a:r>
            <a:r>
              <a:rPr lang="en-GB" sz="1600" dirty="0">
                <a:solidFill>
                  <a:srgbClr val="FF0000"/>
                </a:solidFill>
              </a:rPr>
              <a:t>})</a:t>
            </a:r>
          </a:p>
          <a:p>
            <a:endParaRPr lang="en-GB" sz="1600" dirty="0">
              <a:solidFill>
                <a:srgbClr val="FF0000"/>
              </a:solidFill>
            </a:endParaRPr>
          </a:p>
          <a:p>
            <a:r>
              <a:rPr lang="en-GB" sz="1600" dirty="0" err="1"/>
              <a:t>add_dependencies</a:t>
            </a:r>
            <a:r>
              <a:rPr lang="en-GB" sz="1600" dirty="0"/>
              <a:t>(talker </a:t>
            </a:r>
            <a:r>
              <a:rPr lang="en-GB" sz="1600" dirty="0" err="1"/>
              <a:t>beginner_tutorials_generate_messages_cpp</a:t>
            </a:r>
            <a:r>
              <a:rPr lang="en-GB" sz="1600" dirty="0" smtClean="0"/>
              <a:t>)</a:t>
            </a:r>
            <a:endParaRPr lang="en-GB" sz="1600" dirty="0"/>
          </a:p>
        </p:txBody>
      </p:sp>
      <p:sp>
        <p:nvSpPr>
          <p:cNvPr id="6" name="Title 1" descr=" 6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-152400"/>
            <a:ext cx="8229600" cy="1143000"/>
          </a:xfrm>
          <a:ln/>
        </p:spPr>
        <p:txBody>
          <a:bodyPr/>
          <a:lstStyle/>
          <a:p>
            <a:r>
              <a:rPr lang="en-GB" altLang="zh-CN" dirty="0" smtClean="0"/>
              <a:t>CMakeLists.txt</a:t>
            </a:r>
            <a:endParaRPr lang="en-US" altLang="zh-CN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462238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 descr=" 3379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81000"/>
            <a:ext cx="8229600" cy="1008888"/>
          </a:xfrm>
          <a:ln/>
        </p:spPr>
        <p:txBody>
          <a:bodyPr>
            <a:normAutofit/>
          </a:bodyPr>
          <a:lstStyle/>
          <a:p>
            <a:pPr marL="457200" indent="-457200">
              <a:buBlip>
                <a:blip r:embed="rId2"/>
              </a:buBlip>
            </a:pPr>
            <a:r>
              <a:rPr lang="en-GB" sz="2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CMakeLists.txt should look like:</a:t>
            </a:r>
            <a:endParaRPr lang="en-GB" sz="26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Rectangle 5" descr=" 33795"/>
          <p:cNvSpPr>
            <a:spLocks/>
          </p:cNvSpPr>
          <p:nvPr/>
        </p:nvSpPr>
        <p:spPr bwMode="auto">
          <a:xfrm>
            <a:off x="457200" y="1447800"/>
            <a:ext cx="7391400" cy="5016758"/>
          </a:xfrm>
          <a:prstGeom prst="rect">
            <a:avLst/>
          </a:prstGeom>
          <a:solidFill>
            <a:schemeClr val="bg1"/>
          </a:solidFill>
          <a:ln w="25400" cmpd="sng">
            <a:solidFill>
              <a:srgbClr val="0F243E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1600" dirty="0" err="1"/>
              <a:t>cmake_minimum_required</a:t>
            </a:r>
            <a:r>
              <a:rPr lang="en-GB" sz="1600" dirty="0"/>
              <a:t>(VERSION 2.8.3)</a:t>
            </a:r>
          </a:p>
          <a:p>
            <a:r>
              <a:rPr lang="en-GB" sz="1600" dirty="0"/>
              <a:t>project(</a:t>
            </a:r>
            <a:r>
              <a:rPr lang="en-GB" sz="1600" dirty="0" err="1"/>
              <a:t>beginner_tutorials</a:t>
            </a:r>
            <a:r>
              <a:rPr lang="en-GB" sz="1600" dirty="0"/>
              <a:t>)</a:t>
            </a:r>
          </a:p>
          <a:p>
            <a:r>
              <a:rPr lang="en-GB" sz="1600" dirty="0" err="1"/>
              <a:t>find_package</a:t>
            </a:r>
            <a:r>
              <a:rPr lang="en-GB" sz="1600" dirty="0"/>
              <a:t>(catkin REQUIRED COMPONENTS</a:t>
            </a:r>
          </a:p>
          <a:p>
            <a:r>
              <a:rPr lang="en-GB" sz="1600" dirty="0"/>
              <a:t>  </a:t>
            </a:r>
            <a:r>
              <a:rPr lang="en-GB" sz="1600" dirty="0" err="1"/>
              <a:t>roscpp</a:t>
            </a:r>
            <a:endParaRPr lang="en-GB" sz="1600" dirty="0"/>
          </a:p>
          <a:p>
            <a:r>
              <a:rPr lang="en-GB" sz="1600" dirty="0"/>
              <a:t>  </a:t>
            </a:r>
            <a:r>
              <a:rPr lang="en-GB" sz="1600" dirty="0" err="1"/>
              <a:t>rospy</a:t>
            </a:r>
            <a:endParaRPr lang="en-GB" sz="1600" dirty="0"/>
          </a:p>
          <a:p>
            <a:r>
              <a:rPr lang="en-GB" sz="1600" dirty="0"/>
              <a:t>  </a:t>
            </a:r>
            <a:r>
              <a:rPr lang="en-GB" sz="1600" dirty="0" err="1"/>
              <a:t>std_msgs</a:t>
            </a:r>
            <a:endParaRPr lang="en-GB" sz="1600" dirty="0"/>
          </a:p>
          <a:p>
            <a:r>
              <a:rPr lang="en-GB" sz="1600" dirty="0"/>
              <a:t>  </a:t>
            </a:r>
            <a:r>
              <a:rPr lang="en-GB" sz="1600" dirty="0" err="1"/>
              <a:t>message_generation</a:t>
            </a:r>
            <a:endParaRPr lang="en-GB" sz="1600" dirty="0"/>
          </a:p>
          <a:p>
            <a:r>
              <a:rPr lang="en-GB" sz="1600" dirty="0"/>
              <a:t>)</a:t>
            </a:r>
          </a:p>
          <a:p>
            <a:r>
              <a:rPr lang="en-GB" sz="1600" dirty="0" err="1"/>
              <a:t>add_message_files</a:t>
            </a:r>
            <a:r>
              <a:rPr lang="en-GB" sz="1600" dirty="0"/>
              <a:t>(   FILES   AandB.msg  )</a:t>
            </a:r>
          </a:p>
          <a:p>
            <a:r>
              <a:rPr lang="en-GB" sz="1600" dirty="0" err="1"/>
              <a:t>add_service_files</a:t>
            </a:r>
            <a:r>
              <a:rPr lang="en-GB" sz="1600" dirty="0"/>
              <a:t> (  FILES    </a:t>
            </a:r>
            <a:r>
              <a:rPr lang="en-GB" sz="1600" dirty="0" err="1"/>
              <a:t>AddTwoInts.srv</a:t>
            </a:r>
            <a:r>
              <a:rPr lang="en-GB" sz="1600" dirty="0"/>
              <a:t>  )</a:t>
            </a:r>
          </a:p>
          <a:p>
            <a:r>
              <a:rPr lang="en-GB" sz="1600" dirty="0" err="1"/>
              <a:t>generate_messages</a:t>
            </a:r>
            <a:r>
              <a:rPr lang="en-GB" sz="1600" dirty="0"/>
              <a:t>(   DEPENDENCIES    </a:t>
            </a:r>
            <a:r>
              <a:rPr lang="en-GB" sz="1600" dirty="0" err="1"/>
              <a:t>std_msgs</a:t>
            </a:r>
            <a:r>
              <a:rPr lang="en-GB" sz="1600" dirty="0"/>
              <a:t>  )</a:t>
            </a:r>
          </a:p>
          <a:p>
            <a:r>
              <a:rPr lang="en-GB" sz="1600" dirty="0" err="1"/>
              <a:t>catkin_package</a:t>
            </a:r>
            <a:r>
              <a:rPr lang="en-GB" sz="1600" dirty="0"/>
              <a:t>(   CATKIN_DEPENDS </a:t>
            </a:r>
            <a:r>
              <a:rPr lang="en-GB" sz="1600" dirty="0" err="1"/>
              <a:t>roscpp</a:t>
            </a:r>
            <a:r>
              <a:rPr lang="en-GB" sz="1600" dirty="0"/>
              <a:t> </a:t>
            </a:r>
            <a:r>
              <a:rPr lang="en-GB" sz="1600" dirty="0" err="1"/>
              <a:t>rospy</a:t>
            </a:r>
            <a:r>
              <a:rPr lang="en-GB" sz="1600" dirty="0"/>
              <a:t> </a:t>
            </a:r>
            <a:r>
              <a:rPr lang="en-GB" sz="1600" dirty="0" err="1"/>
              <a:t>std_msgs</a:t>
            </a:r>
            <a:r>
              <a:rPr lang="en-GB" sz="1600" dirty="0"/>
              <a:t> </a:t>
            </a:r>
            <a:r>
              <a:rPr lang="en-GB" sz="1600" dirty="0" err="1"/>
              <a:t>message_runtime</a:t>
            </a:r>
            <a:r>
              <a:rPr lang="en-GB" sz="1600" dirty="0"/>
              <a:t> )</a:t>
            </a:r>
          </a:p>
          <a:p>
            <a:r>
              <a:rPr lang="en-GB" sz="1600" dirty="0" err="1"/>
              <a:t>include_directories</a:t>
            </a:r>
            <a:r>
              <a:rPr lang="en-GB" sz="1600" dirty="0"/>
              <a:t>(   ${</a:t>
            </a:r>
            <a:r>
              <a:rPr lang="en-GB" sz="1600" dirty="0" err="1"/>
              <a:t>catkin_INCLUDE_DIRS</a:t>
            </a:r>
            <a:r>
              <a:rPr lang="en-GB" sz="1600" dirty="0"/>
              <a:t>} )</a:t>
            </a:r>
          </a:p>
          <a:p>
            <a:r>
              <a:rPr lang="en-GB" sz="1600" dirty="0" err="1"/>
              <a:t>add_executable</a:t>
            </a:r>
            <a:r>
              <a:rPr lang="en-GB" sz="1600" dirty="0"/>
              <a:t>(talker </a:t>
            </a:r>
            <a:r>
              <a:rPr lang="en-GB" sz="1600" dirty="0" err="1"/>
              <a:t>src</a:t>
            </a:r>
            <a:r>
              <a:rPr lang="en-GB" sz="1600" dirty="0"/>
              <a:t>/talker.cpp)</a:t>
            </a:r>
          </a:p>
          <a:p>
            <a:r>
              <a:rPr lang="en-GB" sz="1600" dirty="0" err="1"/>
              <a:t>target_link_libraries</a:t>
            </a:r>
            <a:r>
              <a:rPr lang="en-GB" sz="1600" dirty="0"/>
              <a:t>(talker ${</a:t>
            </a:r>
            <a:r>
              <a:rPr lang="en-GB" sz="1600" dirty="0" err="1"/>
              <a:t>catkin_LIBRARIES</a:t>
            </a:r>
            <a:r>
              <a:rPr lang="en-GB" sz="1600" dirty="0"/>
              <a:t>})</a:t>
            </a:r>
          </a:p>
          <a:p>
            <a:endParaRPr lang="en-GB" sz="1600" dirty="0" smtClean="0">
              <a:solidFill>
                <a:srgbClr val="FF0000"/>
              </a:solidFill>
            </a:endParaRPr>
          </a:p>
          <a:p>
            <a:r>
              <a:rPr lang="en-GB" sz="1600" dirty="0" err="1" smtClean="0">
                <a:solidFill>
                  <a:srgbClr val="FF0000"/>
                </a:solidFill>
              </a:rPr>
              <a:t>add_executable</a:t>
            </a:r>
            <a:r>
              <a:rPr lang="en-GB" sz="1600" dirty="0" smtClean="0">
                <a:solidFill>
                  <a:srgbClr val="FF0000"/>
                </a:solidFill>
              </a:rPr>
              <a:t>(listener </a:t>
            </a:r>
            <a:r>
              <a:rPr lang="en-GB" sz="1600" dirty="0" err="1" smtClean="0">
                <a:solidFill>
                  <a:srgbClr val="FF0000"/>
                </a:solidFill>
              </a:rPr>
              <a:t>src</a:t>
            </a:r>
            <a:r>
              <a:rPr lang="en-GB" sz="1600" dirty="0" smtClean="0">
                <a:solidFill>
                  <a:srgbClr val="FF0000"/>
                </a:solidFill>
              </a:rPr>
              <a:t>/</a:t>
            </a:r>
            <a:r>
              <a:rPr lang="en-GB" sz="1600" dirty="0">
                <a:solidFill>
                  <a:srgbClr val="FF0000"/>
                </a:solidFill>
              </a:rPr>
              <a:t>listener</a:t>
            </a:r>
            <a:r>
              <a:rPr lang="en-GB" sz="1600" dirty="0" smtClean="0">
                <a:solidFill>
                  <a:srgbClr val="FF0000"/>
                </a:solidFill>
              </a:rPr>
              <a:t>.cpp</a:t>
            </a:r>
            <a:r>
              <a:rPr lang="en-GB" sz="1600" dirty="0">
                <a:solidFill>
                  <a:srgbClr val="FF0000"/>
                </a:solidFill>
              </a:rPr>
              <a:t>)</a:t>
            </a:r>
          </a:p>
          <a:p>
            <a:r>
              <a:rPr lang="en-GB" sz="1600" dirty="0" err="1" smtClean="0">
                <a:solidFill>
                  <a:srgbClr val="FF0000"/>
                </a:solidFill>
              </a:rPr>
              <a:t>target_link_libraries</a:t>
            </a:r>
            <a:r>
              <a:rPr lang="en-GB" sz="1600" dirty="0" smtClean="0">
                <a:solidFill>
                  <a:srgbClr val="FF0000"/>
                </a:solidFill>
              </a:rPr>
              <a:t>(</a:t>
            </a:r>
            <a:r>
              <a:rPr lang="en-GB" sz="1600" dirty="0">
                <a:solidFill>
                  <a:srgbClr val="FF0000"/>
                </a:solidFill>
              </a:rPr>
              <a:t>listener</a:t>
            </a:r>
            <a:r>
              <a:rPr lang="en-GB" sz="1600" dirty="0" smtClean="0">
                <a:solidFill>
                  <a:srgbClr val="FF0000"/>
                </a:solidFill>
              </a:rPr>
              <a:t> </a:t>
            </a:r>
            <a:r>
              <a:rPr lang="en-GB" sz="1600" dirty="0">
                <a:solidFill>
                  <a:srgbClr val="FF0000"/>
                </a:solidFill>
              </a:rPr>
              <a:t>${</a:t>
            </a:r>
            <a:r>
              <a:rPr lang="en-GB" sz="1600" dirty="0" err="1">
                <a:solidFill>
                  <a:srgbClr val="FF0000"/>
                </a:solidFill>
              </a:rPr>
              <a:t>catkin_LIBRARIES</a:t>
            </a:r>
            <a:r>
              <a:rPr lang="en-GB" sz="1600" dirty="0">
                <a:solidFill>
                  <a:srgbClr val="FF0000"/>
                </a:solidFill>
              </a:rPr>
              <a:t>})</a:t>
            </a:r>
          </a:p>
          <a:p>
            <a:endParaRPr lang="en-GB" sz="1600" dirty="0">
              <a:solidFill>
                <a:srgbClr val="FF0000"/>
              </a:solidFill>
            </a:endParaRPr>
          </a:p>
          <a:p>
            <a:r>
              <a:rPr lang="en-GB" sz="1600" dirty="0" err="1"/>
              <a:t>add_dependencies</a:t>
            </a:r>
            <a:r>
              <a:rPr lang="en-GB" sz="1600" dirty="0"/>
              <a:t>(talker </a:t>
            </a:r>
            <a:r>
              <a:rPr lang="en-GB" sz="1600" dirty="0" err="1"/>
              <a:t>beginner_tutorials_generate_messages_cpp</a:t>
            </a:r>
            <a:r>
              <a:rPr lang="en-GB" sz="1600" dirty="0" smtClean="0"/>
              <a:t>)</a:t>
            </a:r>
            <a:endParaRPr lang="en-GB" sz="1600" dirty="0"/>
          </a:p>
        </p:txBody>
      </p:sp>
      <p:sp>
        <p:nvSpPr>
          <p:cNvPr id="6" name="Title 1" descr=" 6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-152400"/>
            <a:ext cx="8229600" cy="1143000"/>
          </a:xfrm>
          <a:ln/>
        </p:spPr>
        <p:txBody>
          <a:bodyPr/>
          <a:lstStyle/>
          <a:p>
            <a:r>
              <a:rPr lang="en-GB" altLang="zh-CN" dirty="0" smtClean="0"/>
              <a:t>CMakeLists.txt</a:t>
            </a:r>
            <a:endParaRPr lang="en-US" altLang="zh-CN" dirty="0"/>
          </a:p>
        </p:txBody>
      </p:sp>
      <p:sp>
        <p:nvSpPr>
          <p:cNvPr id="7" name="Rectangle 6" descr=" 8"/>
          <p:cNvSpPr/>
          <p:nvPr/>
        </p:nvSpPr>
        <p:spPr>
          <a:xfrm>
            <a:off x="228600" y="5257800"/>
            <a:ext cx="8001000" cy="762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ounded Rectangular Callout 7" descr=" 9"/>
          <p:cNvSpPr/>
          <p:nvPr/>
        </p:nvSpPr>
        <p:spPr>
          <a:xfrm>
            <a:off x="6400800" y="3505200"/>
            <a:ext cx="2247900" cy="1219200"/>
          </a:xfrm>
          <a:prstGeom prst="wedgeRoundRectCallout">
            <a:avLst>
              <a:gd name="adj1" fmla="val -21354"/>
              <a:gd name="adj2" fmla="val 98958"/>
              <a:gd name="adj3" fmla="val 16667"/>
            </a:avLst>
          </a:prstGeom>
          <a:solidFill>
            <a:schemeClr val="bg2">
              <a:lumMod val="9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rgbClr val="FF0000"/>
                </a:solidFill>
              </a:rPr>
              <a:t>Add the red parts</a:t>
            </a:r>
          </a:p>
          <a:p>
            <a:r>
              <a:rPr lang="en-GB" dirty="0">
                <a:solidFill>
                  <a:srgbClr val="FF0000"/>
                </a:solidFill>
              </a:rPr>
              <a:t>To CMakeLists.txt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610796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04800"/>
            <a:ext cx="8229600" cy="1143000"/>
          </a:xfrm>
          <a:ln/>
        </p:spPr>
        <p:txBody>
          <a:bodyPr/>
          <a:lstStyle/>
          <a:p>
            <a:r>
              <a:rPr lang="en-US" altLang="zh-CN" dirty="0"/>
              <a:t>Building </a:t>
            </a:r>
            <a:r>
              <a:rPr lang="en-US" altLang="zh-CN" dirty="0" smtClean="0"/>
              <a:t>node</a:t>
            </a:r>
            <a:endParaRPr lang="en-US" altLang="zh-CN" dirty="0"/>
          </a:p>
        </p:txBody>
      </p:sp>
      <p:sp>
        <p:nvSpPr>
          <p:cNvPr id="36867" name="Content Placeholder 4"/>
          <p:cNvSpPr>
            <a:spLocks noGrp="1" noChangeArrowheads="1"/>
          </p:cNvSpPr>
          <p:nvPr>
            <p:ph idx="4294967295"/>
          </p:nvPr>
        </p:nvSpPr>
        <p:spPr bwMode="auto">
          <a:xfrm>
            <a:off x="228600" y="1574800"/>
            <a:ext cx="8686800" cy="5359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SzPct val="100000"/>
              <a:buBlip>
                <a:blip r:embed="rId2"/>
              </a:buBlip>
            </a:pPr>
            <a:r>
              <a:rPr lang="en-US" altLang="zh-CN" dirty="0" smtClean="0"/>
              <a:t>After </a:t>
            </a:r>
            <a:r>
              <a:rPr lang="en-US" altLang="zh-CN" dirty="0"/>
              <a:t>changing the </a:t>
            </a:r>
            <a:r>
              <a:rPr lang="en-US" altLang="zh-CN" dirty="0" err="1"/>
              <a:t>CMakeLists</a:t>
            </a:r>
            <a:r>
              <a:rPr lang="en-US" altLang="zh-CN" dirty="0"/>
              <a:t> file call </a:t>
            </a:r>
            <a:r>
              <a:rPr lang="en-US" altLang="zh-CN" dirty="0" err="1" smtClean="0"/>
              <a:t>catkin_make</a:t>
            </a:r>
            <a:endParaRPr lang="en-US" altLang="zh-CN" dirty="0" smtClean="0"/>
          </a:p>
          <a:p>
            <a:pPr marL="0" indent="0">
              <a:buSzPct val="100000"/>
              <a:buNone/>
            </a:pPr>
            <a:r>
              <a:rPr lang="en-US" altLang="zh-CN" dirty="0"/>
              <a:t> </a:t>
            </a:r>
            <a:r>
              <a:rPr lang="en-US" altLang="zh-CN" dirty="0" smtClean="0"/>
              <a:t> </a:t>
            </a:r>
            <a:endParaRPr lang="en-US" altLang="zh-CN" dirty="0"/>
          </a:p>
          <a:p>
            <a:pPr marL="0" indent="0">
              <a:buNone/>
            </a:pPr>
            <a:endParaRPr lang="en-US" altLang="zh-CN" dirty="0" smtClean="0"/>
          </a:p>
          <a:p>
            <a:pPr>
              <a:buSzPct val="99000"/>
              <a:buBlip>
                <a:blip r:embed="rId2"/>
              </a:buBlip>
            </a:pPr>
            <a:r>
              <a:rPr lang="en-US" altLang="zh-CN" dirty="0" smtClean="0"/>
              <a:t>Or in Eclipse, use short cut “Ctrl + B” to build all packages in the workspace.</a:t>
            </a:r>
            <a:endParaRPr lang="en-US" altLang="zh-CN" dirty="0"/>
          </a:p>
        </p:txBody>
      </p:sp>
      <p:sp>
        <p:nvSpPr>
          <p:cNvPr id="7" name="Rectangle 7"/>
          <p:cNvSpPr>
            <a:spLocks/>
          </p:cNvSpPr>
          <p:nvPr/>
        </p:nvSpPr>
        <p:spPr bwMode="auto">
          <a:xfrm>
            <a:off x="647700" y="2209800"/>
            <a:ext cx="7315200" cy="707886"/>
          </a:xfrm>
          <a:prstGeom prst="rect">
            <a:avLst/>
          </a:prstGeom>
          <a:solidFill>
            <a:schemeClr val="bg1"/>
          </a:solidFill>
          <a:ln w="25400" cmpd="sng">
            <a:solidFill>
              <a:srgbClr val="0F243E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lvl="1"/>
            <a:r>
              <a:rPr lang="en-US" altLang="zh-CN" sz="2000" dirty="0" smtClean="0">
                <a:solidFill>
                  <a:srgbClr val="4C4C4C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$ cd ~/</a:t>
            </a:r>
            <a:r>
              <a:rPr lang="en-US" altLang="zh-CN" sz="2000" dirty="0" err="1" smtClean="0">
                <a:solidFill>
                  <a:srgbClr val="4C4C4C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catkin_ws</a:t>
            </a:r>
            <a:endParaRPr lang="en-US" altLang="zh-CN" sz="2000" dirty="0" smtClean="0">
              <a:solidFill>
                <a:srgbClr val="4C4C4C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  <a:p>
            <a:pPr marL="0" lvl="1"/>
            <a:r>
              <a:rPr lang="en-US" altLang="zh-CN" sz="2000" dirty="0" smtClean="0">
                <a:solidFill>
                  <a:srgbClr val="4C4C4C"/>
                </a:solidFill>
                <a:latin typeface="Calibri" pitchFamily="34" charset="0"/>
                <a:sym typeface="Calibri" pitchFamily="34" charset="0"/>
              </a:rPr>
              <a:t>$ </a:t>
            </a:r>
            <a:r>
              <a:rPr lang="en-US" altLang="zh-CN" sz="2000" dirty="0" err="1" smtClean="0">
                <a:solidFill>
                  <a:srgbClr val="4C4C4C"/>
                </a:solidFill>
                <a:latin typeface="Calibri" pitchFamily="34" charset="0"/>
                <a:sym typeface="Calibri" pitchFamily="34" charset="0"/>
              </a:rPr>
              <a:t>catkin_make</a:t>
            </a:r>
            <a:endParaRPr lang="en-US" altLang="zh-CN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0651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04800"/>
            <a:ext cx="8229600" cy="1143000"/>
          </a:xfrm>
          <a:ln/>
        </p:spPr>
        <p:txBody>
          <a:bodyPr/>
          <a:lstStyle/>
          <a:p>
            <a:r>
              <a:rPr lang="en-US" altLang="zh-CN" dirty="0" smtClean="0"/>
              <a:t>Running node listener</a:t>
            </a:r>
            <a:endParaRPr lang="en-US" altLang="zh-CN" dirty="0"/>
          </a:p>
        </p:txBody>
      </p:sp>
      <p:sp>
        <p:nvSpPr>
          <p:cNvPr id="36867" name="Content Placeholder 4"/>
          <p:cNvSpPr>
            <a:spLocks noGrp="1" noChangeArrowheads="1"/>
          </p:cNvSpPr>
          <p:nvPr>
            <p:ph idx="4294967295"/>
          </p:nvPr>
        </p:nvSpPr>
        <p:spPr bwMode="auto">
          <a:xfrm>
            <a:off x="228600" y="1574800"/>
            <a:ext cx="8686800" cy="5359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SzPct val="100000"/>
              <a:buBlip>
                <a:blip r:embed="rId2"/>
              </a:buBlip>
            </a:pPr>
            <a:r>
              <a:rPr lang="en-US" altLang="zh-CN" dirty="0" smtClean="0"/>
              <a:t>Open another terminal, short cut: </a:t>
            </a:r>
            <a:r>
              <a:rPr lang="en-US" altLang="zh-CN" dirty="0" err="1" smtClean="0"/>
              <a:t>Ctrl+Shift+T</a:t>
            </a:r>
            <a:endParaRPr lang="en-US" altLang="zh-CN" dirty="0" smtClean="0"/>
          </a:p>
          <a:p>
            <a:pPr marL="0" indent="0">
              <a:buSzPct val="100000"/>
              <a:buNone/>
            </a:pPr>
            <a:r>
              <a:rPr lang="en-US" altLang="zh-CN" dirty="0"/>
              <a:t> </a:t>
            </a:r>
            <a:r>
              <a:rPr lang="en-US" altLang="zh-CN" dirty="0" smtClean="0"/>
              <a:t> </a:t>
            </a:r>
            <a:endParaRPr lang="en-US" altLang="zh-CN" dirty="0"/>
          </a:p>
          <a:p>
            <a:pPr marL="0" indent="0">
              <a:buNone/>
            </a:pPr>
            <a:endParaRPr lang="en-US" altLang="zh-CN" dirty="0" smtClean="0"/>
          </a:p>
        </p:txBody>
      </p:sp>
      <p:sp>
        <p:nvSpPr>
          <p:cNvPr id="7" name="Rectangle 7"/>
          <p:cNvSpPr>
            <a:spLocks/>
          </p:cNvSpPr>
          <p:nvPr/>
        </p:nvSpPr>
        <p:spPr bwMode="auto">
          <a:xfrm>
            <a:off x="647700" y="2209800"/>
            <a:ext cx="7315200" cy="523220"/>
          </a:xfrm>
          <a:prstGeom prst="rect">
            <a:avLst/>
          </a:prstGeom>
          <a:solidFill>
            <a:schemeClr val="bg1"/>
          </a:solidFill>
          <a:ln w="25400" cmpd="sng">
            <a:solidFill>
              <a:srgbClr val="0F243E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lvl="1"/>
            <a:r>
              <a:rPr lang="en-US" altLang="zh-CN" sz="2800" dirty="0" smtClean="0">
                <a:solidFill>
                  <a:srgbClr val="4C4C4C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$ </a:t>
            </a:r>
            <a:r>
              <a:rPr lang="en-US" altLang="zh-CN" sz="2800" dirty="0" err="1" smtClean="0">
                <a:solidFill>
                  <a:srgbClr val="4C4C4C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rosrun</a:t>
            </a:r>
            <a:r>
              <a:rPr lang="en-US" altLang="zh-CN" sz="2800" dirty="0" smtClean="0">
                <a:solidFill>
                  <a:srgbClr val="4C4C4C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lang="en-US" altLang="zh-CN" sz="2800" dirty="0" err="1" smtClean="0">
                <a:solidFill>
                  <a:srgbClr val="4C4C4C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beginner_tutorials</a:t>
            </a:r>
            <a:r>
              <a:rPr lang="en-US" altLang="zh-CN" sz="2800" dirty="0" smtClean="0">
                <a:solidFill>
                  <a:srgbClr val="4C4C4C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 listener</a:t>
            </a:r>
            <a:endParaRPr lang="en-US" altLang="zh-CN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68"/>
          <a:stretch/>
        </p:blipFill>
        <p:spPr bwMode="auto">
          <a:xfrm>
            <a:off x="859801" y="2923808"/>
            <a:ext cx="6890997" cy="345159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6769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533400"/>
            <a:ext cx="8229600" cy="1143000"/>
          </a:xfrm>
          <a:ln/>
        </p:spPr>
        <p:txBody>
          <a:bodyPr/>
          <a:lstStyle/>
          <a:p>
            <a:r>
              <a:rPr lang="en-US" altLang="zh-CN" dirty="0" smtClean="0"/>
              <a:t>Learning by Practice</a:t>
            </a:r>
            <a:endParaRPr lang="en-US" altLang="zh-CN" dirty="0"/>
          </a:p>
        </p:txBody>
      </p:sp>
      <p:sp>
        <p:nvSpPr>
          <p:cNvPr id="16387" name="Content Placeholder 2"/>
          <p:cNvSpPr>
            <a:spLocks noGrp="1" noChangeArrowheads="1"/>
          </p:cNvSpPr>
          <p:nvPr>
            <p:ph idx="4294967295"/>
          </p:nvPr>
        </p:nvSpPr>
        <p:spPr bwMode="auto">
          <a:xfrm>
            <a:off x="228600" y="1676400"/>
            <a:ext cx="8686800" cy="4495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lnSpcReduction="10000"/>
          </a:bodyPr>
          <a:lstStyle/>
          <a:p>
            <a:pPr>
              <a:lnSpc>
                <a:spcPct val="210000"/>
              </a:lnSpc>
              <a:buBlip>
                <a:blip r:embed="rId2"/>
              </a:buBlip>
            </a:pPr>
            <a:r>
              <a:rPr lang="en-US" altLang="zh-CN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How to customize your own message and service</a:t>
            </a:r>
          </a:p>
          <a:p>
            <a:pPr>
              <a:lnSpc>
                <a:spcPct val="200000"/>
              </a:lnSpc>
              <a:buBlip>
                <a:blip r:embed="rId2"/>
              </a:buBlip>
            </a:pPr>
            <a:r>
              <a:rPr lang="en-US" altLang="zh-CN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How to publish a topic</a:t>
            </a:r>
          </a:p>
          <a:p>
            <a:pPr>
              <a:lnSpc>
                <a:spcPct val="210000"/>
              </a:lnSpc>
              <a:buBlip>
                <a:blip r:embed="rId2"/>
              </a:buBlip>
            </a:pPr>
            <a:r>
              <a:rPr lang="en-US" altLang="zh-CN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How to subscribe a topic</a:t>
            </a:r>
          </a:p>
          <a:p>
            <a:pPr>
              <a:lnSpc>
                <a:spcPct val="200000"/>
              </a:lnSpc>
              <a:buBlip>
                <a:blip r:embed="rId2"/>
              </a:buBlip>
            </a:pPr>
            <a:r>
              <a:rPr lang="en-US" altLang="zh-CN" sz="2800" b="1" dirty="0"/>
              <a:t>How to build a server</a:t>
            </a:r>
          </a:p>
          <a:p>
            <a:pPr>
              <a:lnSpc>
                <a:spcPct val="200000"/>
              </a:lnSpc>
              <a:buBlip>
                <a:blip r:embed="rId2"/>
              </a:buBlip>
            </a:pPr>
            <a:r>
              <a:rPr lang="en-US" altLang="zh-CN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How to build a client</a:t>
            </a:r>
            <a:endParaRPr lang="en-US" altLang="zh-CN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3282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 2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32688"/>
          </a:xfrm>
        </p:spPr>
        <p:txBody>
          <a:bodyPr/>
          <a:lstStyle/>
          <a:p>
            <a:r>
              <a:rPr lang="en-GB" dirty="0" smtClean="0"/>
              <a:t>Simulators-  </a:t>
            </a:r>
            <a:r>
              <a:rPr lang="en-GB" sz="3600" dirty="0" smtClean="0"/>
              <a:t>Stage</a:t>
            </a:r>
            <a:endParaRPr lang="en-GB" dirty="0"/>
          </a:p>
        </p:txBody>
      </p:sp>
      <p:sp>
        <p:nvSpPr>
          <p:cNvPr id="3" name="Content Placeholder 2" descr=" 3"/>
          <p:cNvSpPr>
            <a:spLocks noGrp="1"/>
          </p:cNvSpPr>
          <p:nvPr>
            <p:ph idx="1"/>
          </p:nvPr>
        </p:nvSpPr>
        <p:spPr>
          <a:xfrm>
            <a:off x="-76200" y="1371600"/>
            <a:ext cx="9296400" cy="4389120"/>
          </a:xfrm>
        </p:spPr>
        <p:txBody>
          <a:bodyPr/>
          <a:lstStyle/>
          <a:p>
            <a:pPr lvl="0">
              <a:buClr>
                <a:srgbClr val="0BD0D9"/>
              </a:buClr>
              <a:buBlip>
                <a:blip r:embed="rId2"/>
              </a:buBlip>
            </a:pPr>
            <a:r>
              <a:rPr lang="en-GB" smtClean="0">
                <a:latin typeface="Constantia"/>
              </a:rPr>
              <a:t>Stage is a 2D simulator for multiple (large scale) mobile robots</a:t>
            </a:r>
          </a:p>
          <a:p>
            <a:pPr lvl="0">
              <a:buClr>
                <a:srgbClr val="0BD0D9"/>
              </a:buClr>
              <a:buBlip>
                <a:blip r:embed="rId2"/>
              </a:buBlip>
            </a:pPr>
            <a:r>
              <a:rPr lang="en-GB" smtClean="0">
                <a:latin typeface="Constantia"/>
              </a:rPr>
              <a:t>Models for sensors (e.g., laser, sonar) and actuators (e.g., gripper)</a:t>
            </a:r>
          </a:p>
          <a:p>
            <a:pPr lvl="0">
              <a:buClr>
                <a:srgbClr val="0BD0D9"/>
              </a:buClr>
              <a:buBlip>
                <a:blip r:embed="rId2"/>
              </a:buBlip>
            </a:pPr>
            <a:r>
              <a:rPr lang="en-GB" smtClean="0">
                <a:latin typeface="Constantia"/>
              </a:rPr>
              <a:t>Models of simple objects for (limited) manipulation</a:t>
            </a:r>
          </a:p>
          <a:p>
            <a:pPr>
              <a:buChar char=" "/>
            </a:pPr>
            <a:r>
              <a:rPr lang="en-GB" smtClean="0"/>
              <a:t>                                                                 </a:t>
            </a:r>
            <a:endParaRPr lang="en-GB" dirty="0"/>
          </a:p>
          <a:p>
            <a:pPr>
              <a:buChar char=" "/>
            </a:pPr>
            <a:r>
              <a:rPr lang="en-GB" smtClean="0"/>
              <a:t>                   </a:t>
            </a:r>
            <a:endParaRPr lang="en-GB" dirty="0"/>
          </a:p>
        </p:txBody>
      </p:sp>
      <p:pic>
        <p:nvPicPr>
          <p:cNvPr id="6146" name="Picture 2" descr=" 614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038600"/>
            <a:ext cx="3125255" cy="260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424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381000"/>
            <a:ext cx="9372600" cy="1008888"/>
          </a:xfrm>
          <a:ln/>
        </p:spPr>
        <p:txBody>
          <a:bodyPr>
            <a:normAutofit/>
          </a:bodyPr>
          <a:lstStyle/>
          <a:p>
            <a:pPr marL="457200" indent="-457200">
              <a:buBlip>
                <a:blip r:embed="rId2"/>
              </a:buBlip>
            </a:pPr>
            <a:r>
              <a:rPr lang="en-GB" sz="2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Go to eclipse, new source file: </a:t>
            </a:r>
            <a:r>
              <a:rPr lang="en-GB" sz="2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add_two_ints_server.cpp</a:t>
            </a:r>
            <a:endParaRPr lang="en-GB" sz="26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3795" name="Rectangle 5"/>
          <p:cNvSpPr>
            <a:spLocks/>
          </p:cNvSpPr>
          <p:nvPr/>
        </p:nvSpPr>
        <p:spPr bwMode="auto">
          <a:xfrm>
            <a:off x="533400" y="1447800"/>
            <a:ext cx="8229600" cy="5262979"/>
          </a:xfrm>
          <a:prstGeom prst="rect">
            <a:avLst/>
          </a:prstGeom>
          <a:solidFill>
            <a:schemeClr val="bg1"/>
          </a:solidFill>
          <a:ln w="25400" cmpd="sng">
            <a:solidFill>
              <a:srgbClr val="0F243E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100" dirty="0"/>
              <a:t> </a:t>
            </a:r>
            <a:r>
              <a:rPr lang="en-GB" sz="1600" dirty="0" smtClean="0"/>
              <a:t>#</a:t>
            </a:r>
            <a:r>
              <a:rPr lang="en-GB" sz="1600" dirty="0"/>
              <a:t>include "</a:t>
            </a:r>
            <a:r>
              <a:rPr lang="en-GB" sz="1600" dirty="0" err="1"/>
              <a:t>ros</a:t>
            </a:r>
            <a:r>
              <a:rPr lang="en-GB" sz="1600" dirty="0"/>
              <a:t>/</a:t>
            </a:r>
            <a:r>
              <a:rPr lang="en-GB" sz="1600" dirty="0" err="1"/>
              <a:t>ros.h</a:t>
            </a:r>
            <a:r>
              <a:rPr lang="en-GB" sz="1600" dirty="0"/>
              <a:t>"</a:t>
            </a:r>
          </a:p>
          <a:p>
            <a:r>
              <a:rPr lang="en-GB" sz="1600" dirty="0"/>
              <a:t>#include "</a:t>
            </a:r>
            <a:r>
              <a:rPr lang="en-GB" sz="1600" dirty="0" err="1"/>
              <a:t>beginner_tutorials</a:t>
            </a:r>
            <a:r>
              <a:rPr lang="en-GB" sz="1600" dirty="0"/>
              <a:t>/</a:t>
            </a:r>
            <a:r>
              <a:rPr lang="en-GB" sz="1600" dirty="0" err="1"/>
              <a:t>AddTwoInts.h</a:t>
            </a:r>
            <a:r>
              <a:rPr lang="en-GB" sz="1600" dirty="0"/>
              <a:t>"</a:t>
            </a:r>
          </a:p>
          <a:p>
            <a:r>
              <a:rPr lang="en-GB" sz="1600" dirty="0"/>
              <a:t> </a:t>
            </a:r>
          </a:p>
          <a:p>
            <a:r>
              <a:rPr lang="en-GB" sz="1600" dirty="0"/>
              <a:t>bool add(</a:t>
            </a:r>
            <a:r>
              <a:rPr lang="en-GB" sz="1600" dirty="0" err="1"/>
              <a:t>beginner_tutorials</a:t>
            </a:r>
            <a:r>
              <a:rPr lang="en-GB" sz="1600" dirty="0"/>
              <a:t>::</a:t>
            </a:r>
            <a:r>
              <a:rPr lang="en-GB" sz="1600" dirty="0" err="1"/>
              <a:t>AddTwoInts</a:t>
            </a:r>
            <a:r>
              <a:rPr lang="en-GB" sz="1600" dirty="0"/>
              <a:t>::Request  &amp;</a:t>
            </a:r>
            <a:r>
              <a:rPr lang="en-GB" sz="1600" dirty="0" err="1"/>
              <a:t>req</a:t>
            </a:r>
            <a:r>
              <a:rPr lang="en-GB" sz="1600" dirty="0"/>
              <a:t>,</a:t>
            </a:r>
          </a:p>
          <a:p>
            <a:r>
              <a:rPr lang="en-GB" sz="1600" dirty="0"/>
              <a:t>         </a:t>
            </a:r>
            <a:r>
              <a:rPr lang="en-GB" sz="1600" dirty="0" err="1"/>
              <a:t>beginner_tutorials</a:t>
            </a:r>
            <a:r>
              <a:rPr lang="en-GB" sz="1600" dirty="0"/>
              <a:t>::</a:t>
            </a:r>
            <a:r>
              <a:rPr lang="en-GB" sz="1600" dirty="0" err="1"/>
              <a:t>AddTwoInts</a:t>
            </a:r>
            <a:r>
              <a:rPr lang="en-GB" sz="1600" dirty="0"/>
              <a:t>::Response &amp;res)</a:t>
            </a:r>
          </a:p>
          <a:p>
            <a:r>
              <a:rPr lang="en-GB" sz="1600" dirty="0"/>
              <a:t>{</a:t>
            </a:r>
          </a:p>
          <a:p>
            <a:r>
              <a:rPr lang="en-GB" sz="1600" dirty="0"/>
              <a:t>  </a:t>
            </a:r>
            <a:r>
              <a:rPr lang="en-GB" sz="1600" dirty="0" err="1"/>
              <a:t>res.Sum</a:t>
            </a:r>
            <a:r>
              <a:rPr lang="en-GB" sz="1600" dirty="0"/>
              <a:t> = </a:t>
            </a:r>
            <a:r>
              <a:rPr lang="en-GB" sz="1600" dirty="0" err="1"/>
              <a:t>req.A</a:t>
            </a:r>
            <a:r>
              <a:rPr lang="en-GB" sz="1600" dirty="0"/>
              <a:t> + </a:t>
            </a:r>
            <a:r>
              <a:rPr lang="en-GB" sz="1600" dirty="0" err="1"/>
              <a:t>req.B</a:t>
            </a:r>
            <a:r>
              <a:rPr lang="en-GB" sz="1600" dirty="0"/>
              <a:t>;</a:t>
            </a:r>
          </a:p>
          <a:p>
            <a:r>
              <a:rPr lang="en-GB" sz="1600" dirty="0"/>
              <a:t>  ROS_INFO("request: x=%</a:t>
            </a:r>
            <a:r>
              <a:rPr lang="en-GB" sz="1600" dirty="0" err="1"/>
              <a:t>ld</a:t>
            </a:r>
            <a:r>
              <a:rPr lang="en-GB" sz="1600" dirty="0"/>
              <a:t>, y=%</a:t>
            </a:r>
            <a:r>
              <a:rPr lang="en-GB" sz="1600" dirty="0" err="1"/>
              <a:t>ld</a:t>
            </a:r>
            <a:r>
              <a:rPr lang="en-GB" sz="1600" dirty="0"/>
              <a:t>", (long </a:t>
            </a:r>
            <a:r>
              <a:rPr lang="en-GB" sz="1600" dirty="0" err="1"/>
              <a:t>int</a:t>
            </a:r>
            <a:r>
              <a:rPr lang="en-GB" sz="1600" dirty="0"/>
              <a:t>)</a:t>
            </a:r>
            <a:r>
              <a:rPr lang="en-GB" sz="1600" dirty="0" err="1"/>
              <a:t>req.A</a:t>
            </a:r>
            <a:r>
              <a:rPr lang="en-GB" sz="1600" dirty="0"/>
              <a:t>, (long </a:t>
            </a:r>
            <a:r>
              <a:rPr lang="en-GB" sz="1600" dirty="0" err="1"/>
              <a:t>int</a:t>
            </a:r>
            <a:r>
              <a:rPr lang="en-GB" sz="1600" dirty="0"/>
              <a:t>)</a:t>
            </a:r>
            <a:r>
              <a:rPr lang="en-GB" sz="1600" dirty="0" err="1"/>
              <a:t>req.B</a:t>
            </a:r>
            <a:r>
              <a:rPr lang="en-GB" sz="1600" dirty="0"/>
              <a:t>);</a:t>
            </a:r>
          </a:p>
          <a:p>
            <a:r>
              <a:rPr lang="en-GB" sz="1600" dirty="0"/>
              <a:t>  ROS_INFO("sending back response: [%</a:t>
            </a:r>
            <a:r>
              <a:rPr lang="en-GB" sz="1600" dirty="0" err="1"/>
              <a:t>ld</a:t>
            </a:r>
            <a:r>
              <a:rPr lang="en-GB" sz="1600" dirty="0"/>
              <a:t>]", (long </a:t>
            </a:r>
            <a:r>
              <a:rPr lang="en-GB" sz="1600" dirty="0" err="1"/>
              <a:t>int</a:t>
            </a:r>
            <a:r>
              <a:rPr lang="en-GB" sz="1600" dirty="0"/>
              <a:t>)</a:t>
            </a:r>
            <a:r>
              <a:rPr lang="en-GB" sz="1600" dirty="0" err="1"/>
              <a:t>res.Sum</a:t>
            </a:r>
            <a:r>
              <a:rPr lang="en-GB" sz="1600" dirty="0"/>
              <a:t>);</a:t>
            </a:r>
          </a:p>
          <a:p>
            <a:r>
              <a:rPr lang="en-GB" sz="1600" dirty="0"/>
              <a:t>  return true;</a:t>
            </a:r>
          </a:p>
          <a:p>
            <a:r>
              <a:rPr lang="en-GB" sz="1600" dirty="0"/>
              <a:t>}</a:t>
            </a:r>
          </a:p>
          <a:p>
            <a:r>
              <a:rPr lang="en-GB" sz="1600" dirty="0"/>
              <a:t> </a:t>
            </a:r>
            <a:r>
              <a:rPr lang="en-GB" sz="1600" dirty="0" err="1" smtClean="0"/>
              <a:t>int</a:t>
            </a:r>
            <a:r>
              <a:rPr lang="en-GB" sz="1600" dirty="0" smtClean="0"/>
              <a:t> </a:t>
            </a:r>
            <a:r>
              <a:rPr lang="en-GB" sz="1600" dirty="0"/>
              <a:t>main(</a:t>
            </a:r>
            <a:r>
              <a:rPr lang="en-GB" sz="1600" dirty="0" err="1"/>
              <a:t>int</a:t>
            </a:r>
            <a:r>
              <a:rPr lang="en-GB" sz="1600" dirty="0"/>
              <a:t> </a:t>
            </a:r>
            <a:r>
              <a:rPr lang="en-GB" sz="1600" dirty="0" err="1"/>
              <a:t>argc</a:t>
            </a:r>
            <a:r>
              <a:rPr lang="en-GB" sz="1600" dirty="0"/>
              <a:t>, char **</a:t>
            </a:r>
            <a:r>
              <a:rPr lang="en-GB" sz="1600" dirty="0" err="1"/>
              <a:t>argv</a:t>
            </a:r>
            <a:r>
              <a:rPr lang="en-GB" sz="1600" dirty="0"/>
              <a:t>)</a:t>
            </a:r>
          </a:p>
          <a:p>
            <a:r>
              <a:rPr lang="en-GB" sz="1600" dirty="0" smtClean="0"/>
              <a:t>{  </a:t>
            </a:r>
            <a:r>
              <a:rPr lang="en-GB" sz="1600" dirty="0" err="1"/>
              <a:t>ros</a:t>
            </a:r>
            <a:r>
              <a:rPr lang="en-GB" sz="1600" dirty="0"/>
              <a:t>::</a:t>
            </a:r>
            <a:r>
              <a:rPr lang="en-GB" sz="1600" dirty="0" err="1"/>
              <a:t>init</a:t>
            </a:r>
            <a:r>
              <a:rPr lang="en-GB" sz="1600" dirty="0"/>
              <a:t>(</a:t>
            </a:r>
            <a:r>
              <a:rPr lang="en-GB" sz="1600" dirty="0" err="1"/>
              <a:t>argc</a:t>
            </a:r>
            <a:r>
              <a:rPr lang="en-GB" sz="1600" dirty="0"/>
              <a:t>, </a:t>
            </a:r>
            <a:r>
              <a:rPr lang="en-GB" sz="1600" dirty="0" err="1"/>
              <a:t>argv</a:t>
            </a:r>
            <a:r>
              <a:rPr lang="en-GB" sz="1600" dirty="0"/>
              <a:t>, "</a:t>
            </a:r>
            <a:r>
              <a:rPr lang="en-GB" sz="1600" dirty="0" err="1"/>
              <a:t>add_two_ints_server</a:t>
            </a:r>
            <a:r>
              <a:rPr lang="en-GB" sz="1600" dirty="0"/>
              <a:t>");</a:t>
            </a:r>
          </a:p>
          <a:p>
            <a:r>
              <a:rPr lang="en-GB" sz="1600" dirty="0"/>
              <a:t>  </a:t>
            </a:r>
            <a:r>
              <a:rPr lang="en-GB" sz="1600" dirty="0" err="1"/>
              <a:t>ros</a:t>
            </a:r>
            <a:r>
              <a:rPr lang="en-GB" sz="1600" dirty="0"/>
              <a:t>::</a:t>
            </a:r>
            <a:r>
              <a:rPr lang="en-GB" sz="1600" dirty="0" err="1"/>
              <a:t>NodeHandle</a:t>
            </a:r>
            <a:r>
              <a:rPr lang="en-GB" sz="1600" dirty="0"/>
              <a:t> n;</a:t>
            </a:r>
          </a:p>
          <a:p>
            <a:r>
              <a:rPr lang="en-GB" sz="1600" dirty="0"/>
              <a:t> </a:t>
            </a:r>
          </a:p>
          <a:p>
            <a:r>
              <a:rPr lang="en-GB" sz="1600" dirty="0"/>
              <a:t>  </a:t>
            </a:r>
            <a:r>
              <a:rPr lang="en-GB" sz="1600" dirty="0" err="1"/>
              <a:t>ros</a:t>
            </a:r>
            <a:r>
              <a:rPr lang="en-GB" sz="1600" dirty="0"/>
              <a:t>::</a:t>
            </a:r>
            <a:r>
              <a:rPr lang="en-GB" sz="1600" dirty="0" err="1"/>
              <a:t>ServiceServer</a:t>
            </a:r>
            <a:r>
              <a:rPr lang="en-GB" sz="1600" dirty="0"/>
              <a:t> service = </a:t>
            </a:r>
            <a:r>
              <a:rPr lang="en-GB" sz="1600" dirty="0" err="1"/>
              <a:t>n.advertiseService</a:t>
            </a:r>
            <a:r>
              <a:rPr lang="en-GB" sz="1600" dirty="0"/>
              <a:t>("</a:t>
            </a:r>
            <a:r>
              <a:rPr lang="en-GB" sz="1600" dirty="0" err="1"/>
              <a:t>add_two_ints</a:t>
            </a:r>
            <a:r>
              <a:rPr lang="en-GB" sz="1600" dirty="0"/>
              <a:t>", add);</a:t>
            </a:r>
          </a:p>
          <a:p>
            <a:r>
              <a:rPr lang="en-GB" sz="1600" dirty="0"/>
              <a:t>  ROS_INFO("Ready to add two </a:t>
            </a:r>
            <a:r>
              <a:rPr lang="en-GB" sz="1600" dirty="0" err="1"/>
              <a:t>ints</a:t>
            </a:r>
            <a:r>
              <a:rPr lang="en-GB" sz="1600" dirty="0"/>
              <a:t>.");</a:t>
            </a:r>
          </a:p>
          <a:p>
            <a:r>
              <a:rPr lang="en-GB" sz="1600" dirty="0"/>
              <a:t>  </a:t>
            </a:r>
            <a:r>
              <a:rPr lang="en-GB" sz="1600" dirty="0" err="1"/>
              <a:t>ros</a:t>
            </a:r>
            <a:r>
              <a:rPr lang="en-GB" sz="1600" dirty="0"/>
              <a:t>::spin();</a:t>
            </a:r>
          </a:p>
          <a:p>
            <a:r>
              <a:rPr lang="en-GB" sz="1600" dirty="0"/>
              <a:t> </a:t>
            </a:r>
          </a:p>
          <a:p>
            <a:r>
              <a:rPr lang="en-GB" sz="1600" dirty="0"/>
              <a:t>  return 0;</a:t>
            </a:r>
          </a:p>
          <a:p>
            <a:r>
              <a:rPr lang="en-GB" sz="1600" dirty="0"/>
              <a:t>}</a:t>
            </a:r>
          </a:p>
        </p:txBody>
      </p:sp>
      <p:sp>
        <p:nvSpPr>
          <p:cNvPr id="6" name="Tit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-152400"/>
            <a:ext cx="8229600" cy="1143000"/>
          </a:xfrm>
          <a:ln/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Create </a:t>
            </a:r>
            <a:r>
              <a:rPr lang="en-US" altLang="zh-CN" dirty="0"/>
              <a:t>node </a:t>
            </a:r>
            <a:r>
              <a:rPr lang="en-GB" dirty="0" err="1"/>
              <a:t>add_two_ints_server</a:t>
            </a:r>
            <a:endParaRPr lang="en-US" altLang="zh-CN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7529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 descr=" 3379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04800"/>
            <a:ext cx="8229600" cy="1008888"/>
          </a:xfrm>
          <a:ln/>
        </p:spPr>
        <p:txBody>
          <a:bodyPr>
            <a:normAutofit/>
          </a:bodyPr>
          <a:lstStyle/>
          <a:p>
            <a:pPr marL="457200" indent="-457200">
              <a:buBlip>
                <a:blip r:embed="rId2"/>
              </a:buBlip>
            </a:pPr>
            <a:r>
              <a:rPr lang="en-GB" sz="2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CMakeLists.txt should look like:</a:t>
            </a:r>
            <a:endParaRPr lang="en-GB" sz="26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Title 1" descr=" 6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-152400"/>
            <a:ext cx="8229600" cy="1143000"/>
          </a:xfrm>
          <a:ln/>
        </p:spPr>
        <p:txBody>
          <a:bodyPr/>
          <a:lstStyle/>
          <a:p>
            <a:r>
              <a:rPr lang="en-GB" altLang="zh-CN" dirty="0" smtClean="0"/>
              <a:t>CMakeLists.txt</a:t>
            </a:r>
            <a:endParaRPr lang="en-US" altLang="zh-CN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297305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 descr=" 3379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04800"/>
            <a:ext cx="8229600" cy="1008888"/>
          </a:xfrm>
          <a:ln/>
        </p:spPr>
        <p:txBody>
          <a:bodyPr>
            <a:normAutofit/>
          </a:bodyPr>
          <a:lstStyle/>
          <a:p>
            <a:pPr marL="457200" indent="-457200">
              <a:buBlip>
                <a:blip r:embed="rId2"/>
              </a:buBlip>
            </a:pPr>
            <a:r>
              <a:rPr lang="en-GB" sz="2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CMakeLists.txt should look like:</a:t>
            </a:r>
            <a:endParaRPr lang="en-GB" sz="26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Rectangle 5" descr=" 33795"/>
          <p:cNvSpPr>
            <a:spLocks/>
          </p:cNvSpPr>
          <p:nvPr/>
        </p:nvSpPr>
        <p:spPr bwMode="auto">
          <a:xfrm>
            <a:off x="457200" y="1295400"/>
            <a:ext cx="7772400" cy="5509200"/>
          </a:xfrm>
          <a:prstGeom prst="rect">
            <a:avLst/>
          </a:prstGeom>
          <a:solidFill>
            <a:schemeClr val="bg1"/>
          </a:solidFill>
          <a:ln w="25400" cmpd="sng">
            <a:solidFill>
              <a:srgbClr val="0F243E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1600" dirty="0" err="1"/>
              <a:t>cmake_minimum_required</a:t>
            </a:r>
            <a:r>
              <a:rPr lang="en-GB" sz="1600" dirty="0"/>
              <a:t>(VERSION 2.8.3)</a:t>
            </a:r>
          </a:p>
          <a:p>
            <a:r>
              <a:rPr lang="en-GB" sz="1600" dirty="0"/>
              <a:t>project(</a:t>
            </a:r>
            <a:r>
              <a:rPr lang="en-GB" sz="1600" dirty="0" err="1"/>
              <a:t>beginner_tutorials</a:t>
            </a:r>
            <a:r>
              <a:rPr lang="en-GB" sz="1600" dirty="0"/>
              <a:t>)</a:t>
            </a:r>
          </a:p>
          <a:p>
            <a:r>
              <a:rPr lang="en-GB" sz="1600" dirty="0" err="1"/>
              <a:t>find_package</a:t>
            </a:r>
            <a:r>
              <a:rPr lang="en-GB" sz="1600" dirty="0"/>
              <a:t>(catkin REQUIRED COMPONENTS</a:t>
            </a:r>
          </a:p>
          <a:p>
            <a:r>
              <a:rPr lang="en-GB" sz="1600" dirty="0"/>
              <a:t>  </a:t>
            </a:r>
            <a:r>
              <a:rPr lang="en-GB" sz="1600" dirty="0" err="1"/>
              <a:t>roscpp</a:t>
            </a:r>
            <a:endParaRPr lang="en-GB" sz="1600" dirty="0"/>
          </a:p>
          <a:p>
            <a:r>
              <a:rPr lang="en-GB" sz="1600" dirty="0"/>
              <a:t>  </a:t>
            </a:r>
            <a:r>
              <a:rPr lang="en-GB" sz="1600" dirty="0" err="1"/>
              <a:t>rospy</a:t>
            </a:r>
            <a:endParaRPr lang="en-GB" sz="1600" dirty="0"/>
          </a:p>
          <a:p>
            <a:r>
              <a:rPr lang="en-GB" sz="1600" dirty="0"/>
              <a:t>  </a:t>
            </a:r>
            <a:r>
              <a:rPr lang="en-GB" sz="1600" dirty="0" err="1"/>
              <a:t>std_msgs</a:t>
            </a:r>
            <a:endParaRPr lang="en-GB" sz="1600" dirty="0"/>
          </a:p>
          <a:p>
            <a:r>
              <a:rPr lang="en-GB" sz="1600" dirty="0"/>
              <a:t>  </a:t>
            </a:r>
            <a:r>
              <a:rPr lang="en-GB" sz="1600" dirty="0" err="1"/>
              <a:t>message_generation</a:t>
            </a:r>
            <a:endParaRPr lang="en-GB" sz="1600" dirty="0"/>
          </a:p>
          <a:p>
            <a:r>
              <a:rPr lang="en-GB" sz="1600" dirty="0"/>
              <a:t>)</a:t>
            </a:r>
          </a:p>
          <a:p>
            <a:r>
              <a:rPr lang="en-GB" sz="1600" dirty="0" err="1"/>
              <a:t>add_message_files</a:t>
            </a:r>
            <a:r>
              <a:rPr lang="en-GB" sz="1600" dirty="0"/>
              <a:t>(   FILES   AandB.msg  )</a:t>
            </a:r>
          </a:p>
          <a:p>
            <a:r>
              <a:rPr lang="en-GB" sz="1600" dirty="0" err="1"/>
              <a:t>add_service_files</a:t>
            </a:r>
            <a:r>
              <a:rPr lang="en-GB" sz="1600" dirty="0"/>
              <a:t> (  FILES    </a:t>
            </a:r>
            <a:r>
              <a:rPr lang="en-GB" sz="1600" dirty="0" err="1"/>
              <a:t>AddTwoInts.srv</a:t>
            </a:r>
            <a:r>
              <a:rPr lang="en-GB" sz="1600" dirty="0"/>
              <a:t>  )</a:t>
            </a:r>
          </a:p>
          <a:p>
            <a:r>
              <a:rPr lang="en-GB" sz="1600" dirty="0" err="1"/>
              <a:t>generate_messages</a:t>
            </a:r>
            <a:r>
              <a:rPr lang="en-GB" sz="1600" dirty="0"/>
              <a:t>(   DEPENDENCIES    </a:t>
            </a:r>
            <a:r>
              <a:rPr lang="en-GB" sz="1600" dirty="0" err="1"/>
              <a:t>std_msgs</a:t>
            </a:r>
            <a:r>
              <a:rPr lang="en-GB" sz="1600" dirty="0"/>
              <a:t>  )</a:t>
            </a:r>
          </a:p>
          <a:p>
            <a:r>
              <a:rPr lang="en-GB" sz="1600" dirty="0" err="1"/>
              <a:t>catkin_package</a:t>
            </a:r>
            <a:r>
              <a:rPr lang="en-GB" sz="1600" dirty="0"/>
              <a:t>(   CATKIN_DEPENDS </a:t>
            </a:r>
            <a:r>
              <a:rPr lang="en-GB" sz="1600" dirty="0" err="1"/>
              <a:t>roscpp</a:t>
            </a:r>
            <a:r>
              <a:rPr lang="en-GB" sz="1600" dirty="0"/>
              <a:t> </a:t>
            </a:r>
            <a:r>
              <a:rPr lang="en-GB" sz="1600" dirty="0" err="1"/>
              <a:t>rospy</a:t>
            </a:r>
            <a:r>
              <a:rPr lang="en-GB" sz="1600" dirty="0"/>
              <a:t> </a:t>
            </a:r>
            <a:r>
              <a:rPr lang="en-GB" sz="1600" dirty="0" err="1"/>
              <a:t>std_msgs</a:t>
            </a:r>
            <a:r>
              <a:rPr lang="en-GB" sz="1600" dirty="0"/>
              <a:t> </a:t>
            </a:r>
            <a:r>
              <a:rPr lang="en-GB" sz="1600" dirty="0" err="1"/>
              <a:t>message_runtime</a:t>
            </a:r>
            <a:r>
              <a:rPr lang="en-GB" sz="1600" dirty="0"/>
              <a:t> )</a:t>
            </a:r>
          </a:p>
          <a:p>
            <a:r>
              <a:rPr lang="en-GB" sz="1600" dirty="0" err="1"/>
              <a:t>include_directories</a:t>
            </a:r>
            <a:r>
              <a:rPr lang="en-GB" sz="1600" dirty="0"/>
              <a:t>(   ${</a:t>
            </a:r>
            <a:r>
              <a:rPr lang="en-GB" sz="1600" dirty="0" err="1"/>
              <a:t>catkin_INCLUDE_DIRS</a:t>
            </a:r>
            <a:r>
              <a:rPr lang="en-GB" sz="1600" dirty="0"/>
              <a:t>} )</a:t>
            </a:r>
          </a:p>
          <a:p>
            <a:r>
              <a:rPr lang="en-GB" sz="1600" dirty="0" err="1"/>
              <a:t>add_executable</a:t>
            </a:r>
            <a:r>
              <a:rPr lang="en-GB" sz="1600" dirty="0"/>
              <a:t>(talker </a:t>
            </a:r>
            <a:r>
              <a:rPr lang="en-GB" sz="1600" dirty="0" err="1"/>
              <a:t>src</a:t>
            </a:r>
            <a:r>
              <a:rPr lang="en-GB" sz="1600" dirty="0"/>
              <a:t>/talker.cpp)</a:t>
            </a:r>
          </a:p>
          <a:p>
            <a:r>
              <a:rPr lang="en-GB" sz="1600" dirty="0" err="1"/>
              <a:t>target_link_libraries</a:t>
            </a:r>
            <a:r>
              <a:rPr lang="en-GB" sz="1600" dirty="0"/>
              <a:t>(talker ${</a:t>
            </a:r>
            <a:r>
              <a:rPr lang="en-GB" sz="1600" dirty="0" err="1"/>
              <a:t>catkin_LIBRARIES</a:t>
            </a:r>
            <a:r>
              <a:rPr lang="en-GB" sz="1600" dirty="0"/>
              <a:t>})</a:t>
            </a:r>
          </a:p>
          <a:p>
            <a:r>
              <a:rPr lang="en-GB" sz="1600" dirty="0" err="1"/>
              <a:t>add_executable</a:t>
            </a:r>
            <a:r>
              <a:rPr lang="en-GB" sz="1600" dirty="0"/>
              <a:t>(listener </a:t>
            </a:r>
            <a:r>
              <a:rPr lang="en-GB" sz="1600" dirty="0" err="1"/>
              <a:t>src</a:t>
            </a:r>
            <a:r>
              <a:rPr lang="en-GB" sz="1600" dirty="0"/>
              <a:t>/listener.cpp)</a:t>
            </a:r>
          </a:p>
          <a:p>
            <a:r>
              <a:rPr lang="en-GB" sz="1600" dirty="0" err="1"/>
              <a:t>target_link_libraries</a:t>
            </a:r>
            <a:r>
              <a:rPr lang="en-GB" sz="1600" dirty="0"/>
              <a:t>(listener ${</a:t>
            </a:r>
            <a:r>
              <a:rPr lang="en-GB" sz="1600" dirty="0" err="1"/>
              <a:t>catkin_LIBRARIES</a:t>
            </a:r>
            <a:r>
              <a:rPr lang="en-GB" sz="1600" dirty="0" smtClean="0"/>
              <a:t>})</a:t>
            </a:r>
          </a:p>
          <a:p>
            <a:endParaRPr lang="en-GB" sz="1600" dirty="0" smtClean="0"/>
          </a:p>
          <a:p>
            <a:r>
              <a:rPr lang="en-GB" sz="1600" dirty="0" err="1">
                <a:solidFill>
                  <a:srgbClr val="FF0000"/>
                </a:solidFill>
              </a:rPr>
              <a:t>add_executable</a:t>
            </a:r>
            <a:r>
              <a:rPr lang="en-GB" sz="1600" dirty="0">
                <a:solidFill>
                  <a:srgbClr val="FF0000"/>
                </a:solidFill>
              </a:rPr>
              <a:t>(</a:t>
            </a:r>
            <a:r>
              <a:rPr lang="en-GB" sz="1600" dirty="0" err="1">
                <a:solidFill>
                  <a:srgbClr val="FF0000"/>
                </a:solidFill>
              </a:rPr>
              <a:t>add_two_ints_server</a:t>
            </a:r>
            <a:r>
              <a:rPr lang="en-GB" sz="1600" dirty="0">
                <a:solidFill>
                  <a:srgbClr val="FF0000"/>
                </a:solidFill>
              </a:rPr>
              <a:t> </a:t>
            </a:r>
            <a:r>
              <a:rPr lang="en-GB" sz="1600" dirty="0" smtClean="0">
                <a:solidFill>
                  <a:srgbClr val="FF0000"/>
                </a:solidFill>
              </a:rPr>
              <a:t> </a:t>
            </a:r>
            <a:r>
              <a:rPr lang="en-GB" sz="1600" dirty="0" err="1" smtClean="0">
                <a:solidFill>
                  <a:srgbClr val="FF0000"/>
                </a:solidFill>
              </a:rPr>
              <a:t>src</a:t>
            </a:r>
            <a:r>
              <a:rPr lang="en-GB" sz="1600" dirty="0" smtClean="0">
                <a:solidFill>
                  <a:srgbClr val="FF0000"/>
                </a:solidFill>
              </a:rPr>
              <a:t>/add_two_ints_server.cpp</a:t>
            </a:r>
            <a:r>
              <a:rPr lang="en-GB" sz="1600" dirty="0">
                <a:solidFill>
                  <a:srgbClr val="FF0000"/>
                </a:solidFill>
              </a:rPr>
              <a:t>)</a:t>
            </a:r>
          </a:p>
          <a:p>
            <a:r>
              <a:rPr lang="en-GB" sz="1600" dirty="0" err="1">
                <a:solidFill>
                  <a:srgbClr val="FF0000"/>
                </a:solidFill>
              </a:rPr>
              <a:t>target_link_libraries</a:t>
            </a:r>
            <a:r>
              <a:rPr lang="en-GB" sz="1600" dirty="0">
                <a:solidFill>
                  <a:srgbClr val="FF0000"/>
                </a:solidFill>
              </a:rPr>
              <a:t>(</a:t>
            </a:r>
            <a:r>
              <a:rPr lang="en-GB" sz="1600" dirty="0" err="1">
                <a:solidFill>
                  <a:srgbClr val="FF0000"/>
                </a:solidFill>
              </a:rPr>
              <a:t>add_two_ints_server</a:t>
            </a:r>
            <a:r>
              <a:rPr lang="en-GB" sz="1600" dirty="0">
                <a:solidFill>
                  <a:srgbClr val="FF0000"/>
                </a:solidFill>
              </a:rPr>
              <a:t> </a:t>
            </a:r>
            <a:r>
              <a:rPr lang="en-GB" sz="1600" dirty="0" smtClean="0">
                <a:solidFill>
                  <a:srgbClr val="FF0000"/>
                </a:solidFill>
              </a:rPr>
              <a:t> ${</a:t>
            </a:r>
            <a:r>
              <a:rPr lang="en-GB" sz="1600" dirty="0" err="1">
                <a:solidFill>
                  <a:srgbClr val="FF0000"/>
                </a:solidFill>
              </a:rPr>
              <a:t>catkin_LIBRARIES</a:t>
            </a:r>
            <a:r>
              <a:rPr lang="en-GB" sz="1600" dirty="0" smtClean="0">
                <a:solidFill>
                  <a:srgbClr val="FF0000"/>
                </a:solidFill>
              </a:rPr>
              <a:t>})</a:t>
            </a:r>
          </a:p>
          <a:p>
            <a:endParaRPr lang="en-GB" sz="1600" dirty="0">
              <a:solidFill>
                <a:srgbClr val="FF0000"/>
              </a:solidFill>
            </a:endParaRPr>
          </a:p>
          <a:p>
            <a:r>
              <a:rPr lang="en-GB" sz="1600" dirty="0" err="1"/>
              <a:t>add_dependencies</a:t>
            </a:r>
            <a:r>
              <a:rPr lang="en-GB" sz="1600" dirty="0"/>
              <a:t>(talker </a:t>
            </a:r>
            <a:r>
              <a:rPr lang="en-GB" sz="1600" dirty="0" err="1"/>
              <a:t>beginner_tutorials_generate_messages_cpp</a:t>
            </a:r>
            <a:r>
              <a:rPr lang="en-GB" sz="1600" dirty="0" smtClean="0"/>
              <a:t>)</a:t>
            </a:r>
            <a:endParaRPr lang="en-GB" sz="1600" dirty="0"/>
          </a:p>
        </p:txBody>
      </p:sp>
      <p:sp>
        <p:nvSpPr>
          <p:cNvPr id="6" name="Title 1" descr=" 6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-152400"/>
            <a:ext cx="8229600" cy="1143000"/>
          </a:xfrm>
          <a:ln/>
        </p:spPr>
        <p:txBody>
          <a:bodyPr/>
          <a:lstStyle/>
          <a:p>
            <a:r>
              <a:rPr lang="en-GB" altLang="zh-CN" dirty="0" smtClean="0"/>
              <a:t>CMakeLists.txt</a:t>
            </a:r>
            <a:endParaRPr lang="en-US" altLang="zh-CN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920446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 descr=" 3379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04800"/>
            <a:ext cx="8229600" cy="1008888"/>
          </a:xfrm>
          <a:ln/>
        </p:spPr>
        <p:txBody>
          <a:bodyPr>
            <a:normAutofit/>
          </a:bodyPr>
          <a:lstStyle/>
          <a:p>
            <a:pPr marL="457200" indent="-457200">
              <a:buBlip>
                <a:blip r:embed="rId2"/>
              </a:buBlip>
            </a:pPr>
            <a:r>
              <a:rPr lang="en-GB" sz="2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CMakeLists.txt should look like:</a:t>
            </a:r>
            <a:endParaRPr lang="en-GB" sz="26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Rectangle 5" descr=" 33795"/>
          <p:cNvSpPr>
            <a:spLocks/>
          </p:cNvSpPr>
          <p:nvPr/>
        </p:nvSpPr>
        <p:spPr bwMode="auto">
          <a:xfrm>
            <a:off x="457200" y="1295400"/>
            <a:ext cx="7772400" cy="5509200"/>
          </a:xfrm>
          <a:prstGeom prst="rect">
            <a:avLst/>
          </a:prstGeom>
          <a:solidFill>
            <a:schemeClr val="bg1"/>
          </a:solidFill>
          <a:ln w="25400" cmpd="sng">
            <a:solidFill>
              <a:srgbClr val="0F243E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1600" dirty="0" err="1"/>
              <a:t>cmake_minimum_required</a:t>
            </a:r>
            <a:r>
              <a:rPr lang="en-GB" sz="1600" dirty="0"/>
              <a:t>(VERSION 2.8.3)</a:t>
            </a:r>
          </a:p>
          <a:p>
            <a:r>
              <a:rPr lang="en-GB" sz="1600" dirty="0"/>
              <a:t>project(</a:t>
            </a:r>
            <a:r>
              <a:rPr lang="en-GB" sz="1600" dirty="0" err="1"/>
              <a:t>beginner_tutorials</a:t>
            </a:r>
            <a:r>
              <a:rPr lang="en-GB" sz="1600" dirty="0"/>
              <a:t>)</a:t>
            </a:r>
          </a:p>
          <a:p>
            <a:r>
              <a:rPr lang="en-GB" sz="1600" dirty="0" err="1"/>
              <a:t>find_package</a:t>
            </a:r>
            <a:r>
              <a:rPr lang="en-GB" sz="1600" dirty="0"/>
              <a:t>(catkin REQUIRED COMPONENTS</a:t>
            </a:r>
          </a:p>
          <a:p>
            <a:r>
              <a:rPr lang="en-GB" sz="1600" dirty="0"/>
              <a:t>  </a:t>
            </a:r>
            <a:r>
              <a:rPr lang="en-GB" sz="1600" dirty="0" err="1"/>
              <a:t>roscpp</a:t>
            </a:r>
            <a:endParaRPr lang="en-GB" sz="1600" dirty="0"/>
          </a:p>
          <a:p>
            <a:r>
              <a:rPr lang="en-GB" sz="1600" dirty="0"/>
              <a:t>  </a:t>
            </a:r>
            <a:r>
              <a:rPr lang="en-GB" sz="1600" dirty="0" err="1"/>
              <a:t>rospy</a:t>
            </a:r>
            <a:endParaRPr lang="en-GB" sz="1600" dirty="0"/>
          </a:p>
          <a:p>
            <a:r>
              <a:rPr lang="en-GB" sz="1600" dirty="0"/>
              <a:t>  </a:t>
            </a:r>
            <a:r>
              <a:rPr lang="en-GB" sz="1600" dirty="0" err="1"/>
              <a:t>std_msgs</a:t>
            </a:r>
            <a:endParaRPr lang="en-GB" sz="1600" dirty="0"/>
          </a:p>
          <a:p>
            <a:r>
              <a:rPr lang="en-GB" sz="1600" dirty="0"/>
              <a:t>  </a:t>
            </a:r>
            <a:r>
              <a:rPr lang="en-GB" sz="1600" dirty="0" err="1"/>
              <a:t>message_generation</a:t>
            </a:r>
            <a:endParaRPr lang="en-GB" sz="1600" dirty="0"/>
          </a:p>
          <a:p>
            <a:r>
              <a:rPr lang="en-GB" sz="1600" dirty="0"/>
              <a:t>)</a:t>
            </a:r>
          </a:p>
          <a:p>
            <a:r>
              <a:rPr lang="en-GB" sz="1600" dirty="0" err="1"/>
              <a:t>add_message_files</a:t>
            </a:r>
            <a:r>
              <a:rPr lang="en-GB" sz="1600" dirty="0"/>
              <a:t>(   FILES   AandB.msg  )</a:t>
            </a:r>
          </a:p>
          <a:p>
            <a:r>
              <a:rPr lang="en-GB" sz="1600" dirty="0" err="1"/>
              <a:t>add_service_files</a:t>
            </a:r>
            <a:r>
              <a:rPr lang="en-GB" sz="1600" dirty="0"/>
              <a:t> (  FILES    </a:t>
            </a:r>
            <a:r>
              <a:rPr lang="en-GB" sz="1600" dirty="0" err="1"/>
              <a:t>AddTwoInts.srv</a:t>
            </a:r>
            <a:r>
              <a:rPr lang="en-GB" sz="1600" dirty="0"/>
              <a:t>  )</a:t>
            </a:r>
          </a:p>
          <a:p>
            <a:r>
              <a:rPr lang="en-GB" sz="1600" dirty="0" err="1"/>
              <a:t>generate_messages</a:t>
            </a:r>
            <a:r>
              <a:rPr lang="en-GB" sz="1600" dirty="0"/>
              <a:t>(   DEPENDENCIES    </a:t>
            </a:r>
            <a:r>
              <a:rPr lang="en-GB" sz="1600" dirty="0" err="1"/>
              <a:t>std_msgs</a:t>
            </a:r>
            <a:r>
              <a:rPr lang="en-GB" sz="1600" dirty="0"/>
              <a:t>  )</a:t>
            </a:r>
          </a:p>
          <a:p>
            <a:r>
              <a:rPr lang="en-GB" sz="1600" dirty="0" err="1"/>
              <a:t>catkin_package</a:t>
            </a:r>
            <a:r>
              <a:rPr lang="en-GB" sz="1600" dirty="0"/>
              <a:t>(   CATKIN_DEPENDS </a:t>
            </a:r>
            <a:r>
              <a:rPr lang="en-GB" sz="1600" dirty="0" err="1"/>
              <a:t>roscpp</a:t>
            </a:r>
            <a:r>
              <a:rPr lang="en-GB" sz="1600" dirty="0"/>
              <a:t> </a:t>
            </a:r>
            <a:r>
              <a:rPr lang="en-GB" sz="1600" dirty="0" err="1"/>
              <a:t>rospy</a:t>
            </a:r>
            <a:r>
              <a:rPr lang="en-GB" sz="1600" dirty="0"/>
              <a:t> </a:t>
            </a:r>
            <a:r>
              <a:rPr lang="en-GB" sz="1600" dirty="0" err="1"/>
              <a:t>std_msgs</a:t>
            </a:r>
            <a:r>
              <a:rPr lang="en-GB" sz="1600" dirty="0"/>
              <a:t> </a:t>
            </a:r>
            <a:r>
              <a:rPr lang="en-GB" sz="1600" dirty="0" err="1"/>
              <a:t>message_runtime</a:t>
            </a:r>
            <a:r>
              <a:rPr lang="en-GB" sz="1600" dirty="0"/>
              <a:t> )</a:t>
            </a:r>
          </a:p>
          <a:p>
            <a:r>
              <a:rPr lang="en-GB" sz="1600" dirty="0" err="1"/>
              <a:t>include_directories</a:t>
            </a:r>
            <a:r>
              <a:rPr lang="en-GB" sz="1600" dirty="0"/>
              <a:t>(   ${</a:t>
            </a:r>
            <a:r>
              <a:rPr lang="en-GB" sz="1600" dirty="0" err="1"/>
              <a:t>catkin_INCLUDE_DIRS</a:t>
            </a:r>
            <a:r>
              <a:rPr lang="en-GB" sz="1600" dirty="0"/>
              <a:t>} )</a:t>
            </a:r>
          </a:p>
          <a:p>
            <a:r>
              <a:rPr lang="en-GB" sz="1600" dirty="0" err="1"/>
              <a:t>add_executable</a:t>
            </a:r>
            <a:r>
              <a:rPr lang="en-GB" sz="1600" dirty="0"/>
              <a:t>(talker </a:t>
            </a:r>
            <a:r>
              <a:rPr lang="en-GB" sz="1600" dirty="0" err="1"/>
              <a:t>src</a:t>
            </a:r>
            <a:r>
              <a:rPr lang="en-GB" sz="1600" dirty="0"/>
              <a:t>/talker.cpp)</a:t>
            </a:r>
          </a:p>
          <a:p>
            <a:r>
              <a:rPr lang="en-GB" sz="1600" dirty="0" err="1"/>
              <a:t>target_link_libraries</a:t>
            </a:r>
            <a:r>
              <a:rPr lang="en-GB" sz="1600" dirty="0"/>
              <a:t>(talker ${</a:t>
            </a:r>
            <a:r>
              <a:rPr lang="en-GB" sz="1600" dirty="0" err="1"/>
              <a:t>catkin_LIBRARIES</a:t>
            </a:r>
            <a:r>
              <a:rPr lang="en-GB" sz="1600" dirty="0"/>
              <a:t>})</a:t>
            </a:r>
          </a:p>
          <a:p>
            <a:r>
              <a:rPr lang="en-GB" sz="1600" dirty="0" err="1"/>
              <a:t>add_executable</a:t>
            </a:r>
            <a:r>
              <a:rPr lang="en-GB" sz="1600" dirty="0"/>
              <a:t>(listener </a:t>
            </a:r>
            <a:r>
              <a:rPr lang="en-GB" sz="1600" dirty="0" err="1"/>
              <a:t>src</a:t>
            </a:r>
            <a:r>
              <a:rPr lang="en-GB" sz="1600" dirty="0"/>
              <a:t>/listener.cpp)</a:t>
            </a:r>
          </a:p>
          <a:p>
            <a:r>
              <a:rPr lang="en-GB" sz="1600" dirty="0" err="1"/>
              <a:t>target_link_libraries</a:t>
            </a:r>
            <a:r>
              <a:rPr lang="en-GB" sz="1600" dirty="0"/>
              <a:t>(listener ${</a:t>
            </a:r>
            <a:r>
              <a:rPr lang="en-GB" sz="1600" dirty="0" err="1"/>
              <a:t>catkin_LIBRARIES</a:t>
            </a:r>
            <a:r>
              <a:rPr lang="en-GB" sz="1600" dirty="0" smtClean="0"/>
              <a:t>})</a:t>
            </a:r>
          </a:p>
          <a:p>
            <a:endParaRPr lang="en-GB" sz="1600" dirty="0" smtClean="0"/>
          </a:p>
          <a:p>
            <a:r>
              <a:rPr lang="en-GB" sz="1600" dirty="0" err="1">
                <a:solidFill>
                  <a:srgbClr val="FF0000"/>
                </a:solidFill>
              </a:rPr>
              <a:t>add_executable</a:t>
            </a:r>
            <a:r>
              <a:rPr lang="en-GB" sz="1600" dirty="0">
                <a:solidFill>
                  <a:srgbClr val="FF0000"/>
                </a:solidFill>
              </a:rPr>
              <a:t>(</a:t>
            </a:r>
            <a:r>
              <a:rPr lang="en-GB" sz="1600" dirty="0" err="1">
                <a:solidFill>
                  <a:srgbClr val="FF0000"/>
                </a:solidFill>
              </a:rPr>
              <a:t>add_two_ints_server</a:t>
            </a:r>
            <a:r>
              <a:rPr lang="en-GB" sz="1600" dirty="0">
                <a:solidFill>
                  <a:srgbClr val="FF0000"/>
                </a:solidFill>
              </a:rPr>
              <a:t> </a:t>
            </a:r>
            <a:r>
              <a:rPr lang="en-GB" sz="1600" dirty="0" smtClean="0">
                <a:solidFill>
                  <a:srgbClr val="FF0000"/>
                </a:solidFill>
              </a:rPr>
              <a:t> </a:t>
            </a:r>
            <a:r>
              <a:rPr lang="en-GB" sz="1600" dirty="0" err="1" smtClean="0">
                <a:solidFill>
                  <a:srgbClr val="FF0000"/>
                </a:solidFill>
              </a:rPr>
              <a:t>src</a:t>
            </a:r>
            <a:r>
              <a:rPr lang="en-GB" sz="1600" dirty="0" smtClean="0">
                <a:solidFill>
                  <a:srgbClr val="FF0000"/>
                </a:solidFill>
              </a:rPr>
              <a:t>/add_two_ints_server.cpp</a:t>
            </a:r>
            <a:r>
              <a:rPr lang="en-GB" sz="1600" dirty="0">
                <a:solidFill>
                  <a:srgbClr val="FF0000"/>
                </a:solidFill>
              </a:rPr>
              <a:t>)</a:t>
            </a:r>
          </a:p>
          <a:p>
            <a:r>
              <a:rPr lang="en-GB" sz="1600" dirty="0" err="1">
                <a:solidFill>
                  <a:srgbClr val="FF0000"/>
                </a:solidFill>
              </a:rPr>
              <a:t>target_link_libraries</a:t>
            </a:r>
            <a:r>
              <a:rPr lang="en-GB" sz="1600" dirty="0">
                <a:solidFill>
                  <a:srgbClr val="FF0000"/>
                </a:solidFill>
              </a:rPr>
              <a:t>(</a:t>
            </a:r>
            <a:r>
              <a:rPr lang="en-GB" sz="1600" dirty="0" err="1">
                <a:solidFill>
                  <a:srgbClr val="FF0000"/>
                </a:solidFill>
              </a:rPr>
              <a:t>add_two_ints_server</a:t>
            </a:r>
            <a:r>
              <a:rPr lang="en-GB" sz="1600" dirty="0">
                <a:solidFill>
                  <a:srgbClr val="FF0000"/>
                </a:solidFill>
              </a:rPr>
              <a:t> </a:t>
            </a:r>
            <a:r>
              <a:rPr lang="en-GB" sz="1600" dirty="0" smtClean="0">
                <a:solidFill>
                  <a:srgbClr val="FF0000"/>
                </a:solidFill>
              </a:rPr>
              <a:t> ${</a:t>
            </a:r>
            <a:r>
              <a:rPr lang="en-GB" sz="1600" dirty="0" err="1">
                <a:solidFill>
                  <a:srgbClr val="FF0000"/>
                </a:solidFill>
              </a:rPr>
              <a:t>catkin_LIBRARIES</a:t>
            </a:r>
            <a:r>
              <a:rPr lang="en-GB" sz="1600" dirty="0" smtClean="0">
                <a:solidFill>
                  <a:srgbClr val="FF0000"/>
                </a:solidFill>
              </a:rPr>
              <a:t>})</a:t>
            </a:r>
          </a:p>
          <a:p>
            <a:endParaRPr lang="en-GB" sz="1600" dirty="0">
              <a:solidFill>
                <a:srgbClr val="FF0000"/>
              </a:solidFill>
            </a:endParaRPr>
          </a:p>
          <a:p>
            <a:r>
              <a:rPr lang="en-GB" sz="1600" dirty="0" err="1"/>
              <a:t>add_dependencies</a:t>
            </a:r>
            <a:r>
              <a:rPr lang="en-GB" sz="1600" dirty="0"/>
              <a:t>(talker </a:t>
            </a:r>
            <a:r>
              <a:rPr lang="en-GB" sz="1600" dirty="0" err="1"/>
              <a:t>beginner_tutorials_generate_messages_cpp</a:t>
            </a:r>
            <a:r>
              <a:rPr lang="en-GB" sz="1600" dirty="0" smtClean="0"/>
              <a:t>)</a:t>
            </a:r>
            <a:endParaRPr lang="en-GB" sz="1600" dirty="0"/>
          </a:p>
        </p:txBody>
      </p:sp>
      <p:sp>
        <p:nvSpPr>
          <p:cNvPr id="6" name="Title 1" descr=" 6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-152400"/>
            <a:ext cx="8229600" cy="1143000"/>
          </a:xfrm>
          <a:ln/>
        </p:spPr>
        <p:txBody>
          <a:bodyPr/>
          <a:lstStyle/>
          <a:p>
            <a:r>
              <a:rPr lang="en-GB" altLang="zh-CN" dirty="0" smtClean="0"/>
              <a:t>CMakeLists.txt</a:t>
            </a:r>
            <a:endParaRPr lang="en-US" altLang="zh-CN" dirty="0"/>
          </a:p>
        </p:txBody>
      </p:sp>
      <p:sp>
        <p:nvSpPr>
          <p:cNvPr id="7" name="Rectangle 6" descr=" 8"/>
          <p:cNvSpPr/>
          <p:nvPr/>
        </p:nvSpPr>
        <p:spPr>
          <a:xfrm>
            <a:off x="381000" y="5562600"/>
            <a:ext cx="7924800" cy="762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ounded Rectangular Callout 7" descr=" 9"/>
          <p:cNvSpPr/>
          <p:nvPr/>
        </p:nvSpPr>
        <p:spPr>
          <a:xfrm>
            <a:off x="6591300" y="3733800"/>
            <a:ext cx="2247900" cy="1219200"/>
          </a:xfrm>
          <a:prstGeom prst="wedgeRoundRectCallout">
            <a:avLst>
              <a:gd name="adj1" fmla="val -21354"/>
              <a:gd name="adj2" fmla="val 98958"/>
              <a:gd name="adj3" fmla="val 16667"/>
            </a:avLst>
          </a:prstGeom>
          <a:solidFill>
            <a:schemeClr val="bg2">
              <a:lumMod val="9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rgbClr val="FF0000"/>
                </a:solidFill>
              </a:rPr>
              <a:t>Add the red parts</a:t>
            </a:r>
          </a:p>
          <a:p>
            <a:r>
              <a:rPr lang="en-GB" dirty="0">
                <a:solidFill>
                  <a:srgbClr val="FF0000"/>
                </a:solidFill>
              </a:rPr>
              <a:t>To CMakeLists.txt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129893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04800"/>
            <a:ext cx="8229600" cy="1143000"/>
          </a:xfrm>
          <a:ln/>
        </p:spPr>
        <p:txBody>
          <a:bodyPr/>
          <a:lstStyle/>
          <a:p>
            <a:r>
              <a:rPr lang="en-US" altLang="zh-CN" dirty="0"/>
              <a:t>Building </a:t>
            </a:r>
            <a:r>
              <a:rPr lang="en-US" altLang="zh-CN" dirty="0" smtClean="0"/>
              <a:t>node</a:t>
            </a:r>
            <a:endParaRPr lang="en-US" altLang="zh-CN" dirty="0"/>
          </a:p>
        </p:txBody>
      </p:sp>
      <p:sp>
        <p:nvSpPr>
          <p:cNvPr id="36867" name="Content Placeholder 4"/>
          <p:cNvSpPr>
            <a:spLocks noGrp="1" noChangeArrowheads="1"/>
          </p:cNvSpPr>
          <p:nvPr>
            <p:ph idx="4294967295"/>
          </p:nvPr>
        </p:nvSpPr>
        <p:spPr bwMode="auto">
          <a:xfrm>
            <a:off x="228600" y="1574800"/>
            <a:ext cx="8686800" cy="5359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SzPct val="100000"/>
              <a:buBlip>
                <a:blip r:embed="rId2"/>
              </a:buBlip>
            </a:pPr>
            <a:r>
              <a:rPr lang="en-US" altLang="zh-CN" dirty="0" smtClean="0"/>
              <a:t>After </a:t>
            </a:r>
            <a:r>
              <a:rPr lang="en-US" altLang="zh-CN" dirty="0"/>
              <a:t>changing the </a:t>
            </a:r>
            <a:r>
              <a:rPr lang="en-US" altLang="zh-CN" dirty="0" err="1"/>
              <a:t>CMakeLists</a:t>
            </a:r>
            <a:r>
              <a:rPr lang="en-US" altLang="zh-CN" dirty="0"/>
              <a:t> file call </a:t>
            </a:r>
            <a:r>
              <a:rPr lang="en-US" altLang="zh-CN" dirty="0" err="1" smtClean="0"/>
              <a:t>catkin_make</a:t>
            </a:r>
            <a:endParaRPr lang="en-US" altLang="zh-CN" dirty="0" smtClean="0"/>
          </a:p>
          <a:p>
            <a:pPr marL="0" indent="0">
              <a:buSzPct val="100000"/>
              <a:buNone/>
            </a:pPr>
            <a:r>
              <a:rPr lang="en-US" altLang="zh-CN" dirty="0"/>
              <a:t> </a:t>
            </a:r>
            <a:r>
              <a:rPr lang="en-US" altLang="zh-CN" dirty="0" smtClean="0"/>
              <a:t> </a:t>
            </a:r>
            <a:endParaRPr lang="en-US" altLang="zh-CN" dirty="0"/>
          </a:p>
          <a:p>
            <a:pPr marL="0" indent="0">
              <a:buNone/>
            </a:pPr>
            <a:endParaRPr lang="en-US" altLang="zh-CN" dirty="0" smtClean="0"/>
          </a:p>
          <a:p>
            <a:pPr>
              <a:buSzPct val="99000"/>
              <a:buBlip>
                <a:blip r:embed="rId2"/>
              </a:buBlip>
            </a:pPr>
            <a:r>
              <a:rPr lang="en-US" altLang="zh-CN" dirty="0" smtClean="0"/>
              <a:t>Or in Eclipse, use short cut “Ctrl + B” to build all packages in the workspace.</a:t>
            </a:r>
            <a:endParaRPr lang="en-US" altLang="zh-CN" dirty="0"/>
          </a:p>
        </p:txBody>
      </p:sp>
      <p:sp>
        <p:nvSpPr>
          <p:cNvPr id="7" name="Rectangle 7"/>
          <p:cNvSpPr>
            <a:spLocks/>
          </p:cNvSpPr>
          <p:nvPr/>
        </p:nvSpPr>
        <p:spPr bwMode="auto">
          <a:xfrm>
            <a:off x="647700" y="2209800"/>
            <a:ext cx="7315200" cy="707886"/>
          </a:xfrm>
          <a:prstGeom prst="rect">
            <a:avLst/>
          </a:prstGeom>
          <a:solidFill>
            <a:schemeClr val="bg1"/>
          </a:solidFill>
          <a:ln w="25400" cmpd="sng">
            <a:solidFill>
              <a:srgbClr val="0F243E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lvl="1"/>
            <a:r>
              <a:rPr lang="en-US" altLang="zh-CN" sz="2000" dirty="0" smtClean="0">
                <a:solidFill>
                  <a:srgbClr val="4C4C4C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$ cd ~/</a:t>
            </a:r>
            <a:r>
              <a:rPr lang="en-US" altLang="zh-CN" sz="2000" dirty="0" err="1" smtClean="0">
                <a:solidFill>
                  <a:srgbClr val="4C4C4C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catkin_ws</a:t>
            </a:r>
            <a:endParaRPr lang="en-US" altLang="zh-CN" sz="2000" dirty="0" smtClean="0">
              <a:solidFill>
                <a:srgbClr val="4C4C4C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  <a:p>
            <a:pPr marL="0" lvl="1"/>
            <a:r>
              <a:rPr lang="en-US" altLang="zh-CN" sz="2000" dirty="0" smtClean="0">
                <a:solidFill>
                  <a:srgbClr val="4C4C4C"/>
                </a:solidFill>
                <a:latin typeface="Calibri" pitchFamily="34" charset="0"/>
                <a:sym typeface="Calibri" pitchFamily="34" charset="0"/>
              </a:rPr>
              <a:t>$ </a:t>
            </a:r>
            <a:r>
              <a:rPr lang="en-US" altLang="zh-CN" sz="2000" dirty="0" err="1" smtClean="0">
                <a:solidFill>
                  <a:srgbClr val="4C4C4C"/>
                </a:solidFill>
                <a:latin typeface="Calibri" pitchFamily="34" charset="0"/>
                <a:sym typeface="Calibri" pitchFamily="34" charset="0"/>
              </a:rPr>
              <a:t>catkin_make</a:t>
            </a:r>
            <a:endParaRPr lang="en-US" altLang="zh-CN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8181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 descr=" 36866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686800" cy="1143000"/>
          </a:xfrm>
          <a:ln/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Running node </a:t>
            </a:r>
            <a:r>
              <a:rPr lang="en-GB" dirty="0" err="1"/>
              <a:t>add_two_ints_server</a:t>
            </a:r>
            <a:endParaRPr lang="en-US" altLang="zh-CN" dirty="0"/>
          </a:p>
        </p:txBody>
      </p:sp>
      <p:sp>
        <p:nvSpPr>
          <p:cNvPr id="36867" name="Content Placeholder 4" descr=" 36867"/>
          <p:cNvSpPr>
            <a:spLocks noGrp="1" noChangeArrowheads="1"/>
          </p:cNvSpPr>
          <p:nvPr>
            <p:ph idx="4294967295"/>
          </p:nvPr>
        </p:nvSpPr>
        <p:spPr bwMode="auto">
          <a:xfrm>
            <a:off x="228600" y="1066800"/>
            <a:ext cx="8686800" cy="5359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SzPct val="100000"/>
              <a:buChar char=" "/>
            </a:pPr>
            <a:r>
              <a:rPr lang="en-US" altLang="zh-CN" smtClean="0"/>
              <a:t>                                              </a:t>
            </a:r>
            <a:endParaRPr lang="en-US" altLang="zh-CN" dirty="0" smtClean="0"/>
          </a:p>
          <a:p>
            <a:pPr marL="0" indent="0">
              <a:buSzPct val="100000"/>
              <a:buNone/>
            </a:pPr>
            <a:r>
              <a:rPr lang="en-US" altLang="zh-CN" dirty="0"/>
              <a:t> </a:t>
            </a:r>
            <a:r>
              <a:rPr lang="en-US" altLang="zh-CN" dirty="0" smtClean="0"/>
              <a:t> </a:t>
            </a:r>
            <a:endParaRPr lang="en-US" altLang="zh-CN" dirty="0"/>
          </a:p>
          <a:p>
            <a:pPr>
              <a:buSzPct val="100000"/>
              <a:buChar char=" "/>
            </a:pPr>
            <a:r>
              <a:rPr lang="en-US" altLang="zh-CN" smtClean="0"/>
              <a:t>                     </a:t>
            </a:r>
            <a:endParaRPr lang="en-US" altLang="zh-CN" dirty="0"/>
          </a:p>
          <a:p>
            <a:pPr marL="0" indent="0">
              <a:buNone/>
            </a:pPr>
            <a:endParaRPr lang="en-US" altLang="zh-CN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286689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 descr=" 36866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686800" cy="1143000"/>
          </a:xfrm>
          <a:ln/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Running node </a:t>
            </a:r>
            <a:r>
              <a:rPr lang="en-GB" dirty="0" err="1"/>
              <a:t>add_two_ints_server</a:t>
            </a:r>
            <a:endParaRPr lang="en-US" altLang="zh-CN" dirty="0"/>
          </a:p>
        </p:txBody>
      </p:sp>
      <p:sp>
        <p:nvSpPr>
          <p:cNvPr id="36867" name="Content Placeholder 4" descr=" 36867"/>
          <p:cNvSpPr>
            <a:spLocks noGrp="1" noChangeArrowheads="1"/>
          </p:cNvSpPr>
          <p:nvPr>
            <p:ph idx="4294967295"/>
          </p:nvPr>
        </p:nvSpPr>
        <p:spPr bwMode="auto">
          <a:xfrm>
            <a:off x="228600" y="1066800"/>
            <a:ext cx="8686800" cy="5359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>
              <a:buClr>
                <a:srgbClr val="0BD0D9"/>
              </a:buClr>
              <a:buSzPct val="100000"/>
              <a:buBlip>
                <a:blip r:embed="rId2"/>
              </a:buBlip>
            </a:pPr>
            <a:r>
              <a:rPr lang="en-US" altLang="zh-CN" smtClean="0">
                <a:latin typeface="Constantia"/>
              </a:rPr>
              <a:t>Open another terminal, short cut: Ctrl+Shift+T</a:t>
            </a:r>
          </a:p>
          <a:p>
            <a:pPr marL="0" indent="0">
              <a:buSzPct val="100000"/>
              <a:buNone/>
            </a:pPr>
            <a:r>
              <a:rPr lang="en-US" altLang="zh-CN" smtClean="0"/>
              <a:t>  </a:t>
            </a:r>
            <a:endParaRPr lang="en-US" altLang="zh-CN" dirty="0"/>
          </a:p>
          <a:p>
            <a:pPr>
              <a:buSzPct val="100000"/>
              <a:buChar char=" "/>
            </a:pPr>
            <a:r>
              <a:rPr lang="en-US" altLang="zh-CN" smtClean="0"/>
              <a:t>                     </a:t>
            </a:r>
            <a:endParaRPr lang="en-US" altLang="zh-CN" dirty="0"/>
          </a:p>
          <a:p>
            <a:pPr marL="0" indent="0">
              <a:buNone/>
            </a:pPr>
            <a:endParaRPr lang="en-US" altLang="zh-CN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876934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 descr=" 36866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686800" cy="1143000"/>
          </a:xfrm>
          <a:ln/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Running node </a:t>
            </a:r>
            <a:r>
              <a:rPr lang="en-GB" dirty="0" err="1"/>
              <a:t>add_two_ints_server</a:t>
            </a:r>
            <a:endParaRPr lang="en-US" altLang="zh-CN" dirty="0"/>
          </a:p>
        </p:txBody>
      </p:sp>
      <p:sp>
        <p:nvSpPr>
          <p:cNvPr id="36867" name="Content Placeholder 4" descr=" 36867"/>
          <p:cNvSpPr>
            <a:spLocks noGrp="1" noChangeArrowheads="1"/>
          </p:cNvSpPr>
          <p:nvPr>
            <p:ph idx="4294967295"/>
          </p:nvPr>
        </p:nvSpPr>
        <p:spPr bwMode="auto">
          <a:xfrm>
            <a:off x="228600" y="1066800"/>
            <a:ext cx="8686800" cy="5359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>
              <a:buClr>
                <a:srgbClr val="0BD0D9"/>
              </a:buClr>
              <a:buSzPct val="100000"/>
              <a:buBlip>
                <a:blip r:embed="rId2"/>
              </a:buBlip>
            </a:pPr>
            <a:r>
              <a:rPr lang="en-US" altLang="zh-CN" smtClean="0">
                <a:latin typeface="Constantia"/>
              </a:rPr>
              <a:t>Open another terminal, short cut: Ctrl+Shift+T</a:t>
            </a:r>
          </a:p>
          <a:p>
            <a:pPr marL="0" indent="0">
              <a:buSzPct val="100000"/>
              <a:buNone/>
            </a:pPr>
            <a:r>
              <a:rPr lang="en-US" altLang="zh-CN" smtClean="0"/>
              <a:t>  </a:t>
            </a:r>
            <a:endParaRPr lang="en-US" altLang="zh-CN" dirty="0"/>
          </a:p>
          <a:p>
            <a:pPr>
              <a:buSzPct val="100000"/>
              <a:buChar char=" "/>
            </a:pPr>
            <a:r>
              <a:rPr lang="en-US" altLang="zh-CN" smtClean="0"/>
              <a:t>                     </a:t>
            </a:r>
            <a:endParaRPr lang="en-US" altLang="zh-CN" dirty="0"/>
          </a:p>
          <a:p>
            <a:pPr marL="0" indent="0">
              <a:buNone/>
            </a:pPr>
            <a:endParaRPr lang="en-US" altLang="zh-CN" dirty="0" smtClean="0"/>
          </a:p>
        </p:txBody>
      </p:sp>
      <p:sp>
        <p:nvSpPr>
          <p:cNvPr id="5" name="Rectangle 7" descr=" 7"/>
          <p:cNvSpPr>
            <a:spLocks/>
          </p:cNvSpPr>
          <p:nvPr/>
        </p:nvSpPr>
        <p:spPr bwMode="auto">
          <a:xfrm>
            <a:off x="647700" y="1524000"/>
            <a:ext cx="7315200" cy="523220"/>
          </a:xfrm>
          <a:prstGeom prst="rect">
            <a:avLst/>
          </a:prstGeom>
          <a:solidFill>
            <a:schemeClr val="bg1"/>
          </a:solidFill>
          <a:ln w="25400" cmpd="sng">
            <a:solidFill>
              <a:srgbClr val="0F243E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lvl="1"/>
            <a:r>
              <a:rPr lang="en-US" altLang="zh-CN" sz="2800" dirty="0" smtClean="0">
                <a:solidFill>
                  <a:srgbClr val="4C4C4C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$ </a:t>
            </a:r>
            <a:r>
              <a:rPr lang="en-US" altLang="zh-CN" sz="2800" dirty="0" err="1" smtClean="0">
                <a:solidFill>
                  <a:srgbClr val="4C4C4C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rosrun</a:t>
            </a:r>
            <a:r>
              <a:rPr lang="en-US" altLang="zh-CN" sz="2800" dirty="0" smtClean="0">
                <a:solidFill>
                  <a:srgbClr val="4C4C4C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lang="en-US" altLang="zh-CN" sz="2800" dirty="0" err="1" smtClean="0">
                <a:solidFill>
                  <a:srgbClr val="4C4C4C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beginner_tutorials</a:t>
            </a:r>
            <a:r>
              <a:rPr lang="en-US" altLang="zh-CN" sz="2800" dirty="0" smtClean="0">
                <a:solidFill>
                  <a:srgbClr val="4C4C4C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lang="en-US" altLang="zh-CN" sz="2800" dirty="0" err="1" smtClean="0">
                <a:solidFill>
                  <a:srgbClr val="4C4C4C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add_two_ints_server</a:t>
            </a:r>
            <a:endParaRPr lang="en-US" altLang="zh-CN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421783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 descr=" 36866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686800" cy="1143000"/>
          </a:xfrm>
          <a:ln/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Running node </a:t>
            </a:r>
            <a:r>
              <a:rPr lang="en-GB" dirty="0" err="1"/>
              <a:t>add_two_ints_server</a:t>
            </a:r>
            <a:endParaRPr lang="en-US" altLang="zh-CN" dirty="0"/>
          </a:p>
        </p:txBody>
      </p:sp>
      <p:sp>
        <p:nvSpPr>
          <p:cNvPr id="36867" name="Content Placeholder 4" descr=" 36867"/>
          <p:cNvSpPr>
            <a:spLocks noGrp="1" noChangeArrowheads="1"/>
          </p:cNvSpPr>
          <p:nvPr>
            <p:ph idx="4294967295"/>
          </p:nvPr>
        </p:nvSpPr>
        <p:spPr bwMode="auto">
          <a:xfrm>
            <a:off x="228600" y="1066800"/>
            <a:ext cx="8686800" cy="5359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>
              <a:buClr>
                <a:srgbClr val="0BD0D9"/>
              </a:buClr>
              <a:buSzPct val="100000"/>
              <a:buBlip>
                <a:blip r:embed="rId2"/>
              </a:buBlip>
            </a:pPr>
            <a:r>
              <a:rPr lang="en-US" altLang="zh-CN" smtClean="0">
                <a:latin typeface="Constantia"/>
              </a:rPr>
              <a:t>Open another terminal, short cut: Ctrl+Shift+T</a:t>
            </a:r>
          </a:p>
          <a:p>
            <a:pPr marL="0" indent="0">
              <a:buSzPct val="100000"/>
              <a:buNone/>
            </a:pPr>
            <a:r>
              <a:rPr lang="en-US" altLang="zh-CN" smtClean="0"/>
              <a:t>  </a:t>
            </a:r>
            <a:endParaRPr lang="en-US" altLang="zh-CN" dirty="0"/>
          </a:p>
          <a:p>
            <a:pPr lvl="0">
              <a:buClr>
                <a:srgbClr val="0BD0D9"/>
              </a:buClr>
              <a:buSzPct val="100000"/>
              <a:buBlip>
                <a:blip r:embed="rId2"/>
              </a:buBlip>
            </a:pPr>
            <a:r>
              <a:rPr lang="en-US" altLang="zh-CN" smtClean="0">
                <a:latin typeface="Constantia"/>
              </a:rPr>
              <a:t>Open another terminal</a:t>
            </a:r>
          </a:p>
          <a:p>
            <a:pPr marL="0" indent="0">
              <a:buNone/>
            </a:pPr>
            <a:endParaRPr lang="en-US" altLang="zh-CN" dirty="0" smtClean="0"/>
          </a:p>
        </p:txBody>
      </p:sp>
      <p:sp>
        <p:nvSpPr>
          <p:cNvPr id="5" name="Rectangle 7" descr=" 7"/>
          <p:cNvSpPr>
            <a:spLocks/>
          </p:cNvSpPr>
          <p:nvPr/>
        </p:nvSpPr>
        <p:spPr bwMode="auto">
          <a:xfrm>
            <a:off x="647700" y="1524000"/>
            <a:ext cx="7315200" cy="523220"/>
          </a:xfrm>
          <a:prstGeom prst="rect">
            <a:avLst/>
          </a:prstGeom>
          <a:solidFill>
            <a:schemeClr val="bg1"/>
          </a:solidFill>
          <a:ln w="25400" cmpd="sng">
            <a:solidFill>
              <a:srgbClr val="0F243E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lvl="1"/>
            <a:r>
              <a:rPr lang="en-US" altLang="zh-CN" sz="2800" dirty="0" smtClean="0">
                <a:solidFill>
                  <a:srgbClr val="4C4C4C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$ </a:t>
            </a:r>
            <a:r>
              <a:rPr lang="en-US" altLang="zh-CN" sz="2800" dirty="0" err="1" smtClean="0">
                <a:solidFill>
                  <a:srgbClr val="4C4C4C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rosrun</a:t>
            </a:r>
            <a:r>
              <a:rPr lang="en-US" altLang="zh-CN" sz="2800" dirty="0" smtClean="0">
                <a:solidFill>
                  <a:srgbClr val="4C4C4C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lang="en-US" altLang="zh-CN" sz="2800" dirty="0" err="1" smtClean="0">
                <a:solidFill>
                  <a:srgbClr val="4C4C4C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beginner_tutorials</a:t>
            </a:r>
            <a:r>
              <a:rPr lang="en-US" altLang="zh-CN" sz="2800" dirty="0" smtClean="0">
                <a:solidFill>
                  <a:srgbClr val="4C4C4C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lang="en-US" altLang="zh-CN" sz="2800" dirty="0" err="1" smtClean="0">
                <a:solidFill>
                  <a:srgbClr val="4C4C4C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add_two_ints_server</a:t>
            </a:r>
            <a:endParaRPr lang="en-US" altLang="zh-CN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081340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 descr=" 36866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686800" cy="1143000"/>
          </a:xfrm>
          <a:ln/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Running node </a:t>
            </a:r>
            <a:r>
              <a:rPr lang="en-GB" dirty="0" err="1"/>
              <a:t>add_two_ints_server</a:t>
            </a:r>
            <a:endParaRPr lang="en-US" altLang="zh-CN" dirty="0"/>
          </a:p>
        </p:txBody>
      </p:sp>
      <p:sp>
        <p:nvSpPr>
          <p:cNvPr id="36867" name="Content Placeholder 4" descr=" 36867"/>
          <p:cNvSpPr>
            <a:spLocks noGrp="1" noChangeArrowheads="1"/>
          </p:cNvSpPr>
          <p:nvPr>
            <p:ph idx="4294967295"/>
          </p:nvPr>
        </p:nvSpPr>
        <p:spPr bwMode="auto">
          <a:xfrm>
            <a:off x="228600" y="1066800"/>
            <a:ext cx="8686800" cy="5359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>
              <a:buClr>
                <a:srgbClr val="0BD0D9"/>
              </a:buClr>
              <a:buSzPct val="100000"/>
              <a:buBlip>
                <a:blip r:embed="rId2"/>
              </a:buBlip>
            </a:pPr>
            <a:r>
              <a:rPr lang="en-US" altLang="zh-CN" smtClean="0">
                <a:latin typeface="Constantia"/>
              </a:rPr>
              <a:t>Open another terminal, short cut: Ctrl+Shift+T</a:t>
            </a:r>
          </a:p>
          <a:p>
            <a:pPr marL="0" indent="0">
              <a:buSzPct val="100000"/>
              <a:buNone/>
            </a:pPr>
            <a:r>
              <a:rPr lang="en-US" altLang="zh-CN" smtClean="0"/>
              <a:t>  </a:t>
            </a:r>
            <a:endParaRPr lang="en-US" altLang="zh-CN" dirty="0"/>
          </a:p>
          <a:p>
            <a:pPr lvl="0">
              <a:buClr>
                <a:srgbClr val="0BD0D9"/>
              </a:buClr>
              <a:buSzPct val="100000"/>
              <a:buBlip>
                <a:blip r:embed="rId2"/>
              </a:buBlip>
            </a:pPr>
            <a:r>
              <a:rPr lang="en-US" altLang="zh-CN" smtClean="0">
                <a:latin typeface="Constantia"/>
              </a:rPr>
              <a:t>Open another terminal</a:t>
            </a:r>
          </a:p>
          <a:p>
            <a:pPr marL="0" indent="0">
              <a:buNone/>
            </a:pPr>
            <a:endParaRPr lang="en-US" altLang="zh-CN" dirty="0" smtClean="0"/>
          </a:p>
        </p:txBody>
      </p:sp>
      <p:sp>
        <p:nvSpPr>
          <p:cNvPr id="5" name="Rectangle 7" descr=" 7"/>
          <p:cNvSpPr>
            <a:spLocks/>
          </p:cNvSpPr>
          <p:nvPr/>
        </p:nvSpPr>
        <p:spPr bwMode="auto">
          <a:xfrm>
            <a:off x="647700" y="1524000"/>
            <a:ext cx="7315200" cy="523220"/>
          </a:xfrm>
          <a:prstGeom prst="rect">
            <a:avLst/>
          </a:prstGeom>
          <a:solidFill>
            <a:schemeClr val="bg1"/>
          </a:solidFill>
          <a:ln w="25400" cmpd="sng">
            <a:solidFill>
              <a:srgbClr val="0F243E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lvl="1"/>
            <a:r>
              <a:rPr lang="en-US" altLang="zh-CN" sz="2800" dirty="0" smtClean="0">
                <a:solidFill>
                  <a:srgbClr val="4C4C4C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$ </a:t>
            </a:r>
            <a:r>
              <a:rPr lang="en-US" altLang="zh-CN" sz="2800" dirty="0" err="1" smtClean="0">
                <a:solidFill>
                  <a:srgbClr val="4C4C4C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rosrun</a:t>
            </a:r>
            <a:r>
              <a:rPr lang="en-US" altLang="zh-CN" sz="2800" dirty="0" smtClean="0">
                <a:solidFill>
                  <a:srgbClr val="4C4C4C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lang="en-US" altLang="zh-CN" sz="2800" dirty="0" err="1" smtClean="0">
                <a:solidFill>
                  <a:srgbClr val="4C4C4C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beginner_tutorials</a:t>
            </a:r>
            <a:r>
              <a:rPr lang="en-US" altLang="zh-CN" sz="2800" dirty="0" smtClean="0">
                <a:solidFill>
                  <a:srgbClr val="4C4C4C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lang="en-US" altLang="zh-CN" sz="2800" dirty="0" err="1" smtClean="0">
                <a:solidFill>
                  <a:srgbClr val="4C4C4C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add_two_ints_server</a:t>
            </a:r>
            <a:endParaRPr lang="en-US" altLang="zh-CN" sz="3200" dirty="0"/>
          </a:p>
        </p:txBody>
      </p:sp>
      <p:sp>
        <p:nvSpPr>
          <p:cNvPr id="7" name="Rectangle 6" descr=" 8"/>
          <p:cNvSpPr>
            <a:spLocks/>
          </p:cNvSpPr>
          <p:nvPr/>
        </p:nvSpPr>
        <p:spPr bwMode="auto">
          <a:xfrm>
            <a:off x="647700" y="2514600"/>
            <a:ext cx="7315200" cy="1200329"/>
          </a:xfrm>
          <a:prstGeom prst="rect">
            <a:avLst/>
          </a:prstGeom>
          <a:solidFill>
            <a:schemeClr val="bg1"/>
          </a:solidFill>
          <a:ln w="25400" cmpd="sng">
            <a:solidFill>
              <a:srgbClr val="0F243E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GB" sz="2400" dirty="0" smtClean="0"/>
              <a:t>$ </a:t>
            </a:r>
            <a:r>
              <a:rPr lang="en-GB" sz="2400" dirty="0" err="1" smtClean="0"/>
              <a:t>rosservice</a:t>
            </a:r>
            <a:r>
              <a:rPr lang="en-GB" sz="2400" dirty="0" smtClean="0"/>
              <a:t> </a:t>
            </a:r>
            <a:r>
              <a:rPr lang="en-GB" sz="2400" dirty="0"/>
              <a:t>list</a:t>
            </a:r>
          </a:p>
          <a:p>
            <a:r>
              <a:rPr lang="en-GB" sz="2400" dirty="0" smtClean="0"/>
              <a:t>$ </a:t>
            </a:r>
            <a:r>
              <a:rPr lang="en-GB" sz="2400" dirty="0" err="1" smtClean="0"/>
              <a:t>rosservice</a:t>
            </a:r>
            <a:r>
              <a:rPr lang="en-GB" sz="2400" dirty="0" smtClean="0"/>
              <a:t> </a:t>
            </a:r>
            <a:r>
              <a:rPr lang="en-GB" sz="2400" dirty="0" err="1"/>
              <a:t>args</a:t>
            </a:r>
            <a:r>
              <a:rPr lang="en-GB" sz="2400" dirty="0"/>
              <a:t> /</a:t>
            </a:r>
            <a:r>
              <a:rPr lang="en-GB" sz="2400" dirty="0" err="1"/>
              <a:t>add_two_ints</a:t>
            </a:r>
            <a:endParaRPr lang="en-GB" sz="2400" dirty="0"/>
          </a:p>
          <a:p>
            <a:r>
              <a:rPr lang="en-GB" sz="2400" dirty="0" smtClean="0"/>
              <a:t>$ </a:t>
            </a:r>
            <a:r>
              <a:rPr lang="en-GB" sz="2400" dirty="0" err="1" smtClean="0"/>
              <a:t>rosservice</a:t>
            </a:r>
            <a:r>
              <a:rPr lang="en-GB" sz="2400" dirty="0" smtClean="0"/>
              <a:t> </a:t>
            </a:r>
            <a:r>
              <a:rPr lang="en-GB" sz="2400" dirty="0"/>
              <a:t>call /</a:t>
            </a:r>
            <a:r>
              <a:rPr lang="en-GB" sz="2400" dirty="0" err="1"/>
              <a:t>add_two_ints</a:t>
            </a:r>
            <a:r>
              <a:rPr lang="en-GB" sz="2400" dirty="0"/>
              <a:t> 1 2</a:t>
            </a:r>
          </a:p>
        </p:txBody>
      </p:sp>
      <p:pic>
        <p:nvPicPr>
          <p:cNvPr id="8" name="Picture 2" descr=" 409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1" y="3886200"/>
            <a:ext cx="6324600" cy="286855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483328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 2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32688"/>
          </a:xfrm>
        </p:spPr>
        <p:txBody>
          <a:bodyPr/>
          <a:lstStyle/>
          <a:p>
            <a:r>
              <a:rPr lang="en-GB" dirty="0" smtClean="0"/>
              <a:t>Simulators-  </a:t>
            </a:r>
            <a:r>
              <a:rPr lang="en-GB" sz="3600" dirty="0" smtClean="0"/>
              <a:t>Stage</a:t>
            </a:r>
            <a:endParaRPr lang="en-GB" dirty="0"/>
          </a:p>
        </p:txBody>
      </p:sp>
      <p:sp>
        <p:nvSpPr>
          <p:cNvPr id="3" name="Content Placeholder 2" descr=" 3"/>
          <p:cNvSpPr>
            <a:spLocks noGrp="1"/>
          </p:cNvSpPr>
          <p:nvPr>
            <p:ph idx="1"/>
          </p:nvPr>
        </p:nvSpPr>
        <p:spPr>
          <a:xfrm>
            <a:off x="-76200" y="1371600"/>
            <a:ext cx="9296400" cy="4389120"/>
          </a:xfrm>
        </p:spPr>
        <p:txBody>
          <a:bodyPr/>
          <a:lstStyle/>
          <a:p>
            <a:pPr lvl="0">
              <a:buClr>
                <a:srgbClr val="0BD0D9"/>
              </a:buClr>
              <a:buBlip>
                <a:blip r:embed="rId2"/>
              </a:buBlip>
            </a:pPr>
            <a:r>
              <a:rPr lang="en-GB" smtClean="0">
                <a:latin typeface="Constantia"/>
              </a:rPr>
              <a:t>Stage is a 2D simulator for multiple (large scale) mobile robots</a:t>
            </a:r>
          </a:p>
          <a:p>
            <a:pPr lvl="0">
              <a:buClr>
                <a:srgbClr val="0BD0D9"/>
              </a:buClr>
              <a:buBlip>
                <a:blip r:embed="rId2"/>
              </a:buBlip>
            </a:pPr>
            <a:r>
              <a:rPr lang="en-GB" smtClean="0">
                <a:latin typeface="Constantia"/>
              </a:rPr>
              <a:t>Models for sensors (e.g., laser, sonar) and actuators (e.g., gripper)</a:t>
            </a:r>
          </a:p>
          <a:p>
            <a:pPr lvl="0">
              <a:buClr>
                <a:srgbClr val="0BD0D9"/>
              </a:buClr>
              <a:buBlip>
                <a:blip r:embed="rId2"/>
              </a:buBlip>
            </a:pPr>
            <a:r>
              <a:rPr lang="en-GB" smtClean="0">
                <a:latin typeface="Constantia"/>
              </a:rPr>
              <a:t>Models of simple objects for (limited) manipulation</a:t>
            </a:r>
          </a:p>
          <a:p>
            <a:pPr lvl="0">
              <a:buClr>
                <a:srgbClr val="0BD0D9"/>
              </a:buClr>
              <a:buBlip>
                <a:blip r:embed="rId2"/>
              </a:buBlip>
            </a:pPr>
            <a:r>
              <a:rPr lang="en-GB" smtClean="0">
                <a:latin typeface="Constantia"/>
              </a:rPr>
              <a:t>No physics model at all (e.g., friction, collision, and so forth)</a:t>
            </a:r>
          </a:p>
          <a:p>
            <a:pPr>
              <a:buChar char=" "/>
            </a:pPr>
            <a:r>
              <a:rPr lang="en-GB" smtClean="0"/>
              <a:t>                   </a:t>
            </a:r>
            <a:endParaRPr lang="en-GB" dirty="0"/>
          </a:p>
        </p:txBody>
      </p:sp>
      <p:pic>
        <p:nvPicPr>
          <p:cNvPr id="6146" name="Picture 2" descr=" 614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038600"/>
            <a:ext cx="3125255" cy="260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068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533400"/>
            <a:ext cx="8229600" cy="1143000"/>
          </a:xfrm>
          <a:ln/>
        </p:spPr>
        <p:txBody>
          <a:bodyPr/>
          <a:lstStyle/>
          <a:p>
            <a:r>
              <a:rPr lang="en-US" altLang="zh-CN" dirty="0" smtClean="0"/>
              <a:t>Learning by Practice</a:t>
            </a:r>
            <a:endParaRPr lang="en-US" altLang="zh-CN" dirty="0"/>
          </a:p>
        </p:txBody>
      </p:sp>
      <p:sp>
        <p:nvSpPr>
          <p:cNvPr id="16387" name="Content Placeholder 2"/>
          <p:cNvSpPr>
            <a:spLocks noGrp="1" noChangeArrowheads="1"/>
          </p:cNvSpPr>
          <p:nvPr>
            <p:ph idx="4294967295"/>
          </p:nvPr>
        </p:nvSpPr>
        <p:spPr bwMode="auto">
          <a:xfrm>
            <a:off x="228600" y="1676400"/>
            <a:ext cx="8686800" cy="4495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lnSpcReduction="10000"/>
          </a:bodyPr>
          <a:lstStyle/>
          <a:p>
            <a:pPr>
              <a:lnSpc>
                <a:spcPct val="210000"/>
              </a:lnSpc>
              <a:buBlip>
                <a:blip r:embed="rId2"/>
              </a:buBlip>
            </a:pPr>
            <a:r>
              <a:rPr lang="en-US" altLang="zh-CN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How to customize your own message and service</a:t>
            </a:r>
          </a:p>
          <a:p>
            <a:pPr>
              <a:lnSpc>
                <a:spcPct val="200000"/>
              </a:lnSpc>
              <a:buBlip>
                <a:blip r:embed="rId2"/>
              </a:buBlip>
            </a:pPr>
            <a:r>
              <a:rPr lang="en-US" altLang="zh-CN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How to publish a topic</a:t>
            </a:r>
          </a:p>
          <a:p>
            <a:pPr>
              <a:lnSpc>
                <a:spcPct val="210000"/>
              </a:lnSpc>
              <a:buBlip>
                <a:blip r:embed="rId2"/>
              </a:buBlip>
            </a:pPr>
            <a:r>
              <a:rPr lang="en-US" altLang="zh-CN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How to subscribe a topic</a:t>
            </a:r>
          </a:p>
          <a:p>
            <a:pPr>
              <a:lnSpc>
                <a:spcPct val="200000"/>
              </a:lnSpc>
              <a:buBlip>
                <a:blip r:embed="rId2"/>
              </a:buBlip>
            </a:pPr>
            <a:r>
              <a:rPr lang="en-US" altLang="zh-CN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How to build a server</a:t>
            </a:r>
          </a:p>
          <a:p>
            <a:pPr>
              <a:lnSpc>
                <a:spcPct val="210000"/>
              </a:lnSpc>
              <a:buBlip>
                <a:blip r:embed="rId2"/>
              </a:buBlip>
            </a:pPr>
            <a:r>
              <a:rPr lang="en-US" altLang="zh-CN" sz="2800" b="1" dirty="0"/>
              <a:t>How to build a client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6942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210312"/>
            <a:ext cx="9372600" cy="1008888"/>
          </a:xfrm>
          <a:ln/>
        </p:spPr>
        <p:txBody>
          <a:bodyPr>
            <a:normAutofit/>
          </a:bodyPr>
          <a:lstStyle/>
          <a:p>
            <a:pPr marL="457200" indent="-457200">
              <a:buBlip>
                <a:blip r:embed="rId2"/>
              </a:buBlip>
            </a:pPr>
            <a:r>
              <a:rPr lang="en-GB" sz="2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Go to eclipse, new source file: </a:t>
            </a:r>
            <a:r>
              <a:rPr lang="en-GB" sz="2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add_two_ints_client.cpp</a:t>
            </a:r>
            <a:endParaRPr lang="en-GB" sz="26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3795" name="Rectangle 5"/>
          <p:cNvSpPr>
            <a:spLocks/>
          </p:cNvSpPr>
          <p:nvPr/>
        </p:nvSpPr>
        <p:spPr bwMode="auto">
          <a:xfrm>
            <a:off x="533400" y="1204889"/>
            <a:ext cx="8229600" cy="5576911"/>
          </a:xfrm>
          <a:prstGeom prst="rect">
            <a:avLst/>
          </a:prstGeom>
          <a:solidFill>
            <a:schemeClr val="bg1"/>
          </a:solidFill>
          <a:ln w="25400" cmpd="sng">
            <a:solidFill>
              <a:srgbClr val="0F243E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330" dirty="0"/>
              <a:t>#include "</a:t>
            </a:r>
            <a:r>
              <a:rPr lang="en-GB" sz="1330" dirty="0" err="1"/>
              <a:t>ros</a:t>
            </a:r>
            <a:r>
              <a:rPr lang="en-GB" sz="1330" dirty="0"/>
              <a:t>/</a:t>
            </a:r>
            <a:r>
              <a:rPr lang="en-GB" sz="1330" dirty="0" err="1"/>
              <a:t>ros.h</a:t>
            </a:r>
            <a:r>
              <a:rPr lang="en-GB" sz="1330" dirty="0"/>
              <a:t>"</a:t>
            </a:r>
          </a:p>
          <a:p>
            <a:r>
              <a:rPr lang="en-GB" sz="1330" dirty="0"/>
              <a:t>#include "</a:t>
            </a:r>
            <a:r>
              <a:rPr lang="en-GB" sz="1330" dirty="0" err="1"/>
              <a:t>beginner_tutorials</a:t>
            </a:r>
            <a:r>
              <a:rPr lang="en-GB" sz="1330" dirty="0"/>
              <a:t>/</a:t>
            </a:r>
            <a:r>
              <a:rPr lang="en-GB" sz="1330" dirty="0" err="1"/>
              <a:t>AddTwoInts.h</a:t>
            </a:r>
            <a:r>
              <a:rPr lang="en-GB" sz="1330" dirty="0"/>
              <a:t>"</a:t>
            </a:r>
          </a:p>
          <a:p>
            <a:r>
              <a:rPr lang="en-GB" sz="1330" dirty="0"/>
              <a:t> </a:t>
            </a:r>
          </a:p>
          <a:p>
            <a:r>
              <a:rPr lang="en-GB" sz="1330" dirty="0" err="1"/>
              <a:t>int</a:t>
            </a:r>
            <a:r>
              <a:rPr lang="en-GB" sz="1330" dirty="0"/>
              <a:t> main(</a:t>
            </a:r>
            <a:r>
              <a:rPr lang="en-GB" sz="1330" dirty="0" err="1"/>
              <a:t>int</a:t>
            </a:r>
            <a:r>
              <a:rPr lang="en-GB" sz="1330" dirty="0"/>
              <a:t> </a:t>
            </a:r>
            <a:r>
              <a:rPr lang="en-GB" sz="1330" dirty="0" err="1"/>
              <a:t>argc</a:t>
            </a:r>
            <a:r>
              <a:rPr lang="en-GB" sz="1330" dirty="0"/>
              <a:t>, char **</a:t>
            </a:r>
            <a:r>
              <a:rPr lang="en-GB" sz="1330" dirty="0" err="1"/>
              <a:t>argv</a:t>
            </a:r>
            <a:r>
              <a:rPr lang="en-GB" sz="1330" dirty="0"/>
              <a:t>)</a:t>
            </a:r>
          </a:p>
          <a:p>
            <a:r>
              <a:rPr lang="en-GB" sz="1330" dirty="0"/>
              <a:t>{</a:t>
            </a:r>
          </a:p>
          <a:p>
            <a:r>
              <a:rPr lang="en-GB" sz="1330" dirty="0"/>
              <a:t>  </a:t>
            </a:r>
            <a:r>
              <a:rPr lang="en-GB" sz="1330" dirty="0" err="1"/>
              <a:t>ros</a:t>
            </a:r>
            <a:r>
              <a:rPr lang="en-GB" sz="1330" dirty="0"/>
              <a:t>::</a:t>
            </a:r>
            <a:r>
              <a:rPr lang="en-GB" sz="1330" dirty="0" err="1"/>
              <a:t>init</a:t>
            </a:r>
            <a:r>
              <a:rPr lang="en-GB" sz="1330" dirty="0"/>
              <a:t>(</a:t>
            </a:r>
            <a:r>
              <a:rPr lang="en-GB" sz="1330" dirty="0" err="1"/>
              <a:t>argc</a:t>
            </a:r>
            <a:r>
              <a:rPr lang="en-GB" sz="1330" dirty="0"/>
              <a:t>, </a:t>
            </a:r>
            <a:r>
              <a:rPr lang="en-GB" sz="1330" dirty="0" err="1"/>
              <a:t>argv</a:t>
            </a:r>
            <a:r>
              <a:rPr lang="en-GB" sz="1330" dirty="0"/>
              <a:t>, "</a:t>
            </a:r>
            <a:r>
              <a:rPr lang="en-GB" sz="1330" dirty="0" err="1"/>
              <a:t>add_two_ints_client</a:t>
            </a:r>
            <a:r>
              <a:rPr lang="en-GB" sz="1330" dirty="0"/>
              <a:t>");</a:t>
            </a:r>
          </a:p>
          <a:p>
            <a:r>
              <a:rPr lang="en-GB" sz="1330" dirty="0"/>
              <a:t>  if (</a:t>
            </a:r>
            <a:r>
              <a:rPr lang="en-GB" sz="1330" dirty="0" err="1"/>
              <a:t>argc</a:t>
            </a:r>
            <a:r>
              <a:rPr lang="en-GB" sz="1330" dirty="0"/>
              <a:t> != 3)</a:t>
            </a:r>
          </a:p>
          <a:p>
            <a:r>
              <a:rPr lang="en-GB" sz="1330" dirty="0"/>
              <a:t>  {</a:t>
            </a:r>
          </a:p>
          <a:p>
            <a:r>
              <a:rPr lang="en-GB" sz="1330" dirty="0"/>
              <a:t>    ROS_INFO("usage: </a:t>
            </a:r>
            <a:r>
              <a:rPr lang="en-GB" sz="1330" dirty="0" err="1"/>
              <a:t>add_two_ints_client</a:t>
            </a:r>
            <a:r>
              <a:rPr lang="en-GB" sz="1330" dirty="0"/>
              <a:t> X Y");</a:t>
            </a:r>
          </a:p>
          <a:p>
            <a:r>
              <a:rPr lang="en-GB" sz="1330" dirty="0"/>
              <a:t>    return 1;</a:t>
            </a:r>
          </a:p>
          <a:p>
            <a:r>
              <a:rPr lang="en-GB" sz="1330" dirty="0"/>
              <a:t>  </a:t>
            </a:r>
            <a:r>
              <a:rPr lang="en-GB" sz="1330" dirty="0" smtClean="0"/>
              <a:t>}</a:t>
            </a:r>
            <a:r>
              <a:rPr lang="en-GB" sz="1330" dirty="0"/>
              <a:t> </a:t>
            </a:r>
          </a:p>
          <a:p>
            <a:r>
              <a:rPr lang="en-GB" sz="1330" dirty="0"/>
              <a:t>  </a:t>
            </a:r>
            <a:r>
              <a:rPr lang="en-GB" sz="1330" dirty="0" err="1"/>
              <a:t>ros</a:t>
            </a:r>
            <a:r>
              <a:rPr lang="en-GB" sz="1330" dirty="0"/>
              <a:t>::</a:t>
            </a:r>
            <a:r>
              <a:rPr lang="en-GB" sz="1330" dirty="0" err="1"/>
              <a:t>NodeHandle</a:t>
            </a:r>
            <a:r>
              <a:rPr lang="en-GB" sz="1330" dirty="0"/>
              <a:t> n;</a:t>
            </a:r>
          </a:p>
          <a:p>
            <a:r>
              <a:rPr lang="en-GB" sz="1330" dirty="0"/>
              <a:t>  </a:t>
            </a:r>
            <a:r>
              <a:rPr lang="en-GB" sz="1330" dirty="0" err="1"/>
              <a:t>ros</a:t>
            </a:r>
            <a:r>
              <a:rPr lang="en-GB" sz="1330" dirty="0"/>
              <a:t>::</a:t>
            </a:r>
            <a:r>
              <a:rPr lang="en-GB" sz="1330" dirty="0" err="1"/>
              <a:t>ServiceClient</a:t>
            </a:r>
            <a:r>
              <a:rPr lang="en-GB" sz="1330" dirty="0"/>
              <a:t> client = </a:t>
            </a:r>
            <a:r>
              <a:rPr lang="en-GB" sz="1330" dirty="0" err="1"/>
              <a:t>n.serviceClient</a:t>
            </a:r>
            <a:r>
              <a:rPr lang="en-GB" sz="1330" dirty="0"/>
              <a:t>&lt;</a:t>
            </a:r>
            <a:r>
              <a:rPr lang="en-GB" sz="1330" dirty="0" err="1"/>
              <a:t>beginner_tutorials</a:t>
            </a:r>
            <a:r>
              <a:rPr lang="en-GB" sz="1330" dirty="0"/>
              <a:t>::</a:t>
            </a:r>
            <a:r>
              <a:rPr lang="en-GB" sz="1330" dirty="0" err="1"/>
              <a:t>AddTwoInts</a:t>
            </a:r>
            <a:r>
              <a:rPr lang="en-GB" sz="1330" dirty="0"/>
              <a:t>&gt;("</a:t>
            </a:r>
            <a:r>
              <a:rPr lang="en-GB" sz="1330" dirty="0" err="1"/>
              <a:t>add_two_ints</a:t>
            </a:r>
            <a:r>
              <a:rPr lang="en-GB" sz="1330" dirty="0"/>
              <a:t>");</a:t>
            </a:r>
          </a:p>
          <a:p>
            <a:r>
              <a:rPr lang="en-GB" sz="1330" dirty="0"/>
              <a:t>  </a:t>
            </a:r>
            <a:r>
              <a:rPr lang="en-GB" sz="1330" dirty="0" err="1"/>
              <a:t>beginner_tutorials</a:t>
            </a:r>
            <a:r>
              <a:rPr lang="en-GB" sz="1330" dirty="0"/>
              <a:t>::</a:t>
            </a:r>
            <a:r>
              <a:rPr lang="en-GB" sz="1330" dirty="0" err="1"/>
              <a:t>AddTwoInts</a:t>
            </a:r>
            <a:r>
              <a:rPr lang="en-GB" sz="1330" dirty="0"/>
              <a:t> </a:t>
            </a:r>
            <a:r>
              <a:rPr lang="en-GB" sz="1330" dirty="0" err="1"/>
              <a:t>srv</a:t>
            </a:r>
            <a:r>
              <a:rPr lang="en-GB" sz="1330" dirty="0"/>
              <a:t>;</a:t>
            </a:r>
          </a:p>
          <a:p>
            <a:r>
              <a:rPr lang="en-GB" sz="1330" dirty="0"/>
              <a:t>  </a:t>
            </a:r>
            <a:r>
              <a:rPr lang="en-GB" sz="1330" dirty="0" err="1"/>
              <a:t>srv.request.A</a:t>
            </a:r>
            <a:r>
              <a:rPr lang="en-GB" sz="1330" dirty="0"/>
              <a:t> = atoll(</a:t>
            </a:r>
            <a:r>
              <a:rPr lang="en-GB" sz="1330" dirty="0" err="1"/>
              <a:t>argv</a:t>
            </a:r>
            <a:r>
              <a:rPr lang="en-GB" sz="1330" dirty="0"/>
              <a:t>[1]);</a:t>
            </a:r>
          </a:p>
          <a:p>
            <a:r>
              <a:rPr lang="en-GB" sz="1330" dirty="0"/>
              <a:t>  </a:t>
            </a:r>
            <a:r>
              <a:rPr lang="en-GB" sz="1330" dirty="0" err="1"/>
              <a:t>srv.request.B</a:t>
            </a:r>
            <a:r>
              <a:rPr lang="en-GB" sz="1330" dirty="0"/>
              <a:t> = atoll(</a:t>
            </a:r>
            <a:r>
              <a:rPr lang="en-GB" sz="1330" dirty="0" err="1"/>
              <a:t>argv</a:t>
            </a:r>
            <a:r>
              <a:rPr lang="en-GB" sz="1330" dirty="0"/>
              <a:t>[2]);</a:t>
            </a:r>
          </a:p>
          <a:p>
            <a:r>
              <a:rPr lang="en-GB" sz="1330" dirty="0"/>
              <a:t>  if (</a:t>
            </a:r>
            <a:r>
              <a:rPr lang="en-GB" sz="1330" dirty="0" err="1"/>
              <a:t>client.call</a:t>
            </a:r>
            <a:r>
              <a:rPr lang="en-GB" sz="1330" dirty="0"/>
              <a:t>(</a:t>
            </a:r>
            <a:r>
              <a:rPr lang="en-GB" sz="1330" dirty="0" err="1"/>
              <a:t>srv</a:t>
            </a:r>
            <a:r>
              <a:rPr lang="en-GB" sz="1330" dirty="0"/>
              <a:t>))</a:t>
            </a:r>
          </a:p>
          <a:p>
            <a:r>
              <a:rPr lang="en-GB" sz="1330" dirty="0"/>
              <a:t>  {</a:t>
            </a:r>
          </a:p>
          <a:p>
            <a:r>
              <a:rPr lang="en-GB" sz="1330" dirty="0"/>
              <a:t>    ROS_INFO("Sum: %</a:t>
            </a:r>
            <a:r>
              <a:rPr lang="en-GB" sz="1330" dirty="0" err="1"/>
              <a:t>ld</a:t>
            </a:r>
            <a:r>
              <a:rPr lang="en-GB" sz="1330" dirty="0"/>
              <a:t>", (long </a:t>
            </a:r>
            <a:r>
              <a:rPr lang="en-GB" sz="1330" dirty="0" err="1"/>
              <a:t>int</a:t>
            </a:r>
            <a:r>
              <a:rPr lang="en-GB" sz="1330" dirty="0"/>
              <a:t>)</a:t>
            </a:r>
            <a:r>
              <a:rPr lang="en-GB" sz="1330" dirty="0" err="1"/>
              <a:t>srv.response.Sum</a:t>
            </a:r>
            <a:r>
              <a:rPr lang="en-GB" sz="1330" dirty="0"/>
              <a:t>);</a:t>
            </a:r>
          </a:p>
          <a:p>
            <a:r>
              <a:rPr lang="en-GB" sz="1330" dirty="0"/>
              <a:t>  }</a:t>
            </a:r>
          </a:p>
          <a:p>
            <a:r>
              <a:rPr lang="en-GB" sz="1330" dirty="0"/>
              <a:t>  else</a:t>
            </a:r>
          </a:p>
          <a:p>
            <a:r>
              <a:rPr lang="en-GB" sz="1330" dirty="0"/>
              <a:t>  {</a:t>
            </a:r>
          </a:p>
          <a:p>
            <a:r>
              <a:rPr lang="en-GB" sz="1330" dirty="0"/>
              <a:t>    ROS_ERROR("Failed to call service </a:t>
            </a:r>
            <a:r>
              <a:rPr lang="en-GB" sz="1330" dirty="0" err="1"/>
              <a:t>add_two_ints</a:t>
            </a:r>
            <a:r>
              <a:rPr lang="en-GB" sz="1330" dirty="0"/>
              <a:t>");</a:t>
            </a:r>
          </a:p>
          <a:p>
            <a:r>
              <a:rPr lang="en-GB" sz="1330" dirty="0"/>
              <a:t>    return 1;</a:t>
            </a:r>
          </a:p>
          <a:p>
            <a:r>
              <a:rPr lang="en-GB" sz="1330" dirty="0"/>
              <a:t>  }</a:t>
            </a:r>
          </a:p>
          <a:p>
            <a:r>
              <a:rPr lang="en-GB" sz="1330" dirty="0"/>
              <a:t> </a:t>
            </a:r>
            <a:r>
              <a:rPr lang="en-GB" sz="1330" dirty="0" smtClean="0"/>
              <a:t>  </a:t>
            </a:r>
            <a:r>
              <a:rPr lang="en-GB" sz="1330" dirty="0"/>
              <a:t>return 0;</a:t>
            </a:r>
          </a:p>
          <a:p>
            <a:r>
              <a:rPr lang="en-GB" sz="1330" dirty="0"/>
              <a:t>}</a:t>
            </a:r>
          </a:p>
        </p:txBody>
      </p:sp>
      <p:sp>
        <p:nvSpPr>
          <p:cNvPr id="6" name="Tit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2400"/>
            <a:ext cx="8229600" cy="762000"/>
          </a:xfrm>
          <a:ln/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Create </a:t>
            </a:r>
            <a:r>
              <a:rPr lang="en-US" altLang="zh-CN" dirty="0"/>
              <a:t>node </a:t>
            </a:r>
            <a:r>
              <a:rPr lang="en-GB" dirty="0" err="1" smtClean="0"/>
              <a:t>add_two_ints_client</a:t>
            </a:r>
            <a:endParaRPr lang="en-US" altLang="zh-CN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8244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 descr=" 3379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04800"/>
            <a:ext cx="8229600" cy="1008888"/>
          </a:xfrm>
          <a:ln/>
        </p:spPr>
        <p:txBody>
          <a:bodyPr>
            <a:normAutofit/>
          </a:bodyPr>
          <a:lstStyle/>
          <a:p>
            <a:pPr marL="457200" indent="-457200">
              <a:buBlip>
                <a:blip r:embed="rId2"/>
              </a:buBlip>
            </a:pPr>
            <a:r>
              <a:rPr lang="en-GB" sz="2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CMakeLists.txt should look like:</a:t>
            </a:r>
            <a:endParaRPr lang="en-GB" sz="26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Title 1" descr=" 6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-152400"/>
            <a:ext cx="8229600" cy="1143000"/>
          </a:xfrm>
          <a:ln/>
        </p:spPr>
        <p:txBody>
          <a:bodyPr/>
          <a:lstStyle/>
          <a:p>
            <a:r>
              <a:rPr lang="en-GB" altLang="zh-CN" dirty="0" smtClean="0"/>
              <a:t>CMakeLists.txt</a:t>
            </a:r>
            <a:endParaRPr lang="en-US" altLang="zh-CN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365470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 descr=" 3379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04800"/>
            <a:ext cx="8229600" cy="1008888"/>
          </a:xfrm>
          <a:ln/>
        </p:spPr>
        <p:txBody>
          <a:bodyPr>
            <a:normAutofit/>
          </a:bodyPr>
          <a:lstStyle/>
          <a:p>
            <a:pPr marL="457200" indent="-457200">
              <a:buBlip>
                <a:blip r:embed="rId2"/>
              </a:buBlip>
            </a:pPr>
            <a:r>
              <a:rPr lang="en-GB" sz="2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CMakeLists.txt should look like:</a:t>
            </a:r>
            <a:endParaRPr lang="en-GB" sz="26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Rectangle 5" descr=" 33795"/>
          <p:cNvSpPr>
            <a:spLocks/>
          </p:cNvSpPr>
          <p:nvPr/>
        </p:nvSpPr>
        <p:spPr bwMode="auto">
          <a:xfrm>
            <a:off x="457200" y="1295400"/>
            <a:ext cx="7772400" cy="5201424"/>
          </a:xfrm>
          <a:prstGeom prst="rect">
            <a:avLst/>
          </a:prstGeom>
          <a:solidFill>
            <a:schemeClr val="bg1"/>
          </a:solidFill>
          <a:ln w="25400" cmpd="sng">
            <a:solidFill>
              <a:srgbClr val="0F243E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1200" dirty="0" err="1"/>
              <a:t>cmake_minimum_required</a:t>
            </a:r>
            <a:r>
              <a:rPr lang="en-GB" sz="1200" dirty="0"/>
              <a:t>(VERSION 2.8.3)</a:t>
            </a:r>
          </a:p>
          <a:p>
            <a:r>
              <a:rPr lang="en-GB" sz="1200" dirty="0"/>
              <a:t>project(</a:t>
            </a:r>
            <a:r>
              <a:rPr lang="en-GB" sz="1200" dirty="0" err="1"/>
              <a:t>beginner_tutorials</a:t>
            </a:r>
            <a:r>
              <a:rPr lang="en-GB" sz="1200" dirty="0"/>
              <a:t>)</a:t>
            </a:r>
          </a:p>
          <a:p>
            <a:r>
              <a:rPr lang="en-GB" sz="1200" dirty="0" err="1"/>
              <a:t>find_package</a:t>
            </a:r>
            <a:r>
              <a:rPr lang="en-GB" sz="1200" dirty="0"/>
              <a:t>(catkin REQUIRED COMPONENTS</a:t>
            </a:r>
          </a:p>
          <a:p>
            <a:r>
              <a:rPr lang="en-GB" sz="1200" dirty="0"/>
              <a:t>  </a:t>
            </a:r>
            <a:r>
              <a:rPr lang="en-GB" sz="1200" dirty="0" err="1"/>
              <a:t>roscpp</a:t>
            </a:r>
            <a:endParaRPr lang="en-GB" sz="1200" dirty="0"/>
          </a:p>
          <a:p>
            <a:r>
              <a:rPr lang="en-GB" sz="1200" dirty="0"/>
              <a:t>  </a:t>
            </a:r>
            <a:r>
              <a:rPr lang="en-GB" sz="1200" dirty="0" err="1"/>
              <a:t>rospy</a:t>
            </a:r>
            <a:endParaRPr lang="en-GB" sz="1200" dirty="0"/>
          </a:p>
          <a:p>
            <a:r>
              <a:rPr lang="en-GB" sz="1200" dirty="0"/>
              <a:t>  </a:t>
            </a:r>
            <a:r>
              <a:rPr lang="en-GB" sz="1200" dirty="0" err="1"/>
              <a:t>std_msgs</a:t>
            </a:r>
            <a:endParaRPr lang="en-GB" sz="1200" dirty="0"/>
          </a:p>
          <a:p>
            <a:r>
              <a:rPr lang="en-GB" sz="1200" dirty="0"/>
              <a:t>  </a:t>
            </a:r>
            <a:r>
              <a:rPr lang="en-GB" sz="1200" dirty="0" err="1"/>
              <a:t>message_generation</a:t>
            </a:r>
            <a:endParaRPr lang="en-GB" sz="1200" dirty="0"/>
          </a:p>
          <a:p>
            <a:r>
              <a:rPr lang="en-GB" sz="1200" dirty="0"/>
              <a:t>)</a:t>
            </a:r>
          </a:p>
          <a:p>
            <a:r>
              <a:rPr lang="en-GB" sz="1200" dirty="0" err="1"/>
              <a:t>add_message_files</a:t>
            </a:r>
            <a:r>
              <a:rPr lang="en-GB" sz="1200" dirty="0"/>
              <a:t>(   FILES   AandB.msg  )</a:t>
            </a:r>
          </a:p>
          <a:p>
            <a:r>
              <a:rPr lang="en-GB" sz="1200" dirty="0" err="1"/>
              <a:t>add_service_files</a:t>
            </a:r>
            <a:r>
              <a:rPr lang="en-GB" sz="1200" dirty="0"/>
              <a:t> (  FILES    </a:t>
            </a:r>
            <a:r>
              <a:rPr lang="en-GB" sz="1200" dirty="0" err="1"/>
              <a:t>AddTwoInts.srv</a:t>
            </a:r>
            <a:r>
              <a:rPr lang="en-GB" sz="1200" dirty="0"/>
              <a:t>  )</a:t>
            </a:r>
          </a:p>
          <a:p>
            <a:r>
              <a:rPr lang="en-GB" sz="1200" dirty="0" err="1"/>
              <a:t>generate_messages</a:t>
            </a:r>
            <a:r>
              <a:rPr lang="en-GB" sz="1200" dirty="0"/>
              <a:t>(   DEPENDENCIES    </a:t>
            </a:r>
            <a:r>
              <a:rPr lang="en-GB" sz="1200" dirty="0" err="1"/>
              <a:t>std_msgs</a:t>
            </a:r>
            <a:r>
              <a:rPr lang="en-GB" sz="1200" dirty="0"/>
              <a:t>  )</a:t>
            </a:r>
          </a:p>
          <a:p>
            <a:r>
              <a:rPr lang="en-GB" sz="1200" dirty="0" err="1"/>
              <a:t>catkin_package</a:t>
            </a:r>
            <a:r>
              <a:rPr lang="en-GB" sz="1200" dirty="0"/>
              <a:t>(   CATKIN_DEPENDS </a:t>
            </a:r>
            <a:r>
              <a:rPr lang="en-GB" sz="1200" dirty="0" err="1"/>
              <a:t>roscpp</a:t>
            </a:r>
            <a:r>
              <a:rPr lang="en-GB" sz="1200" dirty="0"/>
              <a:t> </a:t>
            </a:r>
            <a:r>
              <a:rPr lang="en-GB" sz="1200" dirty="0" err="1"/>
              <a:t>rospy</a:t>
            </a:r>
            <a:r>
              <a:rPr lang="en-GB" sz="1200" dirty="0"/>
              <a:t> </a:t>
            </a:r>
            <a:r>
              <a:rPr lang="en-GB" sz="1200" dirty="0" err="1"/>
              <a:t>std_msgs</a:t>
            </a:r>
            <a:r>
              <a:rPr lang="en-GB" sz="1200" dirty="0"/>
              <a:t> </a:t>
            </a:r>
            <a:r>
              <a:rPr lang="en-GB" sz="1200" dirty="0" err="1"/>
              <a:t>message_runtime</a:t>
            </a:r>
            <a:r>
              <a:rPr lang="en-GB" sz="1200" dirty="0"/>
              <a:t> )</a:t>
            </a:r>
          </a:p>
          <a:p>
            <a:r>
              <a:rPr lang="en-GB" sz="1200" dirty="0" err="1"/>
              <a:t>include_directories</a:t>
            </a:r>
            <a:r>
              <a:rPr lang="en-GB" sz="1200" dirty="0"/>
              <a:t>(   ${</a:t>
            </a:r>
            <a:r>
              <a:rPr lang="en-GB" sz="1200" dirty="0" err="1"/>
              <a:t>catkin_INCLUDE_DIRS</a:t>
            </a:r>
            <a:r>
              <a:rPr lang="en-GB" sz="1200" dirty="0"/>
              <a:t>} )</a:t>
            </a:r>
          </a:p>
          <a:p>
            <a:r>
              <a:rPr lang="en-GB" sz="1200" dirty="0" err="1"/>
              <a:t>add_executable</a:t>
            </a:r>
            <a:r>
              <a:rPr lang="en-GB" sz="1200" dirty="0"/>
              <a:t>(talker </a:t>
            </a:r>
            <a:r>
              <a:rPr lang="en-GB" sz="1200" dirty="0" err="1"/>
              <a:t>src</a:t>
            </a:r>
            <a:r>
              <a:rPr lang="en-GB" sz="1200" dirty="0"/>
              <a:t>/talker.cpp)</a:t>
            </a:r>
          </a:p>
          <a:p>
            <a:r>
              <a:rPr lang="en-GB" sz="1200" dirty="0" err="1"/>
              <a:t>target_link_libraries</a:t>
            </a:r>
            <a:r>
              <a:rPr lang="en-GB" sz="1200" dirty="0"/>
              <a:t>(talker ${</a:t>
            </a:r>
            <a:r>
              <a:rPr lang="en-GB" sz="1200" dirty="0" err="1"/>
              <a:t>catkin_LIBRARIES</a:t>
            </a:r>
            <a:r>
              <a:rPr lang="en-GB" sz="1200" dirty="0"/>
              <a:t>})</a:t>
            </a:r>
          </a:p>
          <a:p>
            <a:r>
              <a:rPr lang="en-GB" sz="1200" dirty="0" err="1"/>
              <a:t>add_executable</a:t>
            </a:r>
            <a:r>
              <a:rPr lang="en-GB" sz="1200" dirty="0"/>
              <a:t>(listener </a:t>
            </a:r>
            <a:r>
              <a:rPr lang="en-GB" sz="1200" dirty="0" err="1"/>
              <a:t>src</a:t>
            </a:r>
            <a:r>
              <a:rPr lang="en-GB" sz="1200" dirty="0"/>
              <a:t>/listener.cpp)</a:t>
            </a:r>
          </a:p>
          <a:p>
            <a:r>
              <a:rPr lang="en-GB" sz="1200" dirty="0" err="1"/>
              <a:t>target_link_libraries</a:t>
            </a:r>
            <a:r>
              <a:rPr lang="en-GB" sz="1200" dirty="0"/>
              <a:t>(listener ${</a:t>
            </a:r>
            <a:r>
              <a:rPr lang="en-GB" sz="1200" dirty="0" err="1"/>
              <a:t>catkin_LIBRARIES</a:t>
            </a:r>
            <a:r>
              <a:rPr lang="en-GB" sz="1200" dirty="0" smtClean="0"/>
              <a:t>})</a:t>
            </a:r>
          </a:p>
          <a:p>
            <a:r>
              <a:rPr lang="en-GB" sz="1200" dirty="0" err="1"/>
              <a:t>add_executable</a:t>
            </a:r>
            <a:r>
              <a:rPr lang="en-GB" sz="1200" dirty="0"/>
              <a:t>(</a:t>
            </a:r>
            <a:r>
              <a:rPr lang="en-GB" sz="1200" dirty="0" err="1"/>
              <a:t>add_two_ints_server</a:t>
            </a:r>
            <a:r>
              <a:rPr lang="en-GB" sz="1200" dirty="0"/>
              <a:t>  </a:t>
            </a:r>
            <a:r>
              <a:rPr lang="en-GB" sz="1200" dirty="0" err="1"/>
              <a:t>src</a:t>
            </a:r>
            <a:r>
              <a:rPr lang="en-GB" sz="1200" dirty="0"/>
              <a:t>/add_two_ints_server.cpp)</a:t>
            </a:r>
          </a:p>
          <a:p>
            <a:r>
              <a:rPr lang="en-GB" sz="1200" dirty="0" err="1"/>
              <a:t>target_link_libraries</a:t>
            </a:r>
            <a:r>
              <a:rPr lang="en-GB" sz="1200" dirty="0"/>
              <a:t>(</a:t>
            </a:r>
            <a:r>
              <a:rPr lang="en-GB" sz="1200" dirty="0" err="1"/>
              <a:t>add_two_ints_server</a:t>
            </a:r>
            <a:r>
              <a:rPr lang="en-GB" sz="1200" dirty="0"/>
              <a:t>  ${</a:t>
            </a:r>
            <a:r>
              <a:rPr lang="en-GB" sz="1200" dirty="0" err="1"/>
              <a:t>catkin_LIBRARIES</a:t>
            </a:r>
            <a:r>
              <a:rPr lang="en-GB" sz="1200" dirty="0"/>
              <a:t>})</a:t>
            </a:r>
          </a:p>
          <a:p>
            <a:endParaRPr lang="en-GB" sz="1600" dirty="0" smtClean="0">
              <a:solidFill>
                <a:srgbClr val="FF0000"/>
              </a:solidFill>
            </a:endParaRPr>
          </a:p>
          <a:p>
            <a:r>
              <a:rPr lang="en-GB" sz="2000" dirty="0" err="1" smtClean="0">
                <a:solidFill>
                  <a:srgbClr val="FF0000"/>
                </a:solidFill>
              </a:rPr>
              <a:t>add_executable</a:t>
            </a:r>
            <a:r>
              <a:rPr lang="en-GB" sz="2000" dirty="0" smtClean="0">
                <a:solidFill>
                  <a:srgbClr val="FF0000"/>
                </a:solidFill>
              </a:rPr>
              <a:t>(</a:t>
            </a:r>
            <a:r>
              <a:rPr lang="en-GB" sz="2000" dirty="0" err="1" smtClean="0">
                <a:solidFill>
                  <a:srgbClr val="FF0000"/>
                </a:solidFill>
              </a:rPr>
              <a:t>add_two_ints_client</a:t>
            </a:r>
            <a:r>
              <a:rPr lang="en-GB" sz="2000" dirty="0" smtClean="0">
                <a:solidFill>
                  <a:srgbClr val="FF0000"/>
                </a:solidFill>
              </a:rPr>
              <a:t>  </a:t>
            </a:r>
            <a:r>
              <a:rPr lang="en-GB" sz="2000" dirty="0" err="1" smtClean="0">
                <a:solidFill>
                  <a:srgbClr val="FF0000"/>
                </a:solidFill>
              </a:rPr>
              <a:t>src</a:t>
            </a:r>
            <a:r>
              <a:rPr lang="en-GB" sz="2000" dirty="0" smtClean="0">
                <a:solidFill>
                  <a:srgbClr val="FF0000"/>
                </a:solidFill>
              </a:rPr>
              <a:t>/add_two_ints_client.cpp</a:t>
            </a:r>
            <a:r>
              <a:rPr lang="en-GB" sz="2000" dirty="0">
                <a:solidFill>
                  <a:srgbClr val="FF0000"/>
                </a:solidFill>
              </a:rPr>
              <a:t>)</a:t>
            </a:r>
          </a:p>
          <a:p>
            <a:r>
              <a:rPr lang="en-GB" sz="2000" dirty="0" err="1" smtClean="0">
                <a:solidFill>
                  <a:srgbClr val="FF0000"/>
                </a:solidFill>
              </a:rPr>
              <a:t>target_link_libraries</a:t>
            </a:r>
            <a:r>
              <a:rPr lang="en-GB" sz="2000" dirty="0" smtClean="0">
                <a:solidFill>
                  <a:srgbClr val="FF0000"/>
                </a:solidFill>
              </a:rPr>
              <a:t>(</a:t>
            </a:r>
            <a:r>
              <a:rPr lang="en-GB" sz="2000" dirty="0" err="1" smtClean="0">
                <a:solidFill>
                  <a:srgbClr val="FF0000"/>
                </a:solidFill>
              </a:rPr>
              <a:t>add_two_ints_client</a:t>
            </a:r>
            <a:r>
              <a:rPr lang="en-GB" sz="2000" dirty="0" smtClean="0">
                <a:solidFill>
                  <a:srgbClr val="FF0000"/>
                </a:solidFill>
              </a:rPr>
              <a:t> </a:t>
            </a:r>
            <a:r>
              <a:rPr lang="en-GB" sz="2000" dirty="0">
                <a:solidFill>
                  <a:srgbClr val="FF0000"/>
                </a:solidFill>
              </a:rPr>
              <a:t>${</a:t>
            </a:r>
            <a:r>
              <a:rPr lang="en-GB" sz="2000" dirty="0" err="1">
                <a:solidFill>
                  <a:srgbClr val="FF0000"/>
                </a:solidFill>
              </a:rPr>
              <a:t>catkin_LIBRARIES</a:t>
            </a:r>
            <a:r>
              <a:rPr lang="en-GB" sz="2000" dirty="0">
                <a:solidFill>
                  <a:srgbClr val="FF0000"/>
                </a:solidFill>
              </a:rPr>
              <a:t>})</a:t>
            </a:r>
          </a:p>
          <a:p>
            <a:endParaRPr lang="en-GB" sz="1600" dirty="0" smtClean="0">
              <a:solidFill>
                <a:srgbClr val="FF0000"/>
              </a:solidFill>
            </a:endParaRPr>
          </a:p>
          <a:p>
            <a:endParaRPr lang="en-GB" sz="1600" dirty="0">
              <a:solidFill>
                <a:srgbClr val="FF0000"/>
              </a:solidFill>
            </a:endParaRPr>
          </a:p>
          <a:p>
            <a:r>
              <a:rPr lang="en-GB" sz="1600" dirty="0" err="1"/>
              <a:t>add_dependencies</a:t>
            </a:r>
            <a:r>
              <a:rPr lang="en-GB" sz="1600" dirty="0"/>
              <a:t>(talker </a:t>
            </a:r>
            <a:r>
              <a:rPr lang="en-GB" sz="1600" dirty="0" err="1"/>
              <a:t>beginner_tutorials_generate_messages_cpp</a:t>
            </a:r>
            <a:r>
              <a:rPr lang="en-GB" sz="1600" dirty="0" smtClean="0"/>
              <a:t>)</a:t>
            </a:r>
            <a:endParaRPr lang="en-GB" sz="1600" dirty="0"/>
          </a:p>
        </p:txBody>
      </p:sp>
      <p:sp>
        <p:nvSpPr>
          <p:cNvPr id="6" name="Title 1" descr=" 6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-152400"/>
            <a:ext cx="8229600" cy="1143000"/>
          </a:xfrm>
          <a:ln/>
        </p:spPr>
        <p:txBody>
          <a:bodyPr/>
          <a:lstStyle/>
          <a:p>
            <a:r>
              <a:rPr lang="en-GB" altLang="zh-CN" dirty="0" smtClean="0"/>
              <a:t>CMakeLists.txt</a:t>
            </a:r>
            <a:endParaRPr lang="en-US" altLang="zh-CN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521300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 descr=" 3379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04800"/>
            <a:ext cx="8229600" cy="1008888"/>
          </a:xfrm>
          <a:ln/>
        </p:spPr>
        <p:txBody>
          <a:bodyPr>
            <a:normAutofit/>
          </a:bodyPr>
          <a:lstStyle/>
          <a:p>
            <a:pPr marL="457200" indent="-457200">
              <a:buBlip>
                <a:blip r:embed="rId2"/>
              </a:buBlip>
            </a:pPr>
            <a:r>
              <a:rPr lang="en-GB" sz="2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CMakeLists.txt should look like:</a:t>
            </a:r>
            <a:endParaRPr lang="en-GB" sz="26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Rectangle 5" descr=" 33795"/>
          <p:cNvSpPr>
            <a:spLocks/>
          </p:cNvSpPr>
          <p:nvPr/>
        </p:nvSpPr>
        <p:spPr bwMode="auto">
          <a:xfrm>
            <a:off x="457200" y="1295400"/>
            <a:ext cx="7772400" cy="5201424"/>
          </a:xfrm>
          <a:prstGeom prst="rect">
            <a:avLst/>
          </a:prstGeom>
          <a:solidFill>
            <a:schemeClr val="bg1"/>
          </a:solidFill>
          <a:ln w="25400" cmpd="sng">
            <a:solidFill>
              <a:srgbClr val="0F243E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1200" dirty="0" err="1"/>
              <a:t>cmake_minimum_required</a:t>
            </a:r>
            <a:r>
              <a:rPr lang="en-GB" sz="1200" dirty="0"/>
              <a:t>(VERSION 2.8.3)</a:t>
            </a:r>
          </a:p>
          <a:p>
            <a:r>
              <a:rPr lang="en-GB" sz="1200" dirty="0"/>
              <a:t>project(</a:t>
            </a:r>
            <a:r>
              <a:rPr lang="en-GB" sz="1200" dirty="0" err="1"/>
              <a:t>beginner_tutorials</a:t>
            </a:r>
            <a:r>
              <a:rPr lang="en-GB" sz="1200" dirty="0"/>
              <a:t>)</a:t>
            </a:r>
          </a:p>
          <a:p>
            <a:r>
              <a:rPr lang="en-GB" sz="1200" dirty="0" err="1"/>
              <a:t>find_package</a:t>
            </a:r>
            <a:r>
              <a:rPr lang="en-GB" sz="1200" dirty="0"/>
              <a:t>(catkin REQUIRED COMPONENTS</a:t>
            </a:r>
          </a:p>
          <a:p>
            <a:r>
              <a:rPr lang="en-GB" sz="1200" dirty="0"/>
              <a:t>  </a:t>
            </a:r>
            <a:r>
              <a:rPr lang="en-GB" sz="1200" dirty="0" err="1"/>
              <a:t>roscpp</a:t>
            </a:r>
            <a:endParaRPr lang="en-GB" sz="1200" dirty="0"/>
          </a:p>
          <a:p>
            <a:r>
              <a:rPr lang="en-GB" sz="1200" dirty="0"/>
              <a:t>  </a:t>
            </a:r>
            <a:r>
              <a:rPr lang="en-GB" sz="1200" dirty="0" err="1"/>
              <a:t>rospy</a:t>
            </a:r>
            <a:endParaRPr lang="en-GB" sz="1200" dirty="0"/>
          </a:p>
          <a:p>
            <a:r>
              <a:rPr lang="en-GB" sz="1200" dirty="0"/>
              <a:t>  </a:t>
            </a:r>
            <a:r>
              <a:rPr lang="en-GB" sz="1200" dirty="0" err="1"/>
              <a:t>std_msgs</a:t>
            </a:r>
            <a:endParaRPr lang="en-GB" sz="1200" dirty="0"/>
          </a:p>
          <a:p>
            <a:r>
              <a:rPr lang="en-GB" sz="1200" dirty="0"/>
              <a:t>  </a:t>
            </a:r>
            <a:r>
              <a:rPr lang="en-GB" sz="1200" dirty="0" err="1"/>
              <a:t>message_generation</a:t>
            </a:r>
            <a:endParaRPr lang="en-GB" sz="1200" dirty="0"/>
          </a:p>
          <a:p>
            <a:r>
              <a:rPr lang="en-GB" sz="1200" dirty="0"/>
              <a:t>)</a:t>
            </a:r>
          </a:p>
          <a:p>
            <a:r>
              <a:rPr lang="en-GB" sz="1200" dirty="0" err="1"/>
              <a:t>add_message_files</a:t>
            </a:r>
            <a:r>
              <a:rPr lang="en-GB" sz="1200" dirty="0"/>
              <a:t>(   FILES   AandB.msg  )</a:t>
            </a:r>
          </a:p>
          <a:p>
            <a:r>
              <a:rPr lang="en-GB" sz="1200" dirty="0" err="1"/>
              <a:t>add_service_files</a:t>
            </a:r>
            <a:r>
              <a:rPr lang="en-GB" sz="1200" dirty="0"/>
              <a:t> (  FILES    </a:t>
            </a:r>
            <a:r>
              <a:rPr lang="en-GB" sz="1200" dirty="0" err="1"/>
              <a:t>AddTwoInts.srv</a:t>
            </a:r>
            <a:r>
              <a:rPr lang="en-GB" sz="1200" dirty="0"/>
              <a:t>  )</a:t>
            </a:r>
          </a:p>
          <a:p>
            <a:r>
              <a:rPr lang="en-GB" sz="1200" dirty="0" err="1"/>
              <a:t>generate_messages</a:t>
            </a:r>
            <a:r>
              <a:rPr lang="en-GB" sz="1200" dirty="0"/>
              <a:t>(   DEPENDENCIES    </a:t>
            </a:r>
            <a:r>
              <a:rPr lang="en-GB" sz="1200" dirty="0" err="1"/>
              <a:t>std_msgs</a:t>
            </a:r>
            <a:r>
              <a:rPr lang="en-GB" sz="1200" dirty="0"/>
              <a:t>  )</a:t>
            </a:r>
          </a:p>
          <a:p>
            <a:r>
              <a:rPr lang="en-GB" sz="1200" dirty="0" err="1"/>
              <a:t>catkin_package</a:t>
            </a:r>
            <a:r>
              <a:rPr lang="en-GB" sz="1200" dirty="0"/>
              <a:t>(   CATKIN_DEPENDS </a:t>
            </a:r>
            <a:r>
              <a:rPr lang="en-GB" sz="1200" dirty="0" err="1"/>
              <a:t>roscpp</a:t>
            </a:r>
            <a:r>
              <a:rPr lang="en-GB" sz="1200" dirty="0"/>
              <a:t> </a:t>
            </a:r>
            <a:r>
              <a:rPr lang="en-GB" sz="1200" dirty="0" err="1"/>
              <a:t>rospy</a:t>
            </a:r>
            <a:r>
              <a:rPr lang="en-GB" sz="1200" dirty="0"/>
              <a:t> </a:t>
            </a:r>
            <a:r>
              <a:rPr lang="en-GB" sz="1200" dirty="0" err="1"/>
              <a:t>std_msgs</a:t>
            </a:r>
            <a:r>
              <a:rPr lang="en-GB" sz="1200" dirty="0"/>
              <a:t> </a:t>
            </a:r>
            <a:r>
              <a:rPr lang="en-GB" sz="1200" dirty="0" err="1"/>
              <a:t>message_runtime</a:t>
            </a:r>
            <a:r>
              <a:rPr lang="en-GB" sz="1200" dirty="0"/>
              <a:t> )</a:t>
            </a:r>
          </a:p>
          <a:p>
            <a:r>
              <a:rPr lang="en-GB" sz="1200" dirty="0" err="1"/>
              <a:t>include_directories</a:t>
            </a:r>
            <a:r>
              <a:rPr lang="en-GB" sz="1200" dirty="0"/>
              <a:t>(   ${</a:t>
            </a:r>
            <a:r>
              <a:rPr lang="en-GB" sz="1200" dirty="0" err="1"/>
              <a:t>catkin_INCLUDE_DIRS</a:t>
            </a:r>
            <a:r>
              <a:rPr lang="en-GB" sz="1200" dirty="0"/>
              <a:t>} )</a:t>
            </a:r>
          </a:p>
          <a:p>
            <a:r>
              <a:rPr lang="en-GB" sz="1200" dirty="0" err="1"/>
              <a:t>add_executable</a:t>
            </a:r>
            <a:r>
              <a:rPr lang="en-GB" sz="1200" dirty="0"/>
              <a:t>(talker </a:t>
            </a:r>
            <a:r>
              <a:rPr lang="en-GB" sz="1200" dirty="0" err="1"/>
              <a:t>src</a:t>
            </a:r>
            <a:r>
              <a:rPr lang="en-GB" sz="1200" dirty="0"/>
              <a:t>/talker.cpp)</a:t>
            </a:r>
          </a:p>
          <a:p>
            <a:r>
              <a:rPr lang="en-GB" sz="1200" dirty="0" err="1"/>
              <a:t>target_link_libraries</a:t>
            </a:r>
            <a:r>
              <a:rPr lang="en-GB" sz="1200" dirty="0"/>
              <a:t>(talker ${</a:t>
            </a:r>
            <a:r>
              <a:rPr lang="en-GB" sz="1200" dirty="0" err="1"/>
              <a:t>catkin_LIBRARIES</a:t>
            </a:r>
            <a:r>
              <a:rPr lang="en-GB" sz="1200" dirty="0"/>
              <a:t>})</a:t>
            </a:r>
          </a:p>
          <a:p>
            <a:r>
              <a:rPr lang="en-GB" sz="1200" dirty="0" err="1"/>
              <a:t>add_executable</a:t>
            </a:r>
            <a:r>
              <a:rPr lang="en-GB" sz="1200" dirty="0"/>
              <a:t>(listener </a:t>
            </a:r>
            <a:r>
              <a:rPr lang="en-GB" sz="1200" dirty="0" err="1"/>
              <a:t>src</a:t>
            </a:r>
            <a:r>
              <a:rPr lang="en-GB" sz="1200" dirty="0"/>
              <a:t>/listener.cpp)</a:t>
            </a:r>
          </a:p>
          <a:p>
            <a:r>
              <a:rPr lang="en-GB" sz="1200" dirty="0" err="1"/>
              <a:t>target_link_libraries</a:t>
            </a:r>
            <a:r>
              <a:rPr lang="en-GB" sz="1200" dirty="0"/>
              <a:t>(listener ${</a:t>
            </a:r>
            <a:r>
              <a:rPr lang="en-GB" sz="1200" dirty="0" err="1"/>
              <a:t>catkin_LIBRARIES</a:t>
            </a:r>
            <a:r>
              <a:rPr lang="en-GB" sz="1200" dirty="0" smtClean="0"/>
              <a:t>})</a:t>
            </a:r>
          </a:p>
          <a:p>
            <a:r>
              <a:rPr lang="en-GB" sz="1200" dirty="0" err="1"/>
              <a:t>add_executable</a:t>
            </a:r>
            <a:r>
              <a:rPr lang="en-GB" sz="1200" dirty="0"/>
              <a:t>(</a:t>
            </a:r>
            <a:r>
              <a:rPr lang="en-GB" sz="1200" dirty="0" err="1"/>
              <a:t>add_two_ints_server</a:t>
            </a:r>
            <a:r>
              <a:rPr lang="en-GB" sz="1200" dirty="0"/>
              <a:t>  </a:t>
            </a:r>
            <a:r>
              <a:rPr lang="en-GB" sz="1200" dirty="0" err="1"/>
              <a:t>src</a:t>
            </a:r>
            <a:r>
              <a:rPr lang="en-GB" sz="1200" dirty="0"/>
              <a:t>/add_two_ints_server.cpp)</a:t>
            </a:r>
          </a:p>
          <a:p>
            <a:r>
              <a:rPr lang="en-GB" sz="1200" dirty="0" err="1"/>
              <a:t>target_link_libraries</a:t>
            </a:r>
            <a:r>
              <a:rPr lang="en-GB" sz="1200" dirty="0"/>
              <a:t>(</a:t>
            </a:r>
            <a:r>
              <a:rPr lang="en-GB" sz="1200" dirty="0" err="1"/>
              <a:t>add_two_ints_server</a:t>
            </a:r>
            <a:r>
              <a:rPr lang="en-GB" sz="1200" dirty="0"/>
              <a:t>  ${</a:t>
            </a:r>
            <a:r>
              <a:rPr lang="en-GB" sz="1200" dirty="0" err="1"/>
              <a:t>catkin_LIBRARIES</a:t>
            </a:r>
            <a:r>
              <a:rPr lang="en-GB" sz="1200" dirty="0"/>
              <a:t>})</a:t>
            </a:r>
          </a:p>
          <a:p>
            <a:endParaRPr lang="en-GB" sz="1600" dirty="0" smtClean="0">
              <a:solidFill>
                <a:srgbClr val="FF0000"/>
              </a:solidFill>
            </a:endParaRPr>
          </a:p>
          <a:p>
            <a:r>
              <a:rPr lang="en-GB" sz="2000" dirty="0" err="1" smtClean="0">
                <a:solidFill>
                  <a:srgbClr val="FF0000"/>
                </a:solidFill>
              </a:rPr>
              <a:t>add_executable</a:t>
            </a:r>
            <a:r>
              <a:rPr lang="en-GB" sz="2000" dirty="0" smtClean="0">
                <a:solidFill>
                  <a:srgbClr val="FF0000"/>
                </a:solidFill>
              </a:rPr>
              <a:t>(</a:t>
            </a:r>
            <a:r>
              <a:rPr lang="en-GB" sz="2000" dirty="0" err="1" smtClean="0">
                <a:solidFill>
                  <a:srgbClr val="FF0000"/>
                </a:solidFill>
              </a:rPr>
              <a:t>add_two_ints_client</a:t>
            </a:r>
            <a:r>
              <a:rPr lang="en-GB" sz="2000" dirty="0" smtClean="0">
                <a:solidFill>
                  <a:srgbClr val="FF0000"/>
                </a:solidFill>
              </a:rPr>
              <a:t>  </a:t>
            </a:r>
            <a:r>
              <a:rPr lang="en-GB" sz="2000" dirty="0" err="1" smtClean="0">
                <a:solidFill>
                  <a:srgbClr val="FF0000"/>
                </a:solidFill>
              </a:rPr>
              <a:t>src</a:t>
            </a:r>
            <a:r>
              <a:rPr lang="en-GB" sz="2000" dirty="0" smtClean="0">
                <a:solidFill>
                  <a:srgbClr val="FF0000"/>
                </a:solidFill>
              </a:rPr>
              <a:t>/add_two_ints_client.cpp</a:t>
            </a:r>
            <a:r>
              <a:rPr lang="en-GB" sz="2000" dirty="0">
                <a:solidFill>
                  <a:srgbClr val="FF0000"/>
                </a:solidFill>
              </a:rPr>
              <a:t>)</a:t>
            </a:r>
          </a:p>
          <a:p>
            <a:r>
              <a:rPr lang="en-GB" sz="2000" dirty="0" err="1" smtClean="0">
                <a:solidFill>
                  <a:srgbClr val="FF0000"/>
                </a:solidFill>
              </a:rPr>
              <a:t>target_link_libraries</a:t>
            </a:r>
            <a:r>
              <a:rPr lang="en-GB" sz="2000" dirty="0" smtClean="0">
                <a:solidFill>
                  <a:srgbClr val="FF0000"/>
                </a:solidFill>
              </a:rPr>
              <a:t>(</a:t>
            </a:r>
            <a:r>
              <a:rPr lang="en-GB" sz="2000" dirty="0" err="1" smtClean="0">
                <a:solidFill>
                  <a:srgbClr val="FF0000"/>
                </a:solidFill>
              </a:rPr>
              <a:t>add_two_ints_client</a:t>
            </a:r>
            <a:r>
              <a:rPr lang="en-GB" sz="2000" dirty="0" smtClean="0">
                <a:solidFill>
                  <a:srgbClr val="FF0000"/>
                </a:solidFill>
              </a:rPr>
              <a:t> </a:t>
            </a:r>
            <a:r>
              <a:rPr lang="en-GB" sz="2000" dirty="0">
                <a:solidFill>
                  <a:srgbClr val="FF0000"/>
                </a:solidFill>
              </a:rPr>
              <a:t>${</a:t>
            </a:r>
            <a:r>
              <a:rPr lang="en-GB" sz="2000" dirty="0" err="1">
                <a:solidFill>
                  <a:srgbClr val="FF0000"/>
                </a:solidFill>
              </a:rPr>
              <a:t>catkin_LIBRARIES</a:t>
            </a:r>
            <a:r>
              <a:rPr lang="en-GB" sz="2000" dirty="0">
                <a:solidFill>
                  <a:srgbClr val="FF0000"/>
                </a:solidFill>
              </a:rPr>
              <a:t>})</a:t>
            </a:r>
          </a:p>
          <a:p>
            <a:endParaRPr lang="en-GB" sz="1600" dirty="0" smtClean="0">
              <a:solidFill>
                <a:srgbClr val="FF0000"/>
              </a:solidFill>
            </a:endParaRPr>
          </a:p>
          <a:p>
            <a:endParaRPr lang="en-GB" sz="1600" dirty="0">
              <a:solidFill>
                <a:srgbClr val="FF0000"/>
              </a:solidFill>
            </a:endParaRPr>
          </a:p>
          <a:p>
            <a:r>
              <a:rPr lang="en-GB" sz="1600" dirty="0" err="1"/>
              <a:t>add_dependencies</a:t>
            </a:r>
            <a:r>
              <a:rPr lang="en-GB" sz="1600" dirty="0"/>
              <a:t>(talker </a:t>
            </a:r>
            <a:r>
              <a:rPr lang="en-GB" sz="1600" dirty="0" err="1"/>
              <a:t>beginner_tutorials_generate_messages_cpp</a:t>
            </a:r>
            <a:r>
              <a:rPr lang="en-GB" sz="1600" dirty="0" smtClean="0"/>
              <a:t>)</a:t>
            </a:r>
            <a:endParaRPr lang="en-GB" sz="1600" dirty="0"/>
          </a:p>
        </p:txBody>
      </p:sp>
      <p:sp>
        <p:nvSpPr>
          <p:cNvPr id="6" name="Title 1" descr=" 6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-152400"/>
            <a:ext cx="8229600" cy="1143000"/>
          </a:xfrm>
          <a:ln/>
        </p:spPr>
        <p:txBody>
          <a:bodyPr/>
          <a:lstStyle/>
          <a:p>
            <a:r>
              <a:rPr lang="en-GB" altLang="zh-CN" dirty="0" smtClean="0"/>
              <a:t>CMakeLists.txt</a:t>
            </a:r>
            <a:endParaRPr lang="en-US" altLang="zh-CN" dirty="0"/>
          </a:p>
        </p:txBody>
      </p:sp>
      <p:sp>
        <p:nvSpPr>
          <p:cNvPr id="7" name="Rectangle 6" descr=" 8"/>
          <p:cNvSpPr/>
          <p:nvPr/>
        </p:nvSpPr>
        <p:spPr>
          <a:xfrm>
            <a:off x="304800" y="4953000"/>
            <a:ext cx="8153400" cy="838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ounded Rectangular Callout 7" descr=" 9"/>
          <p:cNvSpPr/>
          <p:nvPr/>
        </p:nvSpPr>
        <p:spPr>
          <a:xfrm>
            <a:off x="6553200" y="3124200"/>
            <a:ext cx="2247900" cy="1219200"/>
          </a:xfrm>
          <a:prstGeom prst="wedgeRoundRectCallout">
            <a:avLst>
              <a:gd name="adj1" fmla="val -21354"/>
              <a:gd name="adj2" fmla="val 98958"/>
              <a:gd name="adj3" fmla="val 16667"/>
            </a:avLst>
          </a:prstGeom>
          <a:solidFill>
            <a:schemeClr val="bg2">
              <a:lumMod val="9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rgbClr val="FF0000"/>
                </a:solidFill>
              </a:rPr>
              <a:t>Add the red parts</a:t>
            </a:r>
          </a:p>
          <a:p>
            <a:r>
              <a:rPr lang="en-GB" dirty="0">
                <a:solidFill>
                  <a:srgbClr val="FF0000"/>
                </a:solidFill>
              </a:rPr>
              <a:t>To CMakeLists.txt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242077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04800"/>
            <a:ext cx="8229600" cy="1143000"/>
          </a:xfrm>
          <a:ln/>
        </p:spPr>
        <p:txBody>
          <a:bodyPr/>
          <a:lstStyle/>
          <a:p>
            <a:r>
              <a:rPr lang="en-US" altLang="zh-CN" dirty="0"/>
              <a:t>Building </a:t>
            </a:r>
            <a:r>
              <a:rPr lang="en-US" altLang="zh-CN" dirty="0" smtClean="0"/>
              <a:t>node</a:t>
            </a:r>
            <a:endParaRPr lang="en-US" altLang="zh-CN" dirty="0"/>
          </a:p>
        </p:txBody>
      </p:sp>
      <p:sp>
        <p:nvSpPr>
          <p:cNvPr id="36867" name="Content Placeholder 4"/>
          <p:cNvSpPr>
            <a:spLocks noGrp="1" noChangeArrowheads="1"/>
          </p:cNvSpPr>
          <p:nvPr>
            <p:ph idx="4294967295"/>
          </p:nvPr>
        </p:nvSpPr>
        <p:spPr bwMode="auto">
          <a:xfrm>
            <a:off x="228600" y="1574800"/>
            <a:ext cx="8686800" cy="5359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SzPct val="100000"/>
              <a:buBlip>
                <a:blip r:embed="rId2"/>
              </a:buBlip>
            </a:pPr>
            <a:r>
              <a:rPr lang="en-US" altLang="zh-CN" dirty="0" smtClean="0"/>
              <a:t>After </a:t>
            </a:r>
            <a:r>
              <a:rPr lang="en-US" altLang="zh-CN" dirty="0"/>
              <a:t>changing the </a:t>
            </a:r>
            <a:r>
              <a:rPr lang="en-US" altLang="zh-CN" dirty="0" err="1"/>
              <a:t>CMakeLists</a:t>
            </a:r>
            <a:r>
              <a:rPr lang="en-US" altLang="zh-CN" dirty="0"/>
              <a:t> file call </a:t>
            </a:r>
            <a:r>
              <a:rPr lang="en-US" altLang="zh-CN" dirty="0" err="1" smtClean="0"/>
              <a:t>catkin_make</a:t>
            </a:r>
            <a:endParaRPr lang="en-US" altLang="zh-CN" dirty="0" smtClean="0"/>
          </a:p>
          <a:p>
            <a:pPr marL="0" indent="0">
              <a:buSzPct val="100000"/>
              <a:buNone/>
            </a:pPr>
            <a:r>
              <a:rPr lang="en-US" altLang="zh-CN" dirty="0"/>
              <a:t> </a:t>
            </a:r>
            <a:r>
              <a:rPr lang="en-US" altLang="zh-CN" dirty="0" smtClean="0"/>
              <a:t> </a:t>
            </a:r>
            <a:endParaRPr lang="en-US" altLang="zh-CN" dirty="0"/>
          </a:p>
          <a:p>
            <a:pPr marL="0" indent="0">
              <a:buNone/>
            </a:pPr>
            <a:endParaRPr lang="en-US" altLang="zh-CN" dirty="0" smtClean="0"/>
          </a:p>
          <a:p>
            <a:pPr>
              <a:buSzPct val="99000"/>
              <a:buBlip>
                <a:blip r:embed="rId2"/>
              </a:buBlip>
            </a:pPr>
            <a:r>
              <a:rPr lang="en-US" altLang="zh-CN" dirty="0" smtClean="0"/>
              <a:t>Or in Eclipse, use short cut “Ctrl + B” to build all packages in the workspace.</a:t>
            </a:r>
            <a:endParaRPr lang="en-US" altLang="zh-CN" dirty="0"/>
          </a:p>
        </p:txBody>
      </p:sp>
      <p:sp>
        <p:nvSpPr>
          <p:cNvPr id="7" name="Rectangle 7"/>
          <p:cNvSpPr>
            <a:spLocks/>
          </p:cNvSpPr>
          <p:nvPr/>
        </p:nvSpPr>
        <p:spPr bwMode="auto">
          <a:xfrm>
            <a:off x="647700" y="2209800"/>
            <a:ext cx="7315200" cy="707886"/>
          </a:xfrm>
          <a:prstGeom prst="rect">
            <a:avLst/>
          </a:prstGeom>
          <a:solidFill>
            <a:schemeClr val="bg1"/>
          </a:solidFill>
          <a:ln w="25400" cmpd="sng">
            <a:solidFill>
              <a:srgbClr val="0F243E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lvl="1"/>
            <a:r>
              <a:rPr lang="en-US" altLang="zh-CN" sz="2000" dirty="0" smtClean="0">
                <a:solidFill>
                  <a:srgbClr val="4C4C4C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$ cd ~/</a:t>
            </a:r>
            <a:r>
              <a:rPr lang="en-US" altLang="zh-CN" sz="2000" dirty="0" err="1" smtClean="0">
                <a:solidFill>
                  <a:srgbClr val="4C4C4C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catkin_ws</a:t>
            </a:r>
            <a:endParaRPr lang="en-US" altLang="zh-CN" sz="2000" dirty="0" smtClean="0">
              <a:solidFill>
                <a:srgbClr val="4C4C4C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  <a:p>
            <a:pPr marL="0" lvl="1"/>
            <a:r>
              <a:rPr lang="en-US" altLang="zh-CN" sz="2000" dirty="0" smtClean="0">
                <a:solidFill>
                  <a:srgbClr val="4C4C4C"/>
                </a:solidFill>
                <a:latin typeface="Calibri" pitchFamily="34" charset="0"/>
                <a:sym typeface="Calibri" pitchFamily="34" charset="0"/>
              </a:rPr>
              <a:t>$ </a:t>
            </a:r>
            <a:r>
              <a:rPr lang="en-US" altLang="zh-CN" sz="2000" dirty="0" err="1" smtClean="0">
                <a:solidFill>
                  <a:srgbClr val="4C4C4C"/>
                </a:solidFill>
                <a:latin typeface="Calibri" pitchFamily="34" charset="0"/>
                <a:sym typeface="Calibri" pitchFamily="34" charset="0"/>
              </a:rPr>
              <a:t>catkin_make</a:t>
            </a:r>
            <a:endParaRPr lang="en-US" altLang="zh-CN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2734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 descr=" 36866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686800" cy="1143000"/>
          </a:xfrm>
          <a:ln/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Running node </a:t>
            </a:r>
            <a:r>
              <a:rPr lang="en-GB" dirty="0" err="1" smtClean="0"/>
              <a:t>add_two_ints_client</a:t>
            </a:r>
            <a:endParaRPr lang="en-US" altLang="zh-CN" dirty="0"/>
          </a:p>
        </p:txBody>
      </p:sp>
      <p:sp>
        <p:nvSpPr>
          <p:cNvPr id="36867" name="Content Placeholder 4" descr=" 36867"/>
          <p:cNvSpPr>
            <a:spLocks noGrp="1" noChangeArrowheads="1"/>
          </p:cNvSpPr>
          <p:nvPr>
            <p:ph idx="4294967295"/>
          </p:nvPr>
        </p:nvSpPr>
        <p:spPr bwMode="auto">
          <a:xfrm>
            <a:off x="228600" y="1066800"/>
            <a:ext cx="8686800" cy="5359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SzPct val="100000"/>
              <a:buChar char=" "/>
            </a:pPr>
            <a:r>
              <a:rPr lang="en-US" altLang="zh-CN" smtClean="0"/>
              <a:t>                                              </a:t>
            </a:r>
            <a:endParaRPr lang="en-US" altLang="zh-CN" dirty="0" smtClean="0"/>
          </a:p>
          <a:p>
            <a:pPr marL="0" indent="0">
              <a:buSzPct val="100000"/>
              <a:buNone/>
            </a:pPr>
            <a:r>
              <a:rPr lang="en-US" altLang="zh-CN" dirty="0"/>
              <a:t> </a:t>
            </a:r>
            <a:r>
              <a:rPr lang="en-US" altLang="zh-CN" dirty="0" smtClean="0"/>
              <a:t> </a:t>
            </a:r>
            <a:endParaRPr lang="en-US" altLang="zh-CN" dirty="0"/>
          </a:p>
          <a:p>
            <a:pPr marL="0" indent="0">
              <a:buNone/>
            </a:pPr>
            <a:endParaRPr lang="en-US" altLang="zh-CN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546613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 descr=" 36866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686800" cy="1143000"/>
          </a:xfrm>
          <a:ln/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Running node </a:t>
            </a:r>
            <a:r>
              <a:rPr lang="en-GB" dirty="0" err="1" smtClean="0"/>
              <a:t>add_two_ints_client</a:t>
            </a:r>
            <a:endParaRPr lang="en-US" altLang="zh-CN" dirty="0"/>
          </a:p>
        </p:txBody>
      </p:sp>
      <p:sp>
        <p:nvSpPr>
          <p:cNvPr id="36867" name="Content Placeholder 4" descr=" 36867"/>
          <p:cNvSpPr>
            <a:spLocks noGrp="1" noChangeArrowheads="1"/>
          </p:cNvSpPr>
          <p:nvPr>
            <p:ph idx="4294967295"/>
          </p:nvPr>
        </p:nvSpPr>
        <p:spPr bwMode="auto">
          <a:xfrm>
            <a:off x="228600" y="1066800"/>
            <a:ext cx="8686800" cy="5359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>
              <a:buClr>
                <a:srgbClr val="0BD0D9"/>
              </a:buClr>
              <a:buSzPct val="100000"/>
              <a:buBlip>
                <a:blip r:embed="rId2"/>
              </a:buBlip>
            </a:pPr>
            <a:r>
              <a:rPr lang="en-US" altLang="zh-CN" smtClean="0">
                <a:latin typeface="Constantia"/>
              </a:rPr>
              <a:t>Open another terminal, short cut: Ctrl+Shift+T</a:t>
            </a:r>
          </a:p>
          <a:p>
            <a:pPr marL="0" indent="0">
              <a:buSzPct val="100000"/>
              <a:buNone/>
            </a:pPr>
            <a:r>
              <a:rPr lang="en-US" altLang="zh-CN" smtClean="0"/>
              <a:t>  </a:t>
            </a:r>
            <a:endParaRPr lang="en-US" altLang="zh-CN" dirty="0"/>
          </a:p>
          <a:p>
            <a:pPr marL="0" indent="0">
              <a:buNone/>
            </a:pPr>
            <a:endParaRPr lang="en-US" altLang="zh-CN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706315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 descr=" 36866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686800" cy="1143000"/>
          </a:xfrm>
          <a:ln/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Running node </a:t>
            </a:r>
            <a:r>
              <a:rPr lang="en-GB" dirty="0" err="1" smtClean="0"/>
              <a:t>add_two_ints_client</a:t>
            </a:r>
            <a:endParaRPr lang="en-US" altLang="zh-CN" dirty="0"/>
          </a:p>
        </p:txBody>
      </p:sp>
      <p:sp>
        <p:nvSpPr>
          <p:cNvPr id="36867" name="Content Placeholder 4" descr=" 36867"/>
          <p:cNvSpPr>
            <a:spLocks noGrp="1" noChangeArrowheads="1"/>
          </p:cNvSpPr>
          <p:nvPr>
            <p:ph idx="4294967295"/>
          </p:nvPr>
        </p:nvSpPr>
        <p:spPr bwMode="auto">
          <a:xfrm>
            <a:off x="228600" y="1066800"/>
            <a:ext cx="8686800" cy="5359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>
              <a:buClr>
                <a:srgbClr val="0BD0D9"/>
              </a:buClr>
              <a:buSzPct val="100000"/>
              <a:buBlip>
                <a:blip r:embed="rId2"/>
              </a:buBlip>
            </a:pPr>
            <a:r>
              <a:rPr lang="en-US" altLang="zh-CN" smtClean="0">
                <a:latin typeface="Constantia"/>
              </a:rPr>
              <a:t>Open another terminal, short cut: Ctrl+Shift+T</a:t>
            </a:r>
          </a:p>
          <a:p>
            <a:pPr marL="0" indent="0">
              <a:buSzPct val="100000"/>
              <a:buNone/>
            </a:pPr>
            <a:r>
              <a:rPr lang="en-US" altLang="zh-CN" smtClean="0"/>
              <a:t>  </a:t>
            </a:r>
            <a:endParaRPr lang="en-US" altLang="zh-CN" dirty="0"/>
          </a:p>
          <a:p>
            <a:pPr marL="0" indent="0">
              <a:buNone/>
            </a:pPr>
            <a:endParaRPr lang="en-US" altLang="zh-CN" dirty="0" smtClean="0"/>
          </a:p>
        </p:txBody>
      </p:sp>
      <p:sp>
        <p:nvSpPr>
          <p:cNvPr id="5" name="Rectangle 7" descr=" 7"/>
          <p:cNvSpPr>
            <a:spLocks/>
          </p:cNvSpPr>
          <p:nvPr/>
        </p:nvSpPr>
        <p:spPr bwMode="auto">
          <a:xfrm>
            <a:off x="609600" y="1610380"/>
            <a:ext cx="7734300" cy="523220"/>
          </a:xfrm>
          <a:prstGeom prst="rect">
            <a:avLst/>
          </a:prstGeom>
          <a:solidFill>
            <a:schemeClr val="bg1"/>
          </a:solidFill>
          <a:ln w="25400" cmpd="sng">
            <a:solidFill>
              <a:srgbClr val="0F243E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lvl="1"/>
            <a:r>
              <a:rPr lang="en-US" altLang="zh-CN" sz="2800" dirty="0" smtClean="0">
                <a:solidFill>
                  <a:srgbClr val="4C4C4C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$ </a:t>
            </a:r>
            <a:r>
              <a:rPr lang="en-US" altLang="zh-CN" sz="2800" dirty="0" err="1" smtClean="0">
                <a:solidFill>
                  <a:srgbClr val="4C4C4C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rosrun</a:t>
            </a:r>
            <a:r>
              <a:rPr lang="en-US" altLang="zh-CN" sz="2800" dirty="0" smtClean="0">
                <a:solidFill>
                  <a:srgbClr val="4C4C4C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lang="en-US" altLang="zh-CN" sz="2800" dirty="0" err="1" smtClean="0">
                <a:solidFill>
                  <a:srgbClr val="4C4C4C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beginner_tutorials</a:t>
            </a:r>
            <a:r>
              <a:rPr lang="en-US" altLang="zh-CN" sz="2800" dirty="0" smtClean="0">
                <a:solidFill>
                  <a:srgbClr val="4C4C4C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lang="en-US" altLang="zh-CN" sz="2800" dirty="0" err="1" smtClean="0">
                <a:solidFill>
                  <a:srgbClr val="4C4C4C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add_two_ints_client</a:t>
            </a:r>
            <a:r>
              <a:rPr lang="en-US" altLang="zh-CN" sz="2800" dirty="0" smtClean="0">
                <a:solidFill>
                  <a:srgbClr val="4C4C4C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 1 2 </a:t>
            </a:r>
            <a:endParaRPr lang="en-US" altLang="zh-CN" sz="3200" dirty="0"/>
          </a:p>
        </p:txBody>
      </p:sp>
      <p:pic>
        <p:nvPicPr>
          <p:cNvPr id="7" name="Picture 2" descr=" 51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898" y="2362200"/>
            <a:ext cx="7939221" cy="1295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900990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 descr=" 36866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686800" cy="1143000"/>
          </a:xfrm>
          <a:ln/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Running node </a:t>
            </a:r>
            <a:r>
              <a:rPr lang="en-GB" dirty="0" err="1" smtClean="0"/>
              <a:t>add_two_ints_client</a:t>
            </a:r>
            <a:endParaRPr lang="en-US" altLang="zh-CN" dirty="0"/>
          </a:p>
        </p:txBody>
      </p:sp>
      <p:sp>
        <p:nvSpPr>
          <p:cNvPr id="36867" name="Content Placeholder 4" descr=" 36867"/>
          <p:cNvSpPr>
            <a:spLocks noGrp="1" noChangeArrowheads="1"/>
          </p:cNvSpPr>
          <p:nvPr>
            <p:ph idx="4294967295"/>
          </p:nvPr>
        </p:nvSpPr>
        <p:spPr bwMode="auto">
          <a:xfrm>
            <a:off x="228600" y="1066800"/>
            <a:ext cx="8686800" cy="5359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>
              <a:buClr>
                <a:srgbClr val="0BD0D9"/>
              </a:buClr>
              <a:buSzPct val="100000"/>
              <a:buBlip>
                <a:blip r:embed="rId2"/>
              </a:buBlip>
            </a:pPr>
            <a:r>
              <a:rPr lang="en-US" altLang="zh-CN" smtClean="0">
                <a:latin typeface="Constantia"/>
              </a:rPr>
              <a:t>Open another terminal, short cut: Ctrl+Shift+T</a:t>
            </a:r>
          </a:p>
          <a:p>
            <a:pPr marL="0" indent="0">
              <a:buSzPct val="100000"/>
              <a:buNone/>
            </a:pPr>
            <a:r>
              <a:rPr lang="en-US" altLang="zh-CN" smtClean="0"/>
              <a:t>  </a:t>
            </a:r>
            <a:endParaRPr lang="en-US" altLang="zh-CN" dirty="0"/>
          </a:p>
          <a:p>
            <a:pPr marL="0" indent="0">
              <a:buNone/>
            </a:pPr>
            <a:endParaRPr lang="en-US" altLang="zh-CN" dirty="0" smtClean="0"/>
          </a:p>
        </p:txBody>
      </p:sp>
      <p:sp>
        <p:nvSpPr>
          <p:cNvPr id="5" name="Rectangle 7" descr=" 7"/>
          <p:cNvSpPr>
            <a:spLocks/>
          </p:cNvSpPr>
          <p:nvPr/>
        </p:nvSpPr>
        <p:spPr bwMode="auto">
          <a:xfrm>
            <a:off x="609600" y="1610380"/>
            <a:ext cx="7734300" cy="523220"/>
          </a:xfrm>
          <a:prstGeom prst="rect">
            <a:avLst/>
          </a:prstGeom>
          <a:solidFill>
            <a:schemeClr val="bg1"/>
          </a:solidFill>
          <a:ln w="25400" cmpd="sng">
            <a:solidFill>
              <a:srgbClr val="0F243E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lvl="1"/>
            <a:r>
              <a:rPr lang="en-US" altLang="zh-CN" sz="2800" dirty="0" smtClean="0">
                <a:solidFill>
                  <a:srgbClr val="4C4C4C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$ </a:t>
            </a:r>
            <a:r>
              <a:rPr lang="en-US" altLang="zh-CN" sz="2800" dirty="0" err="1" smtClean="0">
                <a:solidFill>
                  <a:srgbClr val="4C4C4C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rosrun</a:t>
            </a:r>
            <a:r>
              <a:rPr lang="en-US" altLang="zh-CN" sz="2800" dirty="0" smtClean="0">
                <a:solidFill>
                  <a:srgbClr val="4C4C4C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lang="en-US" altLang="zh-CN" sz="2800" dirty="0" err="1" smtClean="0">
                <a:solidFill>
                  <a:srgbClr val="4C4C4C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beginner_tutorials</a:t>
            </a:r>
            <a:r>
              <a:rPr lang="en-US" altLang="zh-CN" sz="2800" dirty="0" smtClean="0">
                <a:solidFill>
                  <a:srgbClr val="4C4C4C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lang="en-US" altLang="zh-CN" sz="2800" dirty="0" err="1" smtClean="0">
                <a:solidFill>
                  <a:srgbClr val="4C4C4C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add_two_ints_client</a:t>
            </a:r>
            <a:r>
              <a:rPr lang="en-US" altLang="zh-CN" sz="2800" dirty="0" smtClean="0">
                <a:solidFill>
                  <a:srgbClr val="4C4C4C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 1 2 </a:t>
            </a:r>
            <a:endParaRPr lang="en-US" altLang="zh-CN" sz="3200" dirty="0"/>
          </a:p>
        </p:txBody>
      </p:sp>
      <p:pic>
        <p:nvPicPr>
          <p:cNvPr id="7" name="Picture 2" descr=" 51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898" y="2362200"/>
            <a:ext cx="7939221" cy="1295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 512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97" y="4114800"/>
            <a:ext cx="7837903" cy="1752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488188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 2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32688"/>
          </a:xfrm>
        </p:spPr>
        <p:txBody>
          <a:bodyPr/>
          <a:lstStyle/>
          <a:p>
            <a:r>
              <a:rPr lang="en-GB" dirty="0" smtClean="0"/>
              <a:t>Simulators-  </a:t>
            </a:r>
            <a:r>
              <a:rPr lang="en-GB" sz="3600" dirty="0" smtClean="0"/>
              <a:t>Stage</a:t>
            </a:r>
            <a:endParaRPr lang="en-GB" dirty="0"/>
          </a:p>
        </p:txBody>
      </p:sp>
      <p:sp>
        <p:nvSpPr>
          <p:cNvPr id="3" name="Content Placeholder 2" descr=" 3"/>
          <p:cNvSpPr>
            <a:spLocks noGrp="1"/>
          </p:cNvSpPr>
          <p:nvPr>
            <p:ph idx="1"/>
          </p:nvPr>
        </p:nvSpPr>
        <p:spPr>
          <a:xfrm>
            <a:off x="-76200" y="1371600"/>
            <a:ext cx="9296400" cy="4389120"/>
          </a:xfrm>
        </p:spPr>
        <p:txBody>
          <a:bodyPr/>
          <a:lstStyle/>
          <a:p>
            <a:pPr lvl="0">
              <a:buClr>
                <a:srgbClr val="0BD0D9"/>
              </a:buClr>
              <a:buBlip>
                <a:blip r:embed="rId2"/>
              </a:buBlip>
            </a:pPr>
            <a:r>
              <a:rPr lang="en-GB" smtClean="0">
                <a:latin typeface="Constantia"/>
              </a:rPr>
              <a:t>Stage is a 2D simulator for multiple (large scale) mobile robots</a:t>
            </a:r>
          </a:p>
          <a:p>
            <a:pPr lvl="0">
              <a:buClr>
                <a:srgbClr val="0BD0D9"/>
              </a:buClr>
              <a:buBlip>
                <a:blip r:embed="rId2"/>
              </a:buBlip>
            </a:pPr>
            <a:r>
              <a:rPr lang="en-GB" smtClean="0">
                <a:latin typeface="Constantia"/>
              </a:rPr>
              <a:t>Models for sensors (e.g., laser, sonar) and actuators (e.g., gripper)</a:t>
            </a:r>
          </a:p>
          <a:p>
            <a:pPr lvl="0">
              <a:buClr>
                <a:srgbClr val="0BD0D9"/>
              </a:buClr>
              <a:buBlip>
                <a:blip r:embed="rId2"/>
              </a:buBlip>
            </a:pPr>
            <a:r>
              <a:rPr lang="en-GB" smtClean="0">
                <a:latin typeface="Constantia"/>
              </a:rPr>
              <a:t>Models of simple objects for (limited) manipulation</a:t>
            </a:r>
          </a:p>
          <a:p>
            <a:pPr lvl="0">
              <a:buClr>
                <a:srgbClr val="0BD0D9"/>
              </a:buClr>
              <a:buBlip>
                <a:blip r:embed="rId2"/>
              </a:buBlip>
            </a:pPr>
            <a:r>
              <a:rPr lang="en-GB" smtClean="0">
                <a:latin typeface="Constantia"/>
              </a:rPr>
              <a:t>No physics model at all (e.g., friction, collision, and so forth)</a:t>
            </a:r>
          </a:p>
          <a:p>
            <a:pPr lvl="0">
              <a:buClr>
                <a:srgbClr val="0BD0D9"/>
              </a:buClr>
              <a:buBlip>
                <a:blip r:embed="rId2"/>
              </a:buBlip>
            </a:pPr>
            <a:r>
              <a:rPr lang="en-GB" smtClean="0">
                <a:latin typeface="Constantia"/>
              </a:rPr>
              <a:t>Open source project</a:t>
            </a:r>
          </a:p>
          <a:p>
            <a:pPr>
              <a:buChar char=" "/>
            </a:pPr>
            <a:endParaRPr lang="en-GB" dirty="0"/>
          </a:p>
        </p:txBody>
      </p:sp>
      <p:pic>
        <p:nvPicPr>
          <p:cNvPr id="6146" name="Picture 2" descr=" 614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038600"/>
            <a:ext cx="3125255" cy="260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500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roslaunch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260</a:t>
            </a:fld>
            <a:endParaRPr lang="en-US"/>
          </a:p>
        </p:txBody>
      </p:sp>
      <p:sp>
        <p:nvSpPr>
          <p:cNvPr id="4" name="文本框 3"/>
          <p:cNvSpPr txBox="1"/>
          <p:nvPr/>
        </p:nvSpPr>
        <p:spPr>
          <a:xfrm>
            <a:off x="114300" y="1276531"/>
            <a:ext cx="891540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/>
              <a:t>•</a:t>
            </a:r>
            <a:r>
              <a:rPr lang="en-US" altLang="zh-CN" sz="3200" dirty="0" err="1"/>
              <a:t>roslaunch</a:t>
            </a:r>
            <a:r>
              <a:rPr lang="en-US" altLang="zh-CN" sz="3200" dirty="0"/>
              <a:t> is a tool for easily launching </a:t>
            </a:r>
            <a:r>
              <a:rPr lang="en-US" altLang="zh-CN" sz="3200" dirty="0">
                <a:solidFill>
                  <a:srgbClr val="FF0000"/>
                </a:solidFill>
              </a:rPr>
              <a:t>multiple ROS nodes</a:t>
            </a:r>
            <a:r>
              <a:rPr lang="en-US" altLang="zh-CN" sz="3200" dirty="0"/>
              <a:t>, and </a:t>
            </a:r>
            <a:r>
              <a:rPr lang="en-US" altLang="zh-CN" sz="3200" dirty="0">
                <a:solidFill>
                  <a:srgbClr val="FF0000"/>
                </a:solidFill>
              </a:rPr>
              <a:t>setting parameters </a:t>
            </a:r>
            <a:r>
              <a:rPr lang="en-US" altLang="zh-CN" sz="3200" dirty="0"/>
              <a:t>on the Parameter Server. </a:t>
            </a:r>
            <a:endParaRPr lang="en-US" altLang="zh-CN" sz="3200" dirty="0" smtClean="0"/>
          </a:p>
          <a:p>
            <a:endParaRPr lang="en-US" altLang="zh-CN" sz="3200" dirty="0"/>
          </a:p>
          <a:p>
            <a:r>
              <a:rPr lang="en-US" altLang="zh-CN" sz="3200" dirty="0"/>
              <a:t>•It takes in one or more XML configuration files (with the </a:t>
            </a:r>
            <a:r>
              <a:rPr lang="en-US" altLang="zh-CN" sz="3200" b="1" dirty="0">
                <a:solidFill>
                  <a:srgbClr val="FF0000"/>
                </a:solidFill>
              </a:rPr>
              <a:t>.launch </a:t>
            </a:r>
            <a:r>
              <a:rPr lang="en-US" altLang="zh-CN" sz="3200" dirty="0"/>
              <a:t>extension) saved in the </a:t>
            </a:r>
            <a:r>
              <a:rPr lang="en-US" altLang="zh-CN" sz="3200" dirty="0">
                <a:solidFill>
                  <a:srgbClr val="FF0000"/>
                </a:solidFill>
              </a:rPr>
              <a:t>‘launch’ folders</a:t>
            </a:r>
            <a:r>
              <a:rPr lang="en-US" altLang="zh-CN" sz="3200" dirty="0"/>
              <a:t> in packages. </a:t>
            </a:r>
            <a:endParaRPr lang="en-US" altLang="zh-CN" sz="3200" dirty="0" smtClean="0"/>
          </a:p>
          <a:p>
            <a:endParaRPr lang="en-US" altLang="zh-CN" sz="3200" dirty="0"/>
          </a:p>
          <a:p>
            <a:r>
              <a:rPr lang="en-US" altLang="zh-CN" sz="3200" dirty="0"/>
              <a:t>•If </a:t>
            </a:r>
            <a:r>
              <a:rPr lang="en-US" altLang="zh-CN" sz="3200" dirty="0" err="1"/>
              <a:t>roslaunch</a:t>
            </a:r>
            <a:r>
              <a:rPr lang="en-US" altLang="zh-CN" sz="3200" dirty="0"/>
              <a:t> is used, </a:t>
            </a:r>
            <a:r>
              <a:rPr lang="en-US" altLang="zh-CN" sz="3200" dirty="0" err="1"/>
              <a:t>roscore</a:t>
            </a:r>
            <a:r>
              <a:rPr lang="en-US" altLang="zh-CN" sz="3200" dirty="0"/>
              <a:t> does not need to be run manually. 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29414939"/>
      </p:ext>
    </p:extLst>
  </p:cSld>
  <p:clrMapOvr>
    <a:masterClrMapping/>
  </p:clrMapOvr>
</p:sld>
</file>

<file path=ppt/slides/slide2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Launch file example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261</a:t>
            </a:fld>
            <a:endParaRPr 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75" y="1676400"/>
            <a:ext cx="8934450" cy="203835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76200" y="1143000"/>
            <a:ext cx="891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/>
              <a:t>A launch file for launching a node with many parameters</a:t>
            </a:r>
            <a:endParaRPr lang="zh-CN" altLang="en-US" sz="2800" dirty="0"/>
          </a:p>
        </p:txBody>
      </p:sp>
      <p:sp>
        <p:nvSpPr>
          <p:cNvPr id="6" name="矩形 5"/>
          <p:cNvSpPr/>
          <p:nvPr/>
        </p:nvSpPr>
        <p:spPr>
          <a:xfrm>
            <a:off x="638175" y="2543628"/>
            <a:ext cx="609600" cy="6741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1524000" y="2057400"/>
            <a:ext cx="3728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Using &lt;</a:t>
            </a:r>
            <a:r>
              <a:rPr lang="en-US" altLang="zh-CN" dirty="0" err="1" smtClean="0">
                <a:solidFill>
                  <a:srgbClr val="FF0000"/>
                </a:solidFill>
              </a:rPr>
              <a:t>param</a:t>
            </a:r>
            <a:r>
              <a:rPr lang="en-US" altLang="zh-CN" dirty="0" smtClean="0">
                <a:solidFill>
                  <a:srgbClr val="FF0000"/>
                </a:solidFill>
              </a:rPr>
              <a:t>   /&gt; to set parameters</a:t>
            </a:r>
            <a:endParaRPr lang="zh-CN" altLang="en-US" dirty="0">
              <a:solidFill>
                <a:srgbClr val="FF0000"/>
              </a:solidFill>
            </a:endParaRPr>
          </a:p>
        </p:txBody>
      </p:sp>
      <p:cxnSp>
        <p:nvCxnSpPr>
          <p:cNvPr id="9" name="直接箭头连接符 8"/>
          <p:cNvCxnSpPr/>
          <p:nvPr/>
        </p:nvCxnSpPr>
        <p:spPr>
          <a:xfrm flipH="1">
            <a:off x="1247777" y="2426732"/>
            <a:ext cx="885823" cy="54506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25400" y="3683169"/>
            <a:ext cx="3784600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sz="9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altLang="zh-CN" sz="2800" dirty="0" smtClean="0">
                <a:latin typeface="Calibri" panose="020F0502020204030204" pitchFamily="34" charset="0"/>
              </a:rPr>
              <a:t>To </a:t>
            </a:r>
            <a:r>
              <a:rPr lang="en-US" altLang="zh-CN" sz="2800" dirty="0">
                <a:latin typeface="Calibri" panose="020F0502020204030204" pitchFamily="34" charset="0"/>
              </a:rPr>
              <a:t>run a launch file use: </a:t>
            </a:r>
          </a:p>
        </p:txBody>
      </p:sp>
      <p:sp>
        <p:nvSpPr>
          <p:cNvPr id="13" name="Rectangle 7" descr=" 7"/>
          <p:cNvSpPr>
            <a:spLocks/>
          </p:cNvSpPr>
          <p:nvPr/>
        </p:nvSpPr>
        <p:spPr bwMode="auto">
          <a:xfrm>
            <a:off x="228600" y="4429780"/>
            <a:ext cx="5867400" cy="523220"/>
          </a:xfrm>
          <a:prstGeom prst="rect">
            <a:avLst/>
          </a:prstGeom>
          <a:solidFill>
            <a:schemeClr val="bg1"/>
          </a:solidFill>
          <a:ln w="25400" cmpd="sng">
            <a:solidFill>
              <a:srgbClr val="0F243E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lvl="1"/>
            <a:r>
              <a:rPr lang="en-US" altLang="zh-CN" sz="2800" dirty="0" smtClean="0">
                <a:solidFill>
                  <a:srgbClr val="4C4C4C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$ </a:t>
            </a:r>
            <a:r>
              <a:rPr lang="en-US" altLang="zh-CN" sz="2800" dirty="0" err="1" smtClean="0">
                <a:solidFill>
                  <a:srgbClr val="4C4C4C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roslaunch</a:t>
            </a:r>
            <a:r>
              <a:rPr lang="en-US" altLang="zh-CN" sz="2800" dirty="0" smtClean="0">
                <a:solidFill>
                  <a:srgbClr val="4C4C4C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lang="en-US" altLang="zh-CN" sz="2800" dirty="0" err="1" smtClean="0">
                <a:solidFill>
                  <a:srgbClr val="4C4C4C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package_name</a:t>
            </a:r>
            <a:r>
              <a:rPr lang="en-US" altLang="zh-CN" sz="2800" dirty="0" smtClean="0">
                <a:solidFill>
                  <a:srgbClr val="4C4C4C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lang="en-US" altLang="zh-CN" sz="2800" dirty="0" err="1" smtClean="0">
                <a:solidFill>
                  <a:srgbClr val="4C4C4C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file.launch</a:t>
            </a:r>
            <a:r>
              <a:rPr lang="en-US" altLang="zh-CN" sz="2800" dirty="0" smtClean="0">
                <a:solidFill>
                  <a:srgbClr val="4C4C4C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endParaRPr lang="en-US" altLang="zh-CN" sz="3200" dirty="0"/>
          </a:p>
        </p:txBody>
      </p:sp>
      <p:sp>
        <p:nvSpPr>
          <p:cNvPr id="14" name="Rectangle 7" descr=" 7"/>
          <p:cNvSpPr>
            <a:spLocks/>
          </p:cNvSpPr>
          <p:nvPr/>
        </p:nvSpPr>
        <p:spPr bwMode="auto">
          <a:xfrm>
            <a:off x="228600" y="5572780"/>
            <a:ext cx="8686800" cy="523220"/>
          </a:xfrm>
          <a:prstGeom prst="rect">
            <a:avLst/>
          </a:prstGeom>
          <a:solidFill>
            <a:schemeClr val="bg1"/>
          </a:solidFill>
          <a:ln w="25400" cmpd="sng">
            <a:solidFill>
              <a:srgbClr val="0F243E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lvl="1"/>
            <a:r>
              <a:rPr lang="en-US" altLang="zh-CN" sz="2800" dirty="0" smtClean="0">
                <a:solidFill>
                  <a:srgbClr val="4C4C4C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$ </a:t>
            </a:r>
            <a:r>
              <a:rPr lang="en-US" altLang="zh-CN" sz="2800" dirty="0" err="1" smtClean="0">
                <a:solidFill>
                  <a:srgbClr val="4C4C4C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roslaunch</a:t>
            </a:r>
            <a:r>
              <a:rPr lang="en-US" altLang="zh-CN" sz="2800" dirty="0" smtClean="0">
                <a:solidFill>
                  <a:srgbClr val="4C4C4C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lang="en-US" altLang="zh-CN" sz="2800" dirty="0" err="1" smtClean="0">
                <a:solidFill>
                  <a:srgbClr val="4C4C4C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cmd_vel_publisher</a:t>
            </a:r>
            <a:r>
              <a:rPr lang="en-US" altLang="zh-CN" sz="2800" dirty="0" smtClean="0">
                <a:solidFill>
                  <a:srgbClr val="4C4C4C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lang="en-US" altLang="zh-CN" sz="2800" dirty="0" err="1" smtClean="0">
                <a:solidFill>
                  <a:srgbClr val="4C4C4C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cmd_vel_publisher.launch</a:t>
            </a:r>
            <a:r>
              <a:rPr lang="en-US" altLang="zh-CN" sz="2800" dirty="0" smtClean="0">
                <a:solidFill>
                  <a:srgbClr val="4C4C4C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endParaRPr lang="en-US" altLang="zh-CN" sz="3200" dirty="0"/>
          </a:p>
        </p:txBody>
      </p:sp>
      <p:sp>
        <p:nvSpPr>
          <p:cNvPr id="15" name="矩形 14"/>
          <p:cNvSpPr/>
          <p:nvPr/>
        </p:nvSpPr>
        <p:spPr>
          <a:xfrm>
            <a:off x="25400" y="4829830"/>
            <a:ext cx="3784600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sz="9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altLang="zh-CN" sz="2800" dirty="0" smtClean="0">
                <a:latin typeface="Calibri" panose="020F0502020204030204" pitchFamily="34" charset="0"/>
              </a:rPr>
              <a:t>For the above example: </a:t>
            </a:r>
            <a:endParaRPr lang="en-US" altLang="zh-CN" sz="28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061866"/>
      </p:ext>
    </p:extLst>
  </p:cSld>
  <p:clrMapOvr>
    <a:masterClrMapping/>
  </p:clrMapOvr>
</p:sld>
</file>

<file path=ppt/slides/slide2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Launch file example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262</a:t>
            </a:fld>
            <a:endParaRPr lang="en-US"/>
          </a:p>
        </p:txBody>
      </p:sp>
      <p:sp>
        <p:nvSpPr>
          <p:cNvPr id="5" name="文本框 4"/>
          <p:cNvSpPr txBox="1"/>
          <p:nvPr/>
        </p:nvSpPr>
        <p:spPr>
          <a:xfrm>
            <a:off x="76200" y="1143000"/>
            <a:ext cx="9067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/>
              <a:t>A launch file for launching two or more nodes simultaneously</a:t>
            </a:r>
            <a:endParaRPr lang="zh-CN" altLang="en-US" sz="2800" dirty="0"/>
          </a:p>
        </p:txBody>
      </p:sp>
      <p:cxnSp>
        <p:nvCxnSpPr>
          <p:cNvPr id="9" name="直接箭头连接符 8"/>
          <p:cNvCxnSpPr/>
          <p:nvPr/>
        </p:nvCxnSpPr>
        <p:spPr>
          <a:xfrm flipH="1">
            <a:off x="1247777" y="2426732"/>
            <a:ext cx="885823" cy="54506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529" y="2161583"/>
            <a:ext cx="8502789" cy="413029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426233" y="3022600"/>
            <a:ext cx="687056" cy="26791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438933" y="3949106"/>
            <a:ext cx="687056" cy="26791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2221369" y="2530214"/>
            <a:ext cx="1400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Two nodes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cxnSp>
        <p:nvCxnSpPr>
          <p:cNvPr id="18" name="直接箭头连接符 17"/>
          <p:cNvCxnSpPr>
            <a:endCxn id="6" idx="3"/>
          </p:cNvCxnSpPr>
          <p:nvPr/>
        </p:nvCxnSpPr>
        <p:spPr>
          <a:xfrm flipH="1">
            <a:off x="1113289" y="2826477"/>
            <a:ext cx="1001248" cy="33007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/>
          <p:cNvCxnSpPr/>
          <p:nvPr/>
        </p:nvCxnSpPr>
        <p:spPr>
          <a:xfrm flipH="1">
            <a:off x="1140945" y="2859839"/>
            <a:ext cx="1169216" cy="126338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2471349"/>
      </p:ext>
    </p:extLst>
  </p:cSld>
  <p:clrMapOvr>
    <a:masterClrMapping/>
  </p:clrMapOvr>
</p:sld>
</file>

<file path=ppt/slides/slide2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Launch file example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263</a:t>
            </a:fld>
            <a:endParaRPr lang="en-US"/>
          </a:p>
        </p:txBody>
      </p:sp>
      <p:sp>
        <p:nvSpPr>
          <p:cNvPr id="5" name="文本框 4"/>
          <p:cNvSpPr txBox="1"/>
          <p:nvPr/>
        </p:nvSpPr>
        <p:spPr>
          <a:xfrm>
            <a:off x="76200" y="1143000"/>
            <a:ext cx="9067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/>
              <a:t>A launch file for launching two or more nodes by </a:t>
            </a:r>
            <a:r>
              <a:rPr lang="en-US" altLang="zh-CN" sz="2800" dirty="0" smtClean="0">
                <a:solidFill>
                  <a:srgbClr val="FF0000"/>
                </a:solidFill>
              </a:rPr>
              <a:t>including</a:t>
            </a:r>
            <a:r>
              <a:rPr lang="en-US" altLang="zh-CN" sz="2800" dirty="0" smtClean="0"/>
              <a:t> another launch file</a:t>
            </a:r>
            <a:endParaRPr lang="zh-CN" altLang="en-US" sz="28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2231190"/>
            <a:ext cx="8201615" cy="318473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609600" y="2870755"/>
            <a:ext cx="990600" cy="25344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609600" y="3158815"/>
            <a:ext cx="687056" cy="19398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2424112" y="2396374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Including another launch file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cxnSp>
        <p:nvCxnSpPr>
          <p:cNvPr id="13" name="直接箭头连接符 12"/>
          <p:cNvCxnSpPr/>
          <p:nvPr/>
        </p:nvCxnSpPr>
        <p:spPr>
          <a:xfrm flipH="1">
            <a:off x="1636218" y="2765706"/>
            <a:ext cx="787894" cy="28072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8983579"/>
      </p:ext>
    </p:extLst>
  </p:cSld>
  <p:clrMapOvr>
    <a:masterClrMapping/>
  </p:clrMapOvr>
</p:sld>
</file>

<file path=ppt/slides/slide2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sz="5400" dirty="0">
                <a:latin typeface="Calibri" panose="020F0502020204030204" pitchFamily="34" charset="0"/>
              </a:rPr>
              <a:t>Retrieving Parameters in </a:t>
            </a:r>
            <a:r>
              <a:rPr lang="en-US" altLang="zh-CN" sz="5400" dirty="0" err="1">
                <a:latin typeface="Calibri" panose="020F0502020204030204" pitchFamily="34" charset="0"/>
              </a:rPr>
              <a:t>c++</a:t>
            </a:r>
            <a:r>
              <a:rPr lang="en-US" altLang="zh-CN" sz="5400" dirty="0">
                <a:latin typeface="Calibri" panose="020F0502020204030204" pitchFamily="34" charset="0"/>
              </a:rPr>
              <a:t> file 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264</a:t>
            </a:fld>
            <a:endParaRPr lang="en-US"/>
          </a:p>
        </p:txBody>
      </p:sp>
      <p:sp>
        <p:nvSpPr>
          <p:cNvPr id="4" name="矩形 3"/>
          <p:cNvSpPr/>
          <p:nvPr/>
        </p:nvSpPr>
        <p:spPr>
          <a:xfrm>
            <a:off x="47170" y="1143000"/>
            <a:ext cx="9096830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sz="1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altLang="zh-CN" sz="3600" dirty="0" smtClean="0">
                <a:latin typeface="Arial" panose="020B0604020202020204" pitchFamily="34" charset="0"/>
              </a:rPr>
              <a:t>•</a:t>
            </a:r>
            <a:r>
              <a:rPr lang="en-US" altLang="zh-CN" sz="3600" dirty="0">
                <a:latin typeface="Calibri" panose="020F0502020204030204" pitchFamily="34" charset="0"/>
              </a:rPr>
              <a:t>There are two methods to </a:t>
            </a:r>
            <a:r>
              <a:rPr lang="en-US" altLang="zh-CN" sz="3600" dirty="0" smtClean="0">
                <a:latin typeface="Calibri" panose="020F0502020204030204" pitchFamily="34" charset="0"/>
              </a:rPr>
              <a:t>retrieve parameters </a:t>
            </a:r>
            <a:r>
              <a:rPr lang="en-US" altLang="zh-CN" sz="3600" dirty="0">
                <a:latin typeface="Calibri" panose="020F0502020204030204" pitchFamily="34" charset="0"/>
              </a:rPr>
              <a:t>with </a:t>
            </a:r>
            <a:r>
              <a:rPr lang="en-US" altLang="zh-CN" sz="3600" dirty="0" err="1">
                <a:latin typeface="Calibri" panose="020F0502020204030204" pitchFamily="34" charset="0"/>
              </a:rPr>
              <a:t>NodeHandle</a:t>
            </a:r>
            <a:r>
              <a:rPr lang="en-US" altLang="zh-CN" sz="3600" dirty="0">
                <a:latin typeface="Calibri" panose="020F0502020204030204" pitchFamily="34" charset="0"/>
              </a:rPr>
              <a:t>: </a:t>
            </a:r>
          </a:p>
          <a:p>
            <a:pPr lvl="1"/>
            <a:r>
              <a:rPr lang="en-US" altLang="zh-CN" sz="3200" dirty="0">
                <a:latin typeface="Arial" panose="020B0604020202020204" pitchFamily="34" charset="0"/>
              </a:rPr>
              <a:t>– </a:t>
            </a:r>
            <a:r>
              <a:rPr lang="en-US" altLang="zh-CN" sz="3200" dirty="0" err="1">
                <a:latin typeface="Calibri" panose="020F0502020204030204" pitchFamily="34" charset="0"/>
              </a:rPr>
              <a:t>getParam</a:t>
            </a:r>
            <a:r>
              <a:rPr lang="en-US" altLang="zh-CN" sz="3200" dirty="0">
                <a:latin typeface="Calibri" panose="020F0502020204030204" pitchFamily="34" charset="0"/>
              </a:rPr>
              <a:t>(key, </a:t>
            </a:r>
            <a:r>
              <a:rPr lang="en-US" altLang="zh-CN" sz="3200" dirty="0" err="1">
                <a:latin typeface="Calibri" panose="020F0502020204030204" pitchFamily="34" charset="0"/>
              </a:rPr>
              <a:t>output_value</a:t>
            </a:r>
            <a:r>
              <a:rPr lang="en-US" altLang="zh-CN" sz="3200" dirty="0">
                <a:latin typeface="Calibri" panose="020F0502020204030204" pitchFamily="34" charset="0"/>
              </a:rPr>
              <a:t>) </a:t>
            </a:r>
          </a:p>
          <a:p>
            <a:pPr lvl="1"/>
            <a:r>
              <a:rPr lang="en-US" altLang="zh-CN" sz="3200" dirty="0">
                <a:latin typeface="Arial" panose="020B0604020202020204" pitchFamily="34" charset="0"/>
              </a:rPr>
              <a:t>– </a:t>
            </a:r>
            <a:r>
              <a:rPr lang="en-US" altLang="zh-CN" sz="3200" dirty="0" err="1">
                <a:latin typeface="Calibri" panose="020F0502020204030204" pitchFamily="34" charset="0"/>
              </a:rPr>
              <a:t>param</a:t>
            </a:r>
            <a:r>
              <a:rPr lang="en-US" altLang="zh-CN" sz="3200" dirty="0">
                <a:latin typeface="Calibri" panose="020F0502020204030204" pitchFamily="34" charset="0"/>
              </a:rPr>
              <a:t>(key, </a:t>
            </a:r>
            <a:r>
              <a:rPr lang="en-US" altLang="zh-CN" sz="3200" dirty="0" err="1">
                <a:latin typeface="Calibri" panose="020F0502020204030204" pitchFamily="34" charset="0"/>
              </a:rPr>
              <a:t>output_value,default</a:t>
            </a:r>
            <a:r>
              <a:rPr lang="en-US" altLang="zh-CN" sz="3200" dirty="0">
                <a:latin typeface="Calibri" panose="020F0502020204030204" pitchFamily="34" charset="0"/>
              </a:rPr>
              <a:t>) is similar </a:t>
            </a:r>
            <a:r>
              <a:rPr lang="en-US" altLang="zh-CN" sz="3200" dirty="0" smtClean="0">
                <a:latin typeface="Calibri" panose="020F0502020204030204" pitchFamily="34" charset="0"/>
              </a:rPr>
              <a:t>to </a:t>
            </a:r>
            <a:r>
              <a:rPr lang="en-US" altLang="zh-CN" sz="3200" dirty="0" err="1" smtClean="0">
                <a:latin typeface="Calibri" panose="020F0502020204030204" pitchFamily="34" charset="0"/>
              </a:rPr>
              <a:t>getParam</a:t>
            </a:r>
            <a:r>
              <a:rPr lang="en-US" altLang="zh-CN" sz="3200" dirty="0">
                <a:latin typeface="Calibri" panose="020F0502020204030204" pitchFamily="34" charset="0"/>
              </a:rPr>
              <a:t>(), but allows to specify a default value </a:t>
            </a:r>
            <a:endParaRPr lang="en-US" altLang="zh-CN" sz="3200" dirty="0" smtClean="0">
              <a:latin typeface="Calibri" panose="020F0502020204030204" pitchFamily="34" charset="0"/>
            </a:endParaRPr>
          </a:p>
          <a:p>
            <a:endParaRPr lang="en-US" altLang="zh-CN" sz="3200" dirty="0">
              <a:latin typeface="Calibri" panose="020F0502020204030204" pitchFamily="34" charset="0"/>
            </a:endParaRPr>
          </a:p>
          <a:p>
            <a:r>
              <a:rPr lang="en-US" altLang="zh-CN" sz="3600" dirty="0">
                <a:latin typeface="Arial" panose="020B0604020202020204" pitchFamily="34" charset="0"/>
              </a:rPr>
              <a:t>•</a:t>
            </a:r>
            <a:r>
              <a:rPr lang="en-US" altLang="zh-CN" sz="3600" dirty="0">
                <a:latin typeface="Calibri" panose="020F0502020204030204" pitchFamily="34" charset="0"/>
              </a:rPr>
              <a:t>Example: in the </a:t>
            </a:r>
            <a:r>
              <a:rPr lang="en-US" altLang="zh-CN" sz="3600" dirty="0" err="1">
                <a:latin typeface="Calibri" panose="020F0502020204030204" pitchFamily="34" charset="0"/>
              </a:rPr>
              <a:t>cpp</a:t>
            </a:r>
            <a:r>
              <a:rPr lang="en-US" altLang="zh-CN" sz="3600" dirty="0">
                <a:latin typeface="Calibri" panose="020F0502020204030204" pitchFamily="34" charset="0"/>
              </a:rPr>
              <a:t> file 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5121993"/>
            <a:ext cx="7825382" cy="1068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356481"/>
      </p:ext>
    </p:extLst>
  </p:cSld>
  <p:clrMapOvr>
    <a:masterClrMapping/>
  </p:clrMapOvr>
</p:sld>
</file>

<file path=ppt/slides/slide2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5494" y="307360"/>
            <a:ext cx="8686800" cy="949325"/>
          </a:xfrm>
        </p:spPr>
        <p:txBody>
          <a:bodyPr>
            <a:normAutofit fontScale="90000"/>
          </a:bodyPr>
          <a:lstStyle/>
          <a:p>
            <a:r>
              <a:rPr lang="zh-CN" altLang="en-US" dirty="0"/>
              <a:t/>
            </a:r>
            <a:br>
              <a:rPr lang="zh-CN" altLang="en-US" dirty="0"/>
            </a:br>
            <a:r>
              <a:rPr lang="en-US" altLang="zh-CN" dirty="0"/>
              <a:t>Try: Launch 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265</a:t>
            </a:fld>
            <a:endParaRPr lang="en-US"/>
          </a:p>
        </p:txBody>
      </p:sp>
      <p:sp>
        <p:nvSpPr>
          <p:cNvPr id="4" name="矩形 3"/>
          <p:cNvSpPr/>
          <p:nvPr/>
        </p:nvSpPr>
        <p:spPr>
          <a:xfrm>
            <a:off x="255494" y="1256685"/>
            <a:ext cx="8431306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smtClean="0">
                <a:latin typeface="Arial" panose="020B0604020202020204" pitchFamily="34" charset="0"/>
              </a:rPr>
              <a:t>•</a:t>
            </a:r>
            <a:r>
              <a:rPr lang="en-US" altLang="zh-CN" sz="3200" dirty="0">
                <a:latin typeface="Calibri" panose="020F0502020204030204" pitchFamily="34" charset="0"/>
              </a:rPr>
              <a:t>Use launch file to run two nodes with </a:t>
            </a:r>
            <a:r>
              <a:rPr lang="en-US" altLang="zh-CN" sz="3200" dirty="0" err="1">
                <a:latin typeface="Calibri" panose="020F0502020204030204" pitchFamily="34" charset="0"/>
              </a:rPr>
              <a:t>params</a:t>
            </a:r>
            <a:r>
              <a:rPr lang="en-US" altLang="zh-CN" sz="3200" dirty="0">
                <a:latin typeface="Calibri" panose="020F0502020204030204" pitchFamily="34" charset="0"/>
              </a:rPr>
              <a:t> </a:t>
            </a:r>
          </a:p>
          <a:p>
            <a:pPr lvl="1"/>
            <a:r>
              <a:rPr lang="en-US" altLang="zh-CN" sz="2800" dirty="0">
                <a:latin typeface="Arial" panose="020B0604020202020204" pitchFamily="34" charset="0"/>
              </a:rPr>
              <a:t>–</a:t>
            </a:r>
            <a:r>
              <a:rPr lang="en-US" altLang="zh-CN" sz="2800" dirty="0">
                <a:latin typeface="Calibri" panose="020F0502020204030204" pitchFamily="34" charset="0"/>
              </a:rPr>
              <a:t>Run </a:t>
            </a:r>
            <a:r>
              <a:rPr lang="en-US" altLang="zh-CN" sz="2800" dirty="0" err="1">
                <a:latin typeface="Calibri" panose="020F0502020204030204" pitchFamily="34" charset="0"/>
              </a:rPr>
              <a:t>turtlesim</a:t>
            </a:r>
            <a:r>
              <a:rPr lang="en-US" altLang="zh-CN" sz="2800" dirty="0">
                <a:latin typeface="Calibri" panose="020F0502020204030204" pitchFamily="34" charset="0"/>
              </a:rPr>
              <a:t> and its velocity </a:t>
            </a:r>
            <a:r>
              <a:rPr lang="en-US" altLang="zh-CN" sz="2800" dirty="0" smtClean="0">
                <a:latin typeface="Calibri" panose="020F0502020204030204" pitchFamily="34" charset="0"/>
              </a:rPr>
              <a:t>control</a:t>
            </a:r>
          </a:p>
          <a:p>
            <a:pPr lvl="1"/>
            <a:endParaRPr lang="en-US" altLang="zh-CN" sz="2800" dirty="0">
              <a:latin typeface="Calibri" panose="020F0502020204030204" pitchFamily="34" charset="0"/>
            </a:endParaRPr>
          </a:p>
          <a:p>
            <a:r>
              <a:rPr lang="en-US" altLang="zh-CN" sz="3600" dirty="0">
                <a:latin typeface="Arial" panose="020B0604020202020204" pitchFamily="34" charset="0"/>
              </a:rPr>
              <a:t>•</a:t>
            </a:r>
            <a:r>
              <a:rPr lang="en-US" altLang="zh-CN" sz="3600" dirty="0">
                <a:latin typeface="Calibri" panose="020F0502020204030204" pitchFamily="34" charset="0"/>
              </a:rPr>
              <a:t>Solution: 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583" y="3596650"/>
            <a:ext cx="8114841" cy="2420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647746"/>
      </p:ext>
    </p:extLst>
  </p:cSld>
  <p:clrMapOvr>
    <a:masterClrMapping/>
  </p:clrMapOvr>
</p:sld>
</file>

<file path=ppt/slides/slide2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 descr=" 36866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2400"/>
            <a:ext cx="8686800" cy="1143000"/>
          </a:xfrm>
          <a:ln/>
        </p:spPr>
        <p:txBody>
          <a:bodyPr>
            <a:normAutofit/>
          </a:bodyPr>
          <a:lstStyle/>
          <a:p>
            <a:r>
              <a:rPr lang="en-GB" altLang="zh-CN" dirty="0" smtClean="0"/>
              <a:t>Assignment</a:t>
            </a:r>
            <a:endParaRPr lang="en-US" altLang="zh-CN" dirty="0"/>
          </a:p>
        </p:txBody>
      </p:sp>
      <p:sp>
        <p:nvSpPr>
          <p:cNvPr id="36867" name="Content Placeholder 4" descr=" 36867"/>
          <p:cNvSpPr>
            <a:spLocks noGrp="1" noChangeArrowheads="1"/>
          </p:cNvSpPr>
          <p:nvPr>
            <p:ph idx="4294967295"/>
          </p:nvPr>
        </p:nvSpPr>
        <p:spPr bwMode="auto">
          <a:xfrm>
            <a:off x="228600" y="1346200"/>
            <a:ext cx="8686800" cy="5359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SzPct val="100000"/>
              <a:buChar char=" "/>
            </a:pPr>
            <a:r>
              <a:rPr lang="en-US" altLang="zh-CN" smtClean="0"/>
              <a:t>                                                       </a:t>
            </a:r>
            <a:br>
              <a:rPr lang="en-US" altLang="zh-CN" smtClean="0"/>
            </a:br>
            <a:r>
              <a:rPr lang="en-US" altLang="zh-CN" smtClean="0"/>
              <a:t>                            </a:t>
            </a:r>
            <a:endParaRPr lang="en-US" altLang="zh-CN" dirty="0" smtClean="0"/>
          </a:p>
          <a:p>
            <a:pPr>
              <a:buSzPct val="100000"/>
              <a:buBlip>
                <a:blip r:embed="rId2"/>
              </a:buBlip>
            </a:pPr>
            <a:endParaRPr lang="en-US" altLang="zh-CN" dirty="0"/>
          </a:p>
          <a:p>
            <a:pPr>
              <a:buSzPct val="100000"/>
              <a:buChar char=" "/>
            </a:pPr>
            <a:r>
              <a:rPr lang="en-US" altLang="zh-CN" smtClean="0"/>
              <a:t>       </a:t>
            </a:r>
            <a:endParaRPr lang="en-US" altLang="zh-CN" dirty="0" smtClean="0"/>
          </a:p>
          <a:p>
            <a:pPr>
              <a:buSzPct val="100000"/>
              <a:buChar char=" "/>
            </a:pPr>
            <a:r>
              <a:rPr lang="en-US" altLang="zh-CN" smtClean="0"/>
              <a:t>                                                            </a:t>
            </a:r>
            <a:endParaRPr lang="en-US" altLang="zh-CN" dirty="0" smtClean="0"/>
          </a:p>
          <a:p>
            <a:pPr>
              <a:buSzPct val="100000"/>
              <a:buChar char=" "/>
            </a:pPr>
            <a:r>
              <a:rPr lang="en-US" altLang="zh-CN" smtClean="0"/>
              <a:t>                                    </a:t>
            </a:r>
            <a:endParaRPr lang="en-US" altLang="zh-CN" dirty="0" smtClean="0"/>
          </a:p>
          <a:p>
            <a:pPr>
              <a:buSzPct val="100000"/>
              <a:buChar char=" "/>
            </a:pPr>
            <a:r>
              <a:rPr lang="en-US" altLang="zh-CN" smtClean="0"/>
              <a:t>                                    </a:t>
            </a:r>
            <a:endParaRPr lang="en-US" altLang="zh-CN" dirty="0" smtClean="0"/>
          </a:p>
          <a:p>
            <a:pPr marL="0" indent="0">
              <a:buSzPct val="100000"/>
              <a:buNone/>
            </a:pPr>
            <a:r>
              <a:rPr lang="en-US" altLang="zh-CN" dirty="0"/>
              <a:t> </a:t>
            </a:r>
            <a:r>
              <a:rPr lang="en-US" altLang="zh-CN" dirty="0" smtClean="0"/>
              <a:t> </a:t>
            </a:r>
            <a:endParaRPr lang="en-US" altLang="zh-CN" dirty="0"/>
          </a:p>
          <a:p>
            <a:pPr marL="0" indent="0">
              <a:buNone/>
            </a:pPr>
            <a:endParaRPr lang="en-US" altLang="zh-CN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188388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 descr=" 36866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2400"/>
            <a:ext cx="8686800" cy="1143000"/>
          </a:xfrm>
          <a:ln/>
        </p:spPr>
        <p:txBody>
          <a:bodyPr>
            <a:normAutofit/>
          </a:bodyPr>
          <a:lstStyle/>
          <a:p>
            <a:r>
              <a:rPr lang="en-GB" altLang="zh-CN" dirty="0" smtClean="0"/>
              <a:t>Assignment</a:t>
            </a:r>
            <a:endParaRPr lang="en-US" altLang="zh-CN" dirty="0"/>
          </a:p>
        </p:txBody>
      </p:sp>
      <p:sp>
        <p:nvSpPr>
          <p:cNvPr id="36867" name="Content Placeholder 4" descr=" 36867"/>
          <p:cNvSpPr>
            <a:spLocks noGrp="1" noChangeArrowheads="1"/>
          </p:cNvSpPr>
          <p:nvPr>
            <p:ph idx="4294967295"/>
          </p:nvPr>
        </p:nvSpPr>
        <p:spPr bwMode="auto">
          <a:xfrm>
            <a:off x="228600" y="1346200"/>
            <a:ext cx="8686800" cy="5359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>
              <a:buClr>
                <a:srgbClr val="0BD0D9"/>
              </a:buClr>
              <a:buSzPct val="100000"/>
              <a:buBlip>
                <a:blip r:embed="rId2"/>
              </a:buBlip>
            </a:pPr>
            <a:r>
              <a:rPr lang="en-US" altLang="zh-CN" dirty="0" smtClean="0">
                <a:latin typeface="Constantia"/>
              </a:rPr>
              <a:t>Create a package that can read keyboard to control the turtle in the </a:t>
            </a:r>
            <a:r>
              <a:rPr lang="en-US" altLang="zh-CN" dirty="0" err="1" smtClean="0">
                <a:latin typeface="Constantia"/>
              </a:rPr>
              <a:t>turtlesim_node</a:t>
            </a:r>
            <a:r>
              <a:rPr lang="en-US" altLang="zh-CN" dirty="0" smtClean="0">
                <a:latin typeface="Constantia"/>
              </a:rPr>
              <a:t>. </a:t>
            </a:r>
          </a:p>
          <a:p>
            <a:pPr marL="0" lvl="0" indent="0">
              <a:buClr>
                <a:srgbClr val="0BD0D9"/>
              </a:buClr>
              <a:buSzPct val="100000"/>
              <a:buNone/>
            </a:pPr>
            <a:r>
              <a:rPr lang="en-US" altLang="zh-CN" dirty="0">
                <a:latin typeface="Constantia"/>
              </a:rPr>
              <a:t> </a:t>
            </a:r>
            <a:r>
              <a:rPr lang="en-US" altLang="zh-CN" dirty="0" smtClean="0">
                <a:latin typeface="Constantia"/>
              </a:rPr>
              <a:t>   Package name: </a:t>
            </a:r>
            <a:r>
              <a:rPr lang="en-US" altLang="zh-CN" b="1" dirty="0" err="1" smtClean="0">
                <a:latin typeface="Constantia"/>
              </a:rPr>
              <a:t>turtle_teleop_key</a:t>
            </a:r>
            <a:r>
              <a:rPr lang="en-US" altLang="zh-CN" dirty="0" smtClean="0">
                <a:latin typeface="Constantia"/>
              </a:rPr>
              <a:t>;</a:t>
            </a:r>
          </a:p>
          <a:p>
            <a:pPr marL="0" lvl="0" indent="0">
              <a:buClr>
                <a:srgbClr val="0BD0D9"/>
              </a:buClr>
              <a:buSzPct val="100000"/>
              <a:buNone/>
            </a:pPr>
            <a:r>
              <a:rPr lang="en-US" altLang="zh-CN" dirty="0">
                <a:latin typeface="Constantia"/>
              </a:rPr>
              <a:t> </a:t>
            </a:r>
            <a:r>
              <a:rPr lang="en-US" altLang="zh-CN" dirty="0" smtClean="0">
                <a:latin typeface="Constantia"/>
              </a:rPr>
              <a:t>   Node executable file name</a:t>
            </a:r>
            <a:r>
              <a:rPr lang="en-US" altLang="zh-CN" dirty="0"/>
              <a:t>: </a:t>
            </a:r>
            <a:r>
              <a:rPr lang="en-US" altLang="zh-CN" b="1" dirty="0" err="1" smtClean="0"/>
              <a:t>turtle_teleop_key_node</a:t>
            </a:r>
            <a:r>
              <a:rPr lang="en-US" altLang="zh-CN" dirty="0" smtClean="0"/>
              <a:t>;</a:t>
            </a:r>
            <a:endParaRPr lang="en-US" altLang="zh-CN" dirty="0" smtClean="0">
              <a:latin typeface="Constantia"/>
            </a:endParaRPr>
          </a:p>
          <a:p>
            <a:pPr>
              <a:buSzPct val="100000"/>
              <a:buBlip>
                <a:blip r:embed="rId2"/>
              </a:buBlip>
            </a:pPr>
            <a:endParaRPr lang="en-US" altLang="zh-CN" dirty="0"/>
          </a:p>
          <a:p>
            <a:pPr>
              <a:buSzPct val="100000"/>
              <a:buChar char=" "/>
            </a:pPr>
            <a:r>
              <a:rPr lang="en-US" altLang="zh-CN" dirty="0" smtClean="0"/>
              <a:t>       </a:t>
            </a:r>
          </a:p>
          <a:p>
            <a:pPr>
              <a:buSzPct val="100000"/>
              <a:buChar char=" "/>
            </a:pPr>
            <a:r>
              <a:rPr lang="en-US" altLang="zh-CN" dirty="0" smtClean="0"/>
              <a:t>                                                            </a:t>
            </a:r>
          </a:p>
          <a:p>
            <a:pPr>
              <a:buSzPct val="100000"/>
              <a:buChar char=" "/>
            </a:pPr>
            <a:r>
              <a:rPr lang="en-US" altLang="zh-CN" dirty="0" smtClean="0"/>
              <a:t>                                    </a:t>
            </a:r>
          </a:p>
          <a:p>
            <a:pPr>
              <a:buSzPct val="100000"/>
              <a:buChar char=" "/>
            </a:pPr>
            <a:r>
              <a:rPr lang="en-US" altLang="zh-CN" dirty="0" smtClean="0"/>
              <a:t>                                    </a:t>
            </a:r>
          </a:p>
          <a:p>
            <a:pPr marL="0" indent="0">
              <a:buSzPct val="100000"/>
              <a:buNone/>
            </a:pPr>
            <a:r>
              <a:rPr lang="en-US" altLang="zh-CN" dirty="0"/>
              <a:t> </a:t>
            </a:r>
            <a:r>
              <a:rPr lang="en-US" altLang="zh-CN" dirty="0" smtClean="0"/>
              <a:t> </a:t>
            </a:r>
            <a:endParaRPr lang="en-US" altLang="zh-CN" dirty="0"/>
          </a:p>
          <a:p>
            <a:pPr marL="0" indent="0">
              <a:buNone/>
            </a:pPr>
            <a:endParaRPr lang="en-US" altLang="zh-CN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399970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 descr=" 36866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2400"/>
            <a:ext cx="8686800" cy="1143000"/>
          </a:xfrm>
          <a:ln/>
        </p:spPr>
        <p:txBody>
          <a:bodyPr>
            <a:normAutofit/>
          </a:bodyPr>
          <a:lstStyle/>
          <a:p>
            <a:r>
              <a:rPr lang="en-GB" altLang="zh-CN" dirty="0" smtClean="0"/>
              <a:t>Assignment</a:t>
            </a:r>
            <a:endParaRPr lang="en-US" altLang="zh-CN" dirty="0"/>
          </a:p>
        </p:txBody>
      </p:sp>
      <p:sp>
        <p:nvSpPr>
          <p:cNvPr id="36867" name="Content Placeholder 4" descr=" 36867"/>
          <p:cNvSpPr>
            <a:spLocks noGrp="1" noChangeArrowheads="1"/>
          </p:cNvSpPr>
          <p:nvPr>
            <p:ph idx="4294967295"/>
          </p:nvPr>
        </p:nvSpPr>
        <p:spPr bwMode="auto">
          <a:xfrm>
            <a:off x="228600" y="1346200"/>
            <a:ext cx="8686800" cy="5359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>
              <a:buClr>
                <a:srgbClr val="0BD0D9"/>
              </a:buClr>
              <a:buSzPct val="100000"/>
              <a:buBlip>
                <a:blip r:embed="rId2"/>
              </a:buBlip>
            </a:pPr>
            <a:r>
              <a:rPr lang="en-US" altLang="zh-CN" dirty="0"/>
              <a:t>Create a package that can read keyboard to control the turtle in the </a:t>
            </a:r>
            <a:r>
              <a:rPr lang="en-US" altLang="zh-CN" dirty="0" err="1"/>
              <a:t>turtlesim_node</a:t>
            </a:r>
            <a:r>
              <a:rPr lang="en-US" altLang="zh-CN" dirty="0"/>
              <a:t>. </a:t>
            </a:r>
          </a:p>
          <a:p>
            <a:pPr marL="0" lvl="0" indent="0">
              <a:buClr>
                <a:srgbClr val="0BD0D9"/>
              </a:buClr>
              <a:buSzPct val="100000"/>
              <a:buNone/>
            </a:pPr>
            <a:r>
              <a:rPr lang="en-US" altLang="zh-CN" dirty="0"/>
              <a:t>    Package name: </a:t>
            </a:r>
            <a:r>
              <a:rPr lang="en-US" altLang="zh-CN" b="1" dirty="0" err="1"/>
              <a:t>turtle_teleop_key</a:t>
            </a:r>
            <a:r>
              <a:rPr lang="en-US" altLang="zh-CN" dirty="0"/>
              <a:t>;</a:t>
            </a:r>
          </a:p>
          <a:p>
            <a:pPr marL="0" lvl="0" indent="0">
              <a:buClr>
                <a:srgbClr val="0BD0D9"/>
              </a:buClr>
              <a:buSzPct val="100000"/>
              <a:buNone/>
            </a:pPr>
            <a:r>
              <a:rPr lang="en-US" altLang="zh-CN" dirty="0"/>
              <a:t>    Node executable file name: </a:t>
            </a:r>
            <a:r>
              <a:rPr lang="en-US" altLang="zh-CN" b="1" dirty="0" err="1"/>
              <a:t>turtle_teleop_key_node</a:t>
            </a:r>
            <a:r>
              <a:rPr lang="en-US" altLang="zh-CN" dirty="0"/>
              <a:t>;</a:t>
            </a:r>
          </a:p>
          <a:p>
            <a:pPr lvl="0">
              <a:buClr>
                <a:srgbClr val="0BD0D9"/>
              </a:buClr>
              <a:buSzPct val="100000"/>
              <a:buBlip>
                <a:blip r:embed="rId2"/>
              </a:buBlip>
            </a:pPr>
            <a:r>
              <a:rPr lang="en-US" altLang="zh-CN" dirty="0" smtClean="0">
                <a:latin typeface="Constantia"/>
              </a:rPr>
              <a:t>Hints: </a:t>
            </a:r>
          </a:p>
          <a:p>
            <a:pPr>
              <a:buSzPct val="100000"/>
              <a:buNone/>
            </a:pPr>
            <a:r>
              <a:rPr lang="en-US" altLang="zh-CN" dirty="0" smtClean="0">
                <a:latin typeface="Constantia"/>
              </a:rPr>
              <a:t>    </a:t>
            </a:r>
            <a:r>
              <a:rPr lang="en-US" altLang="zh-CN" dirty="0" err="1" smtClean="0">
                <a:latin typeface="Constantia"/>
              </a:rPr>
              <a:t>turtlesim_node</a:t>
            </a:r>
            <a:r>
              <a:rPr lang="en-US" altLang="zh-CN" dirty="0" smtClean="0">
                <a:latin typeface="Constantia"/>
              </a:rPr>
              <a:t> subscribe a topic called /turtle1/</a:t>
            </a:r>
            <a:r>
              <a:rPr lang="en-US" altLang="zh-CN" dirty="0" err="1" smtClean="0">
                <a:latin typeface="Constantia"/>
              </a:rPr>
              <a:t>cmd_vel</a:t>
            </a:r>
            <a:r>
              <a:rPr lang="en-US" altLang="zh-CN" dirty="0" smtClean="0">
                <a:latin typeface="Constantia"/>
              </a:rPr>
              <a:t>.</a:t>
            </a:r>
          </a:p>
          <a:p>
            <a:pPr>
              <a:buSzPct val="100000"/>
              <a:buNone/>
            </a:pPr>
            <a:r>
              <a:rPr lang="en-US" altLang="zh-CN" dirty="0" smtClean="0">
                <a:latin typeface="Constantia"/>
              </a:rPr>
              <a:t>    what is the type of this topic? </a:t>
            </a:r>
          </a:p>
          <a:p>
            <a:pPr>
              <a:buSzPct val="100000"/>
              <a:buNone/>
            </a:pPr>
            <a:r>
              <a:rPr lang="en-US" altLang="zh-CN" dirty="0" smtClean="0">
                <a:latin typeface="Constantia"/>
              </a:rPr>
              <a:t>    (</a:t>
            </a:r>
            <a:r>
              <a:rPr lang="en-US" altLang="zh-CN" dirty="0" err="1" smtClean="0">
                <a:latin typeface="Constantia"/>
              </a:rPr>
              <a:t>rostopic</a:t>
            </a:r>
            <a:r>
              <a:rPr lang="en-US" altLang="zh-CN" dirty="0" smtClean="0">
                <a:latin typeface="Constantia"/>
              </a:rPr>
              <a:t> type /turtle1/</a:t>
            </a:r>
            <a:r>
              <a:rPr lang="en-US" altLang="zh-CN" dirty="0" err="1" smtClean="0">
                <a:latin typeface="Constantia"/>
              </a:rPr>
              <a:t>cmd_vel</a:t>
            </a:r>
            <a:r>
              <a:rPr lang="en-US" altLang="zh-CN" dirty="0" smtClean="0">
                <a:latin typeface="Constantia"/>
              </a:rPr>
              <a:t>)  and</a:t>
            </a:r>
          </a:p>
          <a:p>
            <a:pPr>
              <a:buSzPct val="100000"/>
              <a:buNone/>
            </a:pPr>
            <a:r>
              <a:rPr lang="en-US" altLang="zh-CN" dirty="0">
                <a:latin typeface="Constantia"/>
              </a:rPr>
              <a:t> </a:t>
            </a:r>
            <a:r>
              <a:rPr lang="en-US" altLang="zh-CN" dirty="0" smtClean="0">
                <a:latin typeface="Constantia"/>
              </a:rPr>
              <a:t>   (</a:t>
            </a:r>
            <a:r>
              <a:rPr lang="en-US" altLang="zh-CN" dirty="0" err="1" smtClean="0">
                <a:latin typeface="Constantia"/>
              </a:rPr>
              <a:t>rosmsg</a:t>
            </a:r>
            <a:r>
              <a:rPr lang="en-US" altLang="zh-CN" dirty="0" smtClean="0">
                <a:latin typeface="Constantia"/>
              </a:rPr>
              <a:t> show </a:t>
            </a:r>
            <a:r>
              <a:rPr lang="en-US" altLang="zh-CN" dirty="0" err="1" smtClean="0">
                <a:latin typeface="Constantia"/>
              </a:rPr>
              <a:t>geometry_msgs</a:t>
            </a:r>
            <a:r>
              <a:rPr lang="en-US" altLang="zh-CN" dirty="0" smtClean="0">
                <a:latin typeface="Constantia"/>
              </a:rPr>
              <a:t>/Twist)</a:t>
            </a:r>
          </a:p>
          <a:p>
            <a:pPr>
              <a:buSzPct val="100000"/>
              <a:buNone/>
            </a:pPr>
            <a:r>
              <a:rPr lang="en-US" altLang="zh-CN" dirty="0" smtClean="0"/>
              <a:t>  </a:t>
            </a:r>
            <a:endParaRPr lang="en-US" altLang="zh-CN" dirty="0"/>
          </a:p>
          <a:p>
            <a:pPr marL="0" indent="0">
              <a:buNone/>
            </a:pPr>
            <a:endParaRPr lang="en-US" altLang="zh-CN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965896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8686800" cy="949325"/>
          </a:xfrm>
        </p:spPr>
        <p:txBody>
          <a:bodyPr/>
          <a:lstStyle/>
          <a:p>
            <a:r>
              <a:rPr lang="en-US" altLang="zh-CN" dirty="0" smtClean="0"/>
              <a:t>Reference and Code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269</a:t>
            </a:fld>
            <a:endParaRPr lang="en-US"/>
          </a:p>
        </p:txBody>
      </p:sp>
      <p:sp>
        <p:nvSpPr>
          <p:cNvPr id="4" name="标题 1"/>
          <p:cNvSpPr txBox="1">
            <a:spLocks/>
          </p:cNvSpPr>
          <p:nvPr/>
        </p:nvSpPr>
        <p:spPr>
          <a:xfrm>
            <a:off x="152400" y="990600"/>
            <a:ext cx="8915400" cy="6219185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b="1" dirty="0" smtClean="0"/>
              <a:t>Books</a:t>
            </a:r>
          </a:p>
          <a:p>
            <a:pPr marL="514350" indent="-514350">
              <a:buAutoNum type="arabicPeriod"/>
            </a:pPr>
            <a:r>
              <a:rPr lang="en-US" altLang="zh-CN" sz="2800" dirty="0" smtClean="0"/>
              <a:t>ROS By Example </a:t>
            </a:r>
            <a:r>
              <a:rPr lang="en-US" altLang="zh-CN" sz="2800" dirty="0"/>
              <a:t>for Hydro </a:t>
            </a:r>
            <a:r>
              <a:rPr lang="en-US" altLang="zh-CN" sz="2800" dirty="0" smtClean="0"/>
              <a:t>Volume 1</a:t>
            </a:r>
          </a:p>
          <a:p>
            <a:r>
              <a:rPr lang="en-US" altLang="zh-CN" sz="2800" dirty="0" smtClean="0"/>
              <a:t>       (</a:t>
            </a:r>
            <a:r>
              <a:rPr lang="en-US" altLang="zh-CN" sz="2800" dirty="0">
                <a:hlinkClick r:id="rId2"/>
              </a:rPr>
              <a:t>http://</a:t>
            </a:r>
            <a:r>
              <a:rPr lang="en-US" altLang="zh-CN" sz="2800" dirty="0" smtClean="0">
                <a:hlinkClick r:id="rId2"/>
              </a:rPr>
              <a:t>yunpan.cn/cwbkvHTRcifF7</a:t>
            </a:r>
            <a:r>
              <a:rPr lang="en-US" altLang="zh-CN" sz="2800" dirty="0" smtClean="0"/>
              <a:t>  Password:b936</a:t>
            </a:r>
            <a:r>
              <a:rPr lang="en-US" altLang="zh-CN" sz="2800" dirty="0"/>
              <a:t>)</a:t>
            </a:r>
            <a:endParaRPr lang="en-US" altLang="zh-CN" sz="2800" dirty="0" smtClean="0"/>
          </a:p>
          <a:p>
            <a:r>
              <a:rPr lang="en-US" altLang="zh-CN" sz="2800" dirty="0"/>
              <a:t> </a:t>
            </a:r>
            <a:r>
              <a:rPr lang="en-US" altLang="zh-CN" sz="2800" dirty="0" smtClean="0"/>
              <a:t>      ROS basic;  Navigation; Speech Recognition; Vision;</a:t>
            </a:r>
          </a:p>
          <a:p>
            <a:r>
              <a:rPr lang="en-US" altLang="zh-CN" sz="2800" dirty="0"/>
              <a:t> </a:t>
            </a:r>
            <a:r>
              <a:rPr lang="en-US" altLang="zh-CN" sz="2800" dirty="0" smtClean="0"/>
              <a:t>     …… </a:t>
            </a:r>
          </a:p>
          <a:p>
            <a:pPr marL="514350" indent="-514350">
              <a:buAutoNum type="arabicPeriod" startAt="2"/>
            </a:pPr>
            <a:r>
              <a:rPr lang="en-US" altLang="zh-CN" sz="2800" dirty="0" smtClean="0"/>
              <a:t>ROS By Example for Hydro Volume 2</a:t>
            </a:r>
          </a:p>
          <a:p>
            <a:r>
              <a:rPr lang="en-US" altLang="zh-CN" sz="2800" dirty="0" smtClean="0"/>
              <a:t>       (</a:t>
            </a:r>
            <a:r>
              <a:rPr lang="en-US" altLang="zh-CN" sz="2800" dirty="0">
                <a:hlinkClick r:id="rId3"/>
              </a:rPr>
              <a:t>http://</a:t>
            </a:r>
            <a:r>
              <a:rPr lang="en-US" altLang="zh-CN" sz="2800" dirty="0" smtClean="0">
                <a:hlinkClick r:id="rId3"/>
              </a:rPr>
              <a:t>yunpan.cn/cwbkpDVuVk3mG</a:t>
            </a:r>
            <a:r>
              <a:rPr lang="en-US" altLang="zh-CN" sz="2800" dirty="0" smtClean="0"/>
              <a:t>  Password:d23a</a:t>
            </a:r>
            <a:r>
              <a:rPr lang="en-US" altLang="zh-CN" sz="2800" dirty="0"/>
              <a:t>) </a:t>
            </a:r>
            <a:endParaRPr lang="en-US" altLang="zh-CN" sz="2800" dirty="0" smtClean="0"/>
          </a:p>
          <a:p>
            <a:r>
              <a:rPr lang="en-US" altLang="zh-CN" sz="2800" dirty="0" smtClean="0"/>
              <a:t>        Robot Model Creation; Dynamic Parameters; 3D Tracking;</a:t>
            </a:r>
          </a:p>
          <a:p>
            <a:r>
              <a:rPr lang="en-US" altLang="zh-CN" sz="2800" dirty="0" smtClean="0"/>
              <a:t>        3D Simulation; </a:t>
            </a:r>
            <a:r>
              <a:rPr lang="en-US" altLang="zh-CN" sz="2800" dirty="0" err="1" smtClean="0"/>
              <a:t>MoveIt</a:t>
            </a:r>
            <a:r>
              <a:rPr lang="en-US" altLang="zh-CN" sz="2800" dirty="0" smtClean="0"/>
              <a:t>!;</a:t>
            </a:r>
          </a:p>
          <a:p>
            <a:r>
              <a:rPr lang="en-US" altLang="zh-CN" sz="2800" dirty="0"/>
              <a:t> </a:t>
            </a:r>
            <a:r>
              <a:rPr lang="en-US" altLang="zh-CN" sz="2800" dirty="0" smtClean="0"/>
              <a:t>      ……</a:t>
            </a:r>
          </a:p>
          <a:p>
            <a:r>
              <a:rPr lang="en-US" altLang="zh-CN" sz="2800" b="1" dirty="0" smtClean="0"/>
              <a:t>Code</a:t>
            </a:r>
          </a:p>
          <a:p>
            <a:r>
              <a:rPr lang="en-US" altLang="zh-CN" sz="2800" dirty="0"/>
              <a:t> </a:t>
            </a:r>
            <a:r>
              <a:rPr lang="en-US" altLang="zh-CN" sz="2800" dirty="0" smtClean="0"/>
              <a:t>     </a:t>
            </a:r>
            <a:r>
              <a:rPr lang="en-US" altLang="zh-CN" sz="2800" dirty="0">
                <a:hlinkClick r:id="rId4"/>
              </a:rPr>
              <a:t>https://</a:t>
            </a:r>
            <a:r>
              <a:rPr lang="en-US" altLang="zh-CN" sz="2800" dirty="0" smtClean="0">
                <a:hlinkClick r:id="rId4"/>
              </a:rPr>
              <a:t>github.com/pirobot/rbx1/tree/indigo-devel</a:t>
            </a:r>
            <a:r>
              <a:rPr lang="en-US" altLang="zh-CN" sz="2800" dirty="0" smtClean="0"/>
              <a:t> </a:t>
            </a:r>
          </a:p>
          <a:p>
            <a:r>
              <a:rPr lang="en-US" altLang="zh-CN" sz="2800" dirty="0"/>
              <a:t> </a:t>
            </a:r>
            <a:r>
              <a:rPr lang="en-US" altLang="zh-CN" sz="2800" dirty="0" smtClean="0"/>
              <a:t>     </a:t>
            </a:r>
            <a:r>
              <a:rPr lang="en-US" altLang="zh-CN" sz="2800" dirty="0" smtClean="0">
                <a:hlinkClick r:id="rId5"/>
              </a:rPr>
              <a:t>https</a:t>
            </a:r>
            <a:r>
              <a:rPr lang="en-US" altLang="zh-CN" sz="2800" dirty="0">
                <a:hlinkClick r:id="rId5"/>
              </a:rPr>
              <a:t>://</a:t>
            </a:r>
            <a:r>
              <a:rPr lang="en-US" altLang="zh-CN" sz="2800" dirty="0" smtClean="0">
                <a:hlinkClick r:id="rId5"/>
              </a:rPr>
              <a:t>github.com/pirobot/rbx2/tree/indigo-devel</a:t>
            </a:r>
            <a:r>
              <a:rPr lang="en-US" altLang="zh-CN" sz="2800" dirty="0" smtClean="0"/>
              <a:t> </a:t>
            </a:r>
          </a:p>
          <a:p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724795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 2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56488"/>
          </a:xfrm>
        </p:spPr>
        <p:txBody>
          <a:bodyPr/>
          <a:lstStyle/>
          <a:p>
            <a:r>
              <a:rPr lang="en-GB" dirty="0"/>
              <a:t>Simulators </a:t>
            </a:r>
            <a:r>
              <a:rPr lang="en-GB" dirty="0" smtClean="0"/>
              <a:t>- </a:t>
            </a:r>
            <a:r>
              <a:rPr lang="en-GB" dirty="0"/>
              <a:t>Gazebo</a:t>
            </a:r>
          </a:p>
        </p:txBody>
      </p:sp>
      <p:sp>
        <p:nvSpPr>
          <p:cNvPr id="3" name="Content Placeholder 2" descr=" 3"/>
          <p:cNvSpPr>
            <a:spLocks noGrp="1"/>
          </p:cNvSpPr>
          <p:nvPr>
            <p:ph idx="1"/>
          </p:nvPr>
        </p:nvSpPr>
        <p:spPr>
          <a:xfrm>
            <a:off x="0" y="1447800"/>
            <a:ext cx="9296400" cy="4389120"/>
          </a:xfrm>
        </p:spPr>
        <p:txBody>
          <a:bodyPr>
            <a:normAutofit/>
          </a:bodyPr>
          <a:lstStyle/>
          <a:p>
            <a:pPr>
              <a:buChar char=" "/>
            </a:pPr>
            <a:r>
              <a:rPr lang="en-GB" sz="2400" smtClean="0"/>
              <a:t>                                                         </a:t>
            </a:r>
            <a:br>
              <a:rPr lang="en-GB" sz="2400" smtClean="0"/>
            </a:br>
            <a:r>
              <a:rPr lang="en-GB" sz="2400" smtClean="0"/>
              <a:t>            </a:t>
            </a:r>
            <a:endParaRPr lang="en-GB" sz="2400" dirty="0"/>
          </a:p>
          <a:p>
            <a:pPr>
              <a:buChar char=" "/>
            </a:pPr>
            <a:r>
              <a:rPr lang="en-GB" sz="2400" smtClean="0"/>
              <a:t>                                                   </a:t>
            </a:r>
            <a:endParaRPr lang="en-GB" sz="2400" dirty="0"/>
          </a:p>
          <a:p>
            <a:pPr>
              <a:buChar char=" "/>
            </a:pPr>
            <a:r>
              <a:rPr lang="en-GB" sz="2400" smtClean="0"/>
              <a:t>                                                               </a:t>
            </a:r>
            <a:endParaRPr lang="en-GB" sz="2400" dirty="0"/>
          </a:p>
          <a:p>
            <a:pPr>
              <a:buChar char=" "/>
            </a:pPr>
            <a:r>
              <a:rPr lang="en-GB" sz="2400" smtClean="0"/>
              <a:t>                                                           </a:t>
            </a:r>
            <a:endParaRPr lang="en-GB" sz="2400" dirty="0"/>
          </a:p>
          <a:p>
            <a:pPr>
              <a:buChar char=" "/>
            </a:pPr>
            <a:r>
              <a:rPr lang="en-GB" sz="2400" smtClean="0"/>
              <a:t>                                                             </a:t>
            </a:r>
            <a:br>
              <a:rPr lang="en-GB" sz="2400" smtClean="0"/>
            </a:br>
            <a:r>
              <a:rPr lang="en-GB" sz="2400" smtClean="0"/>
              <a:t>                                  </a:t>
            </a:r>
            <a:endParaRPr lang="en-GB" sz="2400" dirty="0"/>
          </a:p>
          <a:p>
            <a:pPr>
              <a:buChar char=" "/>
            </a:pPr>
            <a:r>
              <a:rPr lang="en-GB" sz="2400" smtClean="0"/>
              <a:t>                   </a:t>
            </a:r>
            <a:endParaRPr lang="en-GB" sz="2400" dirty="0"/>
          </a:p>
        </p:txBody>
      </p:sp>
      <p:pic>
        <p:nvPicPr>
          <p:cNvPr id="7170" name="Picture 2" descr=" 717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822221"/>
            <a:ext cx="5605462" cy="1959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045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001000" cy="949325"/>
          </a:xfrm>
        </p:spPr>
        <p:txBody>
          <a:bodyPr/>
          <a:lstStyle/>
          <a:p>
            <a:r>
              <a:rPr lang="en-US" altLang="zh-CN" dirty="0" smtClean="0"/>
              <a:t>Other Materials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270</a:t>
            </a:fld>
            <a:endParaRPr lang="en-US"/>
          </a:p>
        </p:txBody>
      </p:sp>
      <p:sp>
        <p:nvSpPr>
          <p:cNvPr id="4" name="标题 1"/>
          <p:cNvSpPr txBox="1">
            <a:spLocks/>
          </p:cNvSpPr>
          <p:nvPr/>
        </p:nvSpPr>
        <p:spPr>
          <a:xfrm>
            <a:off x="121023" y="1752600"/>
            <a:ext cx="8673353" cy="2942585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b="1" dirty="0" smtClean="0"/>
              <a:t>1. ROS Cheat Sheets</a:t>
            </a:r>
          </a:p>
          <a:p>
            <a:r>
              <a:rPr lang="en-US" altLang="zh-CN" sz="2800" b="1" dirty="0">
                <a:hlinkClick r:id="rId2"/>
              </a:rPr>
              <a:t>http://</a:t>
            </a:r>
            <a:r>
              <a:rPr lang="en-US" altLang="zh-CN" sz="2800" b="1" dirty="0" smtClean="0">
                <a:hlinkClick r:id="rId2"/>
              </a:rPr>
              <a:t>yunpan.cn/cwUDTFWgemTW5</a:t>
            </a:r>
            <a:r>
              <a:rPr lang="en-US" altLang="zh-CN" sz="2800" b="1" dirty="0" smtClean="0"/>
              <a:t>  Password: b775</a:t>
            </a:r>
          </a:p>
          <a:p>
            <a:endParaRPr lang="en-US" altLang="zh-CN" sz="2800" b="1" dirty="0"/>
          </a:p>
          <a:p>
            <a:r>
              <a:rPr lang="en-US" altLang="zh-CN" sz="2800" b="1" dirty="0" smtClean="0"/>
              <a:t> </a:t>
            </a:r>
          </a:p>
          <a:p>
            <a:r>
              <a:rPr lang="en-US" altLang="zh-CN" sz="2800" b="1" dirty="0" smtClean="0"/>
              <a:t>2. Linux Command Reference:</a:t>
            </a:r>
          </a:p>
          <a:p>
            <a:r>
              <a:rPr lang="en-US" altLang="zh-CN" sz="2800" b="1" dirty="0">
                <a:hlinkClick r:id="rId3"/>
              </a:rPr>
              <a:t>http://yunpan.cn/cwUzgtkk84NyB</a:t>
            </a:r>
            <a:r>
              <a:rPr lang="en-US" altLang="zh-CN" sz="2800" b="1" dirty="0"/>
              <a:t>   Password: 514b</a:t>
            </a:r>
          </a:p>
          <a:p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291708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33600" y="2895600"/>
            <a:ext cx="45342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Thank you!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2539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 2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56488"/>
          </a:xfrm>
        </p:spPr>
        <p:txBody>
          <a:bodyPr/>
          <a:lstStyle/>
          <a:p>
            <a:r>
              <a:rPr lang="en-GB" dirty="0"/>
              <a:t>Simulators </a:t>
            </a:r>
            <a:r>
              <a:rPr lang="en-GB" dirty="0" smtClean="0"/>
              <a:t>- </a:t>
            </a:r>
            <a:r>
              <a:rPr lang="en-GB" dirty="0"/>
              <a:t>Gazebo</a:t>
            </a:r>
          </a:p>
        </p:txBody>
      </p:sp>
      <p:sp>
        <p:nvSpPr>
          <p:cNvPr id="3" name="Content Placeholder 2" descr=" 3"/>
          <p:cNvSpPr>
            <a:spLocks noGrp="1"/>
          </p:cNvSpPr>
          <p:nvPr>
            <p:ph idx="1"/>
          </p:nvPr>
        </p:nvSpPr>
        <p:spPr>
          <a:xfrm>
            <a:off x="0" y="1447800"/>
            <a:ext cx="9296400" cy="4389120"/>
          </a:xfrm>
        </p:spPr>
        <p:txBody>
          <a:bodyPr>
            <a:normAutofit/>
          </a:bodyPr>
          <a:lstStyle/>
          <a:p>
            <a:pPr lvl="0">
              <a:buClr>
                <a:srgbClr val="0BD0D9"/>
              </a:buClr>
              <a:buBlip>
                <a:blip r:embed="rId2"/>
              </a:buBlip>
            </a:pPr>
            <a:r>
              <a:rPr lang="en-GB" sz="2400" smtClean="0">
                <a:latin typeface="Constantia"/>
              </a:rPr>
              <a:t>Gazebo is a 3D simulator of multiple robots in realistic environments</a:t>
            </a:r>
          </a:p>
          <a:p>
            <a:pPr>
              <a:buChar char=" "/>
            </a:pPr>
            <a:r>
              <a:rPr lang="en-GB" sz="2400" smtClean="0"/>
              <a:t>                                                   </a:t>
            </a:r>
            <a:endParaRPr lang="en-GB" sz="2400" dirty="0"/>
          </a:p>
          <a:p>
            <a:pPr>
              <a:buChar char=" "/>
            </a:pPr>
            <a:r>
              <a:rPr lang="en-GB" sz="2400" smtClean="0"/>
              <a:t>                                                               </a:t>
            </a:r>
            <a:endParaRPr lang="en-GB" sz="2400" dirty="0"/>
          </a:p>
          <a:p>
            <a:pPr>
              <a:buChar char=" "/>
            </a:pPr>
            <a:r>
              <a:rPr lang="en-GB" sz="2400" smtClean="0"/>
              <a:t>                                                           </a:t>
            </a:r>
            <a:endParaRPr lang="en-GB" sz="2400" dirty="0"/>
          </a:p>
          <a:p>
            <a:pPr>
              <a:buChar char=" "/>
            </a:pPr>
            <a:r>
              <a:rPr lang="en-GB" sz="2400" smtClean="0"/>
              <a:t>                                                             </a:t>
            </a:r>
            <a:br>
              <a:rPr lang="en-GB" sz="2400" smtClean="0"/>
            </a:br>
            <a:r>
              <a:rPr lang="en-GB" sz="2400" smtClean="0"/>
              <a:t>                                  </a:t>
            </a:r>
            <a:endParaRPr lang="en-GB" sz="2400" dirty="0"/>
          </a:p>
          <a:p>
            <a:pPr>
              <a:buChar char=" "/>
            </a:pPr>
            <a:r>
              <a:rPr lang="en-GB" sz="2400" smtClean="0"/>
              <a:t>                   </a:t>
            </a:r>
            <a:endParaRPr lang="en-GB" sz="2400" dirty="0"/>
          </a:p>
        </p:txBody>
      </p:sp>
      <p:pic>
        <p:nvPicPr>
          <p:cNvPr id="7170" name="Picture 2" descr=" 717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822221"/>
            <a:ext cx="5605462" cy="1959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295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 2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56488"/>
          </a:xfrm>
        </p:spPr>
        <p:txBody>
          <a:bodyPr/>
          <a:lstStyle/>
          <a:p>
            <a:r>
              <a:rPr lang="en-GB" dirty="0"/>
              <a:t>Simulators </a:t>
            </a:r>
            <a:r>
              <a:rPr lang="en-GB" dirty="0" smtClean="0"/>
              <a:t>- </a:t>
            </a:r>
            <a:r>
              <a:rPr lang="en-GB" dirty="0"/>
              <a:t>Gazebo</a:t>
            </a:r>
          </a:p>
        </p:txBody>
      </p:sp>
      <p:sp>
        <p:nvSpPr>
          <p:cNvPr id="3" name="Content Placeholder 2" descr=" 3"/>
          <p:cNvSpPr>
            <a:spLocks noGrp="1"/>
          </p:cNvSpPr>
          <p:nvPr>
            <p:ph idx="1"/>
          </p:nvPr>
        </p:nvSpPr>
        <p:spPr>
          <a:xfrm>
            <a:off x="0" y="1447800"/>
            <a:ext cx="9296400" cy="4389120"/>
          </a:xfrm>
        </p:spPr>
        <p:txBody>
          <a:bodyPr>
            <a:normAutofit/>
          </a:bodyPr>
          <a:lstStyle/>
          <a:p>
            <a:pPr lvl="0">
              <a:buClr>
                <a:srgbClr val="0BD0D9"/>
              </a:buClr>
              <a:buBlip>
                <a:blip r:embed="rId2"/>
              </a:buBlip>
            </a:pPr>
            <a:r>
              <a:rPr lang="en-GB" sz="2400" smtClean="0">
                <a:latin typeface="Constantia"/>
              </a:rPr>
              <a:t>Gazebo is a 3D simulator of multiple robots in realistic environments</a:t>
            </a:r>
          </a:p>
          <a:p>
            <a:pPr lvl="0">
              <a:buClr>
                <a:srgbClr val="0BD0D9"/>
              </a:buClr>
              <a:buBlip>
                <a:blip r:embed="rId2"/>
              </a:buBlip>
            </a:pPr>
            <a:r>
              <a:rPr lang="en-GB" sz="2400" smtClean="0">
                <a:latin typeface="Constantia"/>
              </a:rPr>
              <a:t>Realistic simulation of rigid body physics/dynamics</a:t>
            </a:r>
          </a:p>
          <a:p>
            <a:pPr>
              <a:buChar char=" "/>
            </a:pPr>
            <a:r>
              <a:rPr lang="en-GB" sz="2400" smtClean="0"/>
              <a:t>                                                               </a:t>
            </a:r>
            <a:endParaRPr lang="en-GB" sz="2400" dirty="0"/>
          </a:p>
          <a:p>
            <a:pPr>
              <a:buChar char=" "/>
            </a:pPr>
            <a:r>
              <a:rPr lang="en-GB" sz="2400" smtClean="0"/>
              <a:t>                                                           </a:t>
            </a:r>
            <a:endParaRPr lang="en-GB" sz="2400" dirty="0"/>
          </a:p>
          <a:p>
            <a:pPr>
              <a:buChar char=" "/>
            </a:pPr>
            <a:r>
              <a:rPr lang="en-GB" sz="2400" smtClean="0"/>
              <a:t>                                                             </a:t>
            </a:r>
            <a:br>
              <a:rPr lang="en-GB" sz="2400" smtClean="0"/>
            </a:br>
            <a:r>
              <a:rPr lang="en-GB" sz="2400" smtClean="0"/>
              <a:t>                                  </a:t>
            </a:r>
            <a:endParaRPr lang="en-GB" sz="2400" dirty="0"/>
          </a:p>
          <a:p>
            <a:pPr>
              <a:buChar char=" "/>
            </a:pPr>
            <a:r>
              <a:rPr lang="en-GB" sz="2400" smtClean="0"/>
              <a:t>                   </a:t>
            </a:r>
            <a:endParaRPr lang="en-GB" sz="2400" dirty="0"/>
          </a:p>
        </p:txBody>
      </p:sp>
      <p:pic>
        <p:nvPicPr>
          <p:cNvPr id="7170" name="Picture 2" descr=" 717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822221"/>
            <a:ext cx="5605462" cy="1959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825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 Introduction to ROS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Blip>
                <a:blip r:embed="rId2"/>
              </a:buBlip>
            </a:pPr>
            <a:r>
              <a:rPr lang="en-GB" sz="2800" dirty="0"/>
              <a:t>What is ROS</a:t>
            </a:r>
            <a:r>
              <a:rPr lang="en-GB" sz="2800" dirty="0" smtClean="0"/>
              <a:t>?</a:t>
            </a:r>
          </a:p>
          <a:p>
            <a:endParaRPr lang="en-GB" sz="2800" dirty="0"/>
          </a:p>
          <a:p>
            <a:pPr>
              <a:buBlip>
                <a:blip r:embed="rId2"/>
              </a:buBlip>
            </a:pPr>
            <a:r>
              <a:rPr lang="en-GB" sz="2800" dirty="0"/>
              <a:t>Getting </a:t>
            </a:r>
            <a:r>
              <a:rPr lang="en-GB" sz="2800" dirty="0" smtClean="0"/>
              <a:t>started</a:t>
            </a:r>
          </a:p>
          <a:p>
            <a:endParaRPr lang="en-GB" sz="2800" dirty="0" smtClean="0"/>
          </a:p>
          <a:p>
            <a:pPr>
              <a:buSzPct val="100000"/>
              <a:buBlip>
                <a:blip r:embed="rId2"/>
              </a:buBlip>
            </a:pPr>
            <a:r>
              <a:rPr lang="en-GB" sz="2800" dirty="0"/>
              <a:t>ROS </a:t>
            </a:r>
            <a:r>
              <a:rPr lang="en-GB" sz="2800" dirty="0" smtClean="0"/>
              <a:t>file system</a:t>
            </a:r>
          </a:p>
          <a:p>
            <a:pPr>
              <a:buBlip>
                <a:blip r:embed="rId2"/>
              </a:buBlip>
            </a:pPr>
            <a:endParaRPr lang="en-GB" sz="2800" dirty="0"/>
          </a:p>
          <a:p>
            <a:pPr>
              <a:buSzPct val="100000"/>
              <a:buBlip>
                <a:blip r:embed="rId2"/>
              </a:buBlip>
            </a:pPr>
            <a:r>
              <a:rPr lang="en-GB" sz="2800" dirty="0"/>
              <a:t>ROS graph </a:t>
            </a:r>
            <a:r>
              <a:rPr lang="en-GB" sz="2800" dirty="0" smtClean="0"/>
              <a:t>concepts</a:t>
            </a:r>
          </a:p>
          <a:p>
            <a:pPr>
              <a:buSzPct val="100000"/>
              <a:buBlip>
                <a:blip r:embed="rId2"/>
              </a:buBlip>
            </a:pPr>
            <a:endParaRPr lang="en-GB" sz="2800" dirty="0"/>
          </a:p>
          <a:p>
            <a:pPr>
              <a:buSzPct val="100000"/>
              <a:buBlip>
                <a:blip r:embed="rId2"/>
              </a:buBlip>
            </a:pPr>
            <a:r>
              <a:rPr lang="en-GB" sz="2800" dirty="0" smtClean="0"/>
              <a:t>Learning by practice</a:t>
            </a:r>
            <a:endParaRPr lang="en-GB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371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 2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56488"/>
          </a:xfrm>
        </p:spPr>
        <p:txBody>
          <a:bodyPr/>
          <a:lstStyle/>
          <a:p>
            <a:r>
              <a:rPr lang="en-GB" dirty="0"/>
              <a:t>Simulators </a:t>
            </a:r>
            <a:r>
              <a:rPr lang="en-GB" dirty="0" smtClean="0"/>
              <a:t>- </a:t>
            </a:r>
            <a:r>
              <a:rPr lang="en-GB" dirty="0"/>
              <a:t>Gazebo</a:t>
            </a:r>
          </a:p>
        </p:txBody>
      </p:sp>
      <p:sp>
        <p:nvSpPr>
          <p:cNvPr id="3" name="Content Placeholder 2" descr=" 3"/>
          <p:cNvSpPr>
            <a:spLocks noGrp="1"/>
          </p:cNvSpPr>
          <p:nvPr>
            <p:ph idx="1"/>
          </p:nvPr>
        </p:nvSpPr>
        <p:spPr>
          <a:xfrm>
            <a:off x="0" y="1447800"/>
            <a:ext cx="9296400" cy="4389120"/>
          </a:xfrm>
        </p:spPr>
        <p:txBody>
          <a:bodyPr>
            <a:normAutofit/>
          </a:bodyPr>
          <a:lstStyle/>
          <a:p>
            <a:pPr lvl="0">
              <a:buClr>
                <a:srgbClr val="0BD0D9"/>
              </a:buClr>
              <a:buBlip>
                <a:blip r:embed="rId2"/>
              </a:buBlip>
            </a:pPr>
            <a:r>
              <a:rPr lang="en-GB" sz="2400" smtClean="0">
                <a:latin typeface="Constantia"/>
              </a:rPr>
              <a:t>Gazebo is a 3D simulator of multiple robots in realistic environments</a:t>
            </a:r>
          </a:p>
          <a:p>
            <a:pPr lvl="0">
              <a:buClr>
                <a:srgbClr val="0BD0D9"/>
              </a:buClr>
              <a:buBlip>
                <a:blip r:embed="rId2"/>
              </a:buBlip>
            </a:pPr>
            <a:r>
              <a:rPr lang="en-GB" sz="2400" smtClean="0">
                <a:latin typeface="Constantia"/>
              </a:rPr>
              <a:t>Realistic simulation of rigid body physics/dynamics</a:t>
            </a:r>
          </a:p>
          <a:p>
            <a:pPr lvl="0">
              <a:buClr>
                <a:srgbClr val="0BD0D9"/>
              </a:buClr>
              <a:buBlip>
                <a:blip r:embed="rId2"/>
              </a:buBlip>
            </a:pPr>
            <a:r>
              <a:rPr lang="en-GB" sz="2400" smtClean="0">
                <a:latin typeface="Constantia"/>
              </a:rPr>
              <a:t>Models for complex robots, actuators and sensors (cameras, IMU)</a:t>
            </a:r>
          </a:p>
          <a:p>
            <a:pPr>
              <a:buChar char=" "/>
            </a:pPr>
            <a:r>
              <a:rPr lang="en-GB" sz="2400" smtClean="0"/>
              <a:t>                                                           </a:t>
            </a:r>
            <a:endParaRPr lang="en-GB" sz="2400" dirty="0"/>
          </a:p>
          <a:p>
            <a:pPr>
              <a:buChar char=" "/>
            </a:pPr>
            <a:r>
              <a:rPr lang="en-GB" sz="2400" smtClean="0"/>
              <a:t>                                                             </a:t>
            </a:r>
            <a:br>
              <a:rPr lang="en-GB" sz="2400" smtClean="0"/>
            </a:br>
            <a:r>
              <a:rPr lang="en-GB" sz="2400" smtClean="0"/>
              <a:t>                                  </a:t>
            </a:r>
            <a:endParaRPr lang="en-GB" sz="2400" dirty="0"/>
          </a:p>
          <a:p>
            <a:pPr>
              <a:buChar char=" "/>
            </a:pPr>
            <a:r>
              <a:rPr lang="en-GB" sz="2400" smtClean="0"/>
              <a:t>                   </a:t>
            </a:r>
            <a:endParaRPr lang="en-GB" sz="2400" dirty="0"/>
          </a:p>
        </p:txBody>
      </p:sp>
      <p:pic>
        <p:nvPicPr>
          <p:cNvPr id="7170" name="Picture 2" descr=" 717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822221"/>
            <a:ext cx="5605462" cy="1959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984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 2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56488"/>
          </a:xfrm>
        </p:spPr>
        <p:txBody>
          <a:bodyPr/>
          <a:lstStyle/>
          <a:p>
            <a:r>
              <a:rPr lang="en-GB" dirty="0"/>
              <a:t>Simulators </a:t>
            </a:r>
            <a:r>
              <a:rPr lang="en-GB" dirty="0" smtClean="0"/>
              <a:t>- </a:t>
            </a:r>
            <a:r>
              <a:rPr lang="en-GB" dirty="0"/>
              <a:t>Gazebo</a:t>
            </a:r>
          </a:p>
        </p:txBody>
      </p:sp>
      <p:sp>
        <p:nvSpPr>
          <p:cNvPr id="3" name="Content Placeholder 2" descr=" 3"/>
          <p:cNvSpPr>
            <a:spLocks noGrp="1"/>
          </p:cNvSpPr>
          <p:nvPr>
            <p:ph idx="1"/>
          </p:nvPr>
        </p:nvSpPr>
        <p:spPr>
          <a:xfrm>
            <a:off x="0" y="1447800"/>
            <a:ext cx="9296400" cy="4389120"/>
          </a:xfrm>
        </p:spPr>
        <p:txBody>
          <a:bodyPr>
            <a:normAutofit/>
          </a:bodyPr>
          <a:lstStyle/>
          <a:p>
            <a:pPr lvl="0">
              <a:buClr>
                <a:srgbClr val="0BD0D9"/>
              </a:buClr>
              <a:buBlip>
                <a:blip r:embed="rId2"/>
              </a:buBlip>
            </a:pPr>
            <a:r>
              <a:rPr lang="en-GB" sz="2400" smtClean="0">
                <a:latin typeface="Constantia"/>
              </a:rPr>
              <a:t>Gazebo is a 3D simulator of multiple robots in realistic environments</a:t>
            </a:r>
          </a:p>
          <a:p>
            <a:pPr lvl="0">
              <a:buClr>
                <a:srgbClr val="0BD0D9"/>
              </a:buClr>
              <a:buBlip>
                <a:blip r:embed="rId2"/>
              </a:buBlip>
            </a:pPr>
            <a:r>
              <a:rPr lang="en-GB" sz="2400" smtClean="0">
                <a:latin typeface="Constantia"/>
              </a:rPr>
              <a:t>Realistic simulation of rigid body physics/dynamics</a:t>
            </a:r>
          </a:p>
          <a:p>
            <a:pPr lvl="0">
              <a:buClr>
                <a:srgbClr val="0BD0D9"/>
              </a:buClr>
              <a:buBlip>
                <a:blip r:embed="rId2"/>
              </a:buBlip>
            </a:pPr>
            <a:r>
              <a:rPr lang="en-GB" sz="2400" smtClean="0">
                <a:latin typeface="Constantia"/>
              </a:rPr>
              <a:t>Models for complex robots, actuators and sensors (cameras, IMU)</a:t>
            </a:r>
          </a:p>
          <a:p>
            <a:pPr lvl="0">
              <a:buClr>
                <a:srgbClr val="0BD0D9"/>
              </a:buClr>
              <a:buBlip>
                <a:blip r:embed="rId2"/>
              </a:buBlip>
            </a:pPr>
            <a:r>
              <a:rPr lang="en-GB" sz="2400" smtClean="0">
                <a:latin typeface="Constantia"/>
              </a:rPr>
              <a:t>Support provided in part by Open Source Robotics Foundation</a:t>
            </a:r>
          </a:p>
          <a:p>
            <a:pPr>
              <a:buChar char=" "/>
            </a:pPr>
            <a:r>
              <a:rPr lang="en-GB" sz="2400" smtClean="0"/>
              <a:t>                                                             </a:t>
            </a:r>
            <a:br>
              <a:rPr lang="en-GB" sz="2400" smtClean="0"/>
            </a:br>
            <a:r>
              <a:rPr lang="en-GB" sz="2400" smtClean="0"/>
              <a:t>                                  </a:t>
            </a:r>
            <a:endParaRPr lang="en-GB" sz="2400" dirty="0"/>
          </a:p>
          <a:p>
            <a:pPr>
              <a:buChar char=" "/>
            </a:pPr>
            <a:r>
              <a:rPr lang="en-GB" sz="2400" smtClean="0"/>
              <a:t>                   </a:t>
            </a:r>
            <a:endParaRPr lang="en-GB" sz="2400" dirty="0"/>
          </a:p>
        </p:txBody>
      </p:sp>
      <p:pic>
        <p:nvPicPr>
          <p:cNvPr id="7170" name="Picture 2" descr=" 717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822221"/>
            <a:ext cx="5605462" cy="1959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008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 2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56488"/>
          </a:xfrm>
        </p:spPr>
        <p:txBody>
          <a:bodyPr/>
          <a:lstStyle/>
          <a:p>
            <a:r>
              <a:rPr lang="en-GB" dirty="0"/>
              <a:t>Simulators </a:t>
            </a:r>
            <a:r>
              <a:rPr lang="en-GB" dirty="0" smtClean="0"/>
              <a:t>- </a:t>
            </a:r>
            <a:r>
              <a:rPr lang="en-GB" dirty="0"/>
              <a:t>Gazebo</a:t>
            </a:r>
          </a:p>
        </p:txBody>
      </p:sp>
      <p:sp>
        <p:nvSpPr>
          <p:cNvPr id="3" name="Content Placeholder 2" descr=" 3"/>
          <p:cNvSpPr>
            <a:spLocks noGrp="1"/>
          </p:cNvSpPr>
          <p:nvPr>
            <p:ph idx="1"/>
          </p:nvPr>
        </p:nvSpPr>
        <p:spPr>
          <a:xfrm>
            <a:off x="0" y="1447800"/>
            <a:ext cx="9296400" cy="4389120"/>
          </a:xfrm>
        </p:spPr>
        <p:txBody>
          <a:bodyPr>
            <a:normAutofit/>
          </a:bodyPr>
          <a:lstStyle/>
          <a:p>
            <a:pPr lvl="0">
              <a:buClr>
                <a:srgbClr val="0BD0D9"/>
              </a:buClr>
              <a:buBlip>
                <a:blip r:embed="rId2"/>
              </a:buBlip>
            </a:pPr>
            <a:r>
              <a:rPr lang="en-GB" sz="2400" smtClean="0">
                <a:latin typeface="Constantia"/>
              </a:rPr>
              <a:t>Gazebo is a 3D simulator of multiple robots in realistic environments</a:t>
            </a:r>
          </a:p>
          <a:p>
            <a:pPr lvl="0">
              <a:buClr>
                <a:srgbClr val="0BD0D9"/>
              </a:buClr>
              <a:buBlip>
                <a:blip r:embed="rId2"/>
              </a:buBlip>
            </a:pPr>
            <a:r>
              <a:rPr lang="en-GB" sz="2400" smtClean="0">
                <a:latin typeface="Constantia"/>
              </a:rPr>
              <a:t>Realistic simulation of rigid body physics/dynamics</a:t>
            </a:r>
          </a:p>
          <a:p>
            <a:pPr lvl="0">
              <a:buClr>
                <a:srgbClr val="0BD0D9"/>
              </a:buClr>
              <a:buBlip>
                <a:blip r:embed="rId2"/>
              </a:buBlip>
            </a:pPr>
            <a:r>
              <a:rPr lang="en-GB" sz="2400" smtClean="0">
                <a:latin typeface="Constantia"/>
              </a:rPr>
              <a:t>Models for complex robots, actuators and sensors (cameras, IMU)</a:t>
            </a:r>
          </a:p>
          <a:p>
            <a:pPr lvl="0">
              <a:buClr>
                <a:srgbClr val="0BD0D9"/>
              </a:buClr>
              <a:buBlip>
                <a:blip r:embed="rId2"/>
              </a:buBlip>
            </a:pPr>
            <a:r>
              <a:rPr lang="en-GB" sz="2400" smtClean="0">
                <a:latin typeface="Constantia"/>
              </a:rPr>
              <a:t>Support provided in part by Open Source Robotics Foundation</a:t>
            </a:r>
          </a:p>
          <a:p>
            <a:pPr lvl="0">
              <a:buClr>
                <a:srgbClr val="0BD0D9"/>
              </a:buClr>
              <a:buBlip>
                <a:blip r:embed="rId2"/>
              </a:buBlip>
            </a:pPr>
            <a:r>
              <a:rPr lang="en-GB" sz="2400" smtClean="0">
                <a:latin typeface="Constantia"/>
              </a:rPr>
              <a:t>Chosen as the simulator for DARPA (Defense Advanced Research Projects Agency)'s Robot Challenge</a:t>
            </a:r>
          </a:p>
          <a:p>
            <a:pPr>
              <a:buChar char=" "/>
            </a:pPr>
            <a:r>
              <a:rPr lang="en-GB" sz="2400" smtClean="0"/>
              <a:t>                   </a:t>
            </a:r>
            <a:endParaRPr lang="en-GB" sz="2400" dirty="0"/>
          </a:p>
        </p:txBody>
      </p:sp>
      <p:pic>
        <p:nvPicPr>
          <p:cNvPr id="7170" name="Picture 2" descr=" 717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822221"/>
            <a:ext cx="5605462" cy="1959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54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 2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56488"/>
          </a:xfrm>
        </p:spPr>
        <p:txBody>
          <a:bodyPr/>
          <a:lstStyle/>
          <a:p>
            <a:r>
              <a:rPr lang="en-GB" dirty="0"/>
              <a:t>Simulators </a:t>
            </a:r>
            <a:r>
              <a:rPr lang="en-GB" dirty="0" smtClean="0"/>
              <a:t>- </a:t>
            </a:r>
            <a:r>
              <a:rPr lang="en-GB" dirty="0"/>
              <a:t>Gazebo</a:t>
            </a:r>
          </a:p>
        </p:txBody>
      </p:sp>
      <p:sp>
        <p:nvSpPr>
          <p:cNvPr id="3" name="Content Placeholder 2" descr=" 3"/>
          <p:cNvSpPr>
            <a:spLocks noGrp="1"/>
          </p:cNvSpPr>
          <p:nvPr>
            <p:ph idx="1"/>
          </p:nvPr>
        </p:nvSpPr>
        <p:spPr>
          <a:xfrm>
            <a:off x="0" y="1447800"/>
            <a:ext cx="9296400" cy="4389120"/>
          </a:xfrm>
        </p:spPr>
        <p:txBody>
          <a:bodyPr>
            <a:normAutofit/>
          </a:bodyPr>
          <a:lstStyle/>
          <a:p>
            <a:pPr lvl="0">
              <a:buClr>
                <a:srgbClr val="0BD0D9"/>
              </a:buClr>
              <a:buBlip>
                <a:blip r:embed="rId2"/>
              </a:buBlip>
            </a:pPr>
            <a:r>
              <a:rPr lang="en-GB" sz="2400" smtClean="0">
                <a:latin typeface="Constantia"/>
              </a:rPr>
              <a:t>Gazebo is a 3D simulator of multiple robots in realistic environments</a:t>
            </a:r>
          </a:p>
          <a:p>
            <a:pPr lvl="0">
              <a:buClr>
                <a:srgbClr val="0BD0D9"/>
              </a:buClr>
              <a:buBlip>
                <a:blip r:embed="rId2"/>
              </a:buBlip>
            </a:pPr>
            <a:r>
              <a:rPr lang="en-GB" sz="2400" smtClean="0">
                <a:latin typeface="Constantia"/>
              </a:rPr>
              <a:t>Realistic simulation of rigid body physics/dynamics</a:t>
            </a:r>
          </a:p>
          <a:p>
            <a:pPr lvl="0">
              <a:buClr>
                <a:srgbClr val="0BD0D9"/>
              </a:buClr>
              <a:buBlip>
                <a:blip r:embed="rId2"/>
              </a:buBlip>
            </a:pPr>
            <a:r>
              <a:rPr lang="en-GB" sz="2400" smtClean="0">
                <a:latin typeface="Constantia"/>
              </a:rPr>
              <a:t>Models for complex robots, actuators and sensors (cameras, IMU)</a:t>
            </a:r>
          </a:p>
          <a:p>
            <a:pPr lvl="0">
              <a:buClr>
                <a:srgbClr val="0BD0D9"/>
              </a:buClr>
              <a:buBlip>
                <a:blip r:embed="rId2"/>
              </a:buBlip>
            </a:pPr>
            <a:r>
              <a:rPr lang="en-GB" sz="2400" smtClean="0">
                <a:latin typeface="Constantia"/>
              </a:rPr>
              <a:t>Support provided in part by Open Source Robotics Foundation</a:t>
            </a:r>
          </a:p>
          <a:p>
            <a:pPr lvl="0">
              <a:buClr>
                <a:srgbClr val="0BD0D9"/>
              </a:buClr>
              <a:buBlip>
                <a:blip r:embed="rId2"/>
              </a:buBlip>
            </a:pPr>
            <a:r>
              <a:rPr lang="en-GB" sz="2400" smtClean="0">
                <a:latin typeface="Constantia"/>
              </a:rPr>
              <a:t>Chosen as the simulator for DARPA (Defense Advanced Research Projects Agency)'s Robot Challenge</a:t>
            </a:r>
          </a:p>
          <a:p>
            <a:pPr lvl="0">
              <a:buClr>
                <a:srgbClr val="0BD0D9"/>
              </a:buClr>
              <a:buBlip>
                <a:blip r:embed="rId2"/>
              </a:buBlip>
            </a:pPr>
            <a:r>
              <a:rPr lang="en-GB" sz="2400" smtClean="0">
                <a:latin typeface="Constantia"/>
              </a:rPr>
              <a:t>Open source project</a:t>
            </a:r>
          </a:p>
          <a:p>
            <a:pPr>
              <a:buChar char=" "/>
            </a:pPr>
            <a:endParaRPr lang="en-GB" sz="2400" dirty="0"/>
          </a:p>
        </p:txBody>
      </p:sp>
      <p:pic>
        <p:nvPicPr>
          <p:cNvPr id="7170" name="Picture 2" descr=" 717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822221"/>
            <a:ext cx="5605462" cy="1959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92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609600"/>
            <a:ext cx="9144000" cy="932688"/>
          </a:xfrm>
        </p:spPr>
        <p:txBody>
          <a:bodyPr>
            <a:normAutofit/>
          </a:bodyPr>
          <a:lstStyle/>
          <a:p>
            <a:r>
              <a:rPr lang="en-GB" dirty="0"/>
              <a:t>Installation </a:t>
            </a:r>
            <a:r>
              <a:rPr lang="en-GB" dirty="0" smtClean="0"/>
              <a:t>- </a:t>
            </a:r>
            <a:r>
              <a:rPr lang="en-GB" sz="2800" dirty="0"/>
              <a:t>ROS </a:t>
            </a:r>
            <a:r>
              <a:rPr lang="en-GB" sz="2800" dirty="0" smtClean="0"/>
              <a:t>(Indigo) </a:t>
            </a:r>
            <a:r>
              <a:rPr lang="en-GB" sz="2800" dirty="0"/>
              <a:t>on Ubuntu 14.04 (Trusty 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Blip>
                <a:blip r:embed="rId2"/>
              </a:buBlip>
            </a:pPr>
            <a:r>
              <a:rPr lang="en-GB" dirty="0"/>
              <a:t>Setup </a:t>
            </a:r>
            <a:r>
              <a:rPr lang="en-GB" dirty="0" err="1"/>
              <a:t>sources.list</a:t>
            </a:r>
            <a:endParaRPr lang="en-GB" dirty="0"/>
          </a:p>
          <a:p>
            <a:pPr>
              <a:buFont typeface="Wingdings" panose="05000000000000000000" pitchFamily="2" charset="2"/>
              <a:buChar char="Ø"/>
            </a:pPr>
            <a:endParaRPr lang="en-GB" sz="1200" dirty="0" smtClean="0"/>
          </a:p>
          <a:p>
            <a:pPr>
              <a:buBlip>
                <a:blip r:embed="rId2"/>
              </a:buBlip>
            </a:pPr>
            <a:r>
              <a:rPr lang="en-GB" dirty="0"/>
              <a:t>Setup keys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1200" dirty="0"/>
          </a:p>
          <a:p>
            <a:pPr>
              <a:buBlip>
                <a:blip r:embed="rId2"/>
              </a:buBlip>
            </a:pPr>
            <a:r>
              <a:rPr lang="en-GB" dirty="0"/>
              <a:t>Install ROS Desktop-Full, and standalone </a:t>
            </a:r>
            <a:r>
              <a:rPr lang="en-GB" dirty="0" smtClean="0"/>
              <a:t>tools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>
              <a:buBlip>
                <a:blip r:embed="rId2"/>
              </a:buBlip>
            </a:pPr>
            <a:r>
              <a:rPr lang="en-GB" dirty="0" smtClean="0"/>
              <a:t>Setup </a:t>
            </a:r>
            <a:r>
              <a:rPr lang="en-GB" dirty="0"/>
              <a:t>environment (shell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4" name="Rectangle 8"/>
          <p:cNvSpPr>
            <a:spLocks/>
          </p:cNvSpPr>
          <p:nvPr/>
        </p:nvSpPr>
        <p:spPr bwMode="auto">
          <a:xfrm>
            <a:off x="830062" y="2362200"/>
            <a:ext cx="7696200" cy="276999"/>
          </a:xfrm>
          <a:prstGeom prst="rect">
            <a:avLst/>
          </a:prstGeom>
          <a:solidFill>
            <a:schemeClr val="bg1"/>
          </a:solidFill>
          <a:ln w="25400" cmpd="sng">
            <a:solidFill>
              <a:srgbClr val="0F243E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1200" dirty="0" smtClean="0"/>
              <a:t>$ </a:t>
            </a:r>
            <a:r>
              <a:rPr lang="en-GB" sz="1100" dirty="0" err="1" smtClean="0"/>
              <a:t>sudo</a:t>
            </a:r>
            <a:r>
              <a:rPr lang="en-GB" sz="1100" dirty="0" smtClean="0"/>
              <a:t> </a:t>
            </a:r>
            <a:r>
              <a:rPr lang="en-GB" sz="1100" dirty="0" err="1"/>
              <a:t>sh</a:t>
            </a:r>
            <a:r>
              <a:rPr lang="en-GB" sz="1100" dirty="0"/>
              <a:t> -c 'echo "deb http://packages.ros.org/ros/ubuntu $(</a:t>
            </a:r>
            <a:r>
              <a:rPr lang="en-GB" sz="1100" dirty="0" err="1"/>
              <a:t>lsb_release</a:t>
            </a:r>
            <a:r>
              <a:rPr lang="en-GB" sz="1100" dirty="0"/>
              <a:t> -</a:t>
            </a:r>
            <a:r>
              <a:rPr lang="en-GB" sz="1100" dirty="0" err="1"/>
              <a:t>sc</a:t>
            </a:r>
            <a:r>
              <a:rPr lang="en-GB" sz="1100" dirty="0"/>
              <a:t>) main" &gt; /</a:t>
            </a:r>
            <a:r>
              <a:rPr lang="en-GB" sz="1100" dirty="0" err="1"/>
              <a:t>etc</a:t>
            </a:r>
            <a:r>
              <a:rPr lang="en-GB" sz="1100" dirty="0"/>
              <a:t>/apt/</a:t>
            </a:r>
            <a:r>
              <a:rPr lang="en-GB" sz="1100" dirty="0" err="1"/>
              <a:t>sources.list.d</a:t>
            </a:r>
            <a:r>
              <a:rPr lang="en-GB" sz="1100" dirty="0"/>
              <a:t>/</a:t>
            </a:r>
            <a:r>
              <a:rPr lang="en-GB" sz="1100" dirty="0" err="1"/>
              <a:t>ros-latest.list</a:t>
            </a:r>
            <a:r>
              <a:rPr lang="en-GB" sz="1100" dirty="0"/>
              <a:t>'</a:t>
            </a:r>
          </a:p>
        </p:txBody>
      </p:sp>
      <p:sp>
        <p:nvSpPr>
          <p:cNvPr id="5" name="Rectangle 8"/>
          <p:cNvSpPr>
            <a:spLocks/>
          </p:cNvSpPr>
          <p:nvPr/>
        </p:nvSpPr>
        <p:spPr bwMode="auto">
          <a:xfrm>
            <a:off x="830062" y="3075801"/>
            <a:ext cx="7696200" cy="276999"/>
          </a:xfrm>
          <a:prstGeom prst="rect">
            <a:avLst/>
          </a:prstGeom>
          <a:solidFill>
            <a:schemeClr val="bg1"/>
          </a:solidFill>
          <a:ln w="25400" cmpd="sng">
            <a:solidFill>
              <a:srgbClr val="0F243E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1200" dirty="0" smtClean="0"/>
              <a:t>$ </a:t>
            </a:r>
            <a:r>
              <a:rPr lang="en-GB" sz="1200" dirty="0" err="1" smtClean="0"/>
              <a:t>sudo</a:t>
            </a:r>
            <a:r>
              <a:rPr lang="en-GB" sz="1200" dirty="0" smtClean="0"/>
              <a:t> </a:t>
            </a:r>
            <a:r>
              <a:rPr lang="en-GB" sz="1200" dirty="0"/>
              <a:t>apt-key </a:t>
            </a:r>
            <a:r>
              <a:rPr lang="en-GB" sz="1200" dirty="0" err="1"/>
              <a:t>adv</a:t>
            </a:r>
            <a:r>
              <a:rPr lang="en-GB" sz="1200" dirty="0"/>
              <a:t> --</a:t>
            </a:r>
            <a:r>
              <a:rPr lang="en-GB" sz="1200" dirty="0" err="1"/>
              <a:t>keyserver</a:t>
            </a:r>
            <a:r>
              <a:rPr lang="en-GB" sz="1200" dirty="0"/>
              <a:t> hkp://pool.sks-keyservers.net --</a:t>
            </a:r>
            <a:r>
              <a:rPr lang="en-GB" sz="1200" dirty="0" err="1"/>
              <a:t>recv</a:t>
            </a:r>
            <a:r>
              <a:rPr lang="en-GB" sz="1200" dirty="0"/>
              <a:t>-key 0xB01FA116 </a:t>
            </a:r>
          </a:p>
        </p:txBody>
      </p:sp>
      <p:sp>
        <p:nvSpPr>
          <p:cNvPr id="6" name="Rectangle 8"/>
          <p:cNvSpPr>
            <a:spLocks/>
          </p:cNvSpPr>
          <p:nvPr/>
        </p:nvSpPr>
        <p:spPr bwMode="auto">
          <a:xfrm>
            <a:off x="844118" y="3810000"/>
            <a:ext cx="7239000" cy="830997"/>
          </a:xfrm>
          <a:prstGeom prst="rect">
            <a:avLst/>
          </a:prstGeom>
          <a:solidFill>
            <a:schemeClr val="bg1"/>
          </a:solidFill>
          <a:ln w="25400" cmpd="sng">
            <a:solidFill>
              <a:srgbClr val="0F243E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1200" dirty="0" smtClean="0"/>
              <a:t>$ </a:t>
            </a:r>
            <a:r>
              <a:rPr lang="en-GB" sz="1200" dirty="0" err="1" smtClean="0"/>
              <a:t>sudo</a:t>
            </a:r>
            <a:r>
              <a:rPr lang="en-GB" sz="1200" dirty="0" smtClean="0"/>
              <a:t> </a:t>
            </a:r>
            <a:r>
              <a:rPr lang="en-GB" sz="1200" dirty="0"/>
              <a:t>apt-get update</a:t>
            </a:r>
          </a:p>
          <a:p>
            <a:r>
              <a:rPr lang="en-GB" sz="1200" dirty="0" smtClean="0"/>
              <a:t>$ </a:t>
            </a:r>
            <a:r>
              <a:rPr lang="en-GB" sz="1200" dirty="0" err="1" smtClean="0"/>
              <a:t>sudo</a:t>
            </a:r>
            <a:r>
              <a:rPr lang="en-GB" sz="1200" dirty="0" smtClean="0"/>
              <a:t> </a:t>
            </a:r>
            <a:r>
              <a:rPr lang="en-GB" sz="1200" dirty="0"/>
              <a:t>apt-get install </a:t>
            </a:r>
            <a:r>
              <a:rPr lang="en-GB" sz="1200" dirty="0" err="1" smtClean="0"/>
              <a:t>ros</a:t>
            </a:r>
            <a:r>
              <a:rPr lang="en-GB" sz="1200" dirty="0" smtClean="0"/>
              <a:t>-indigo-desktop-full</a:t>
            </a:r>
            <a:endParaRPr lang="en-GB" sz="1200" dirty="0"/>
          </a:p>
          <a:p>
            <a:r>
              <a:rPr lang="en-GB" sz="1200" dirty="0" smtClean="0"/>
              <a:t>$ </a:t>
            </a:r>
            <a:r>
              <a:rPr lang="en-GB" sz="1200" dirty="0" err="1" smtClean="0"/>
              <a:t>sudo</a:t>
            </a:r>
            <a:r>
              <a:rPr lang="en-GB" sz="1200" dirty="0" smtClean="0"/>
              <a:t> </a:t>
            </a:r>
            <a:r>
              <a:rPr lang="en-GB" sz="1200" dirty="0" err="1"/>
              <a:t>rosdep</a:t>
            </a:r>
            <a:r>
              <a:rPr lang="en-GB" sz="1200" dirty="0"/>
              <a:t> </a:t>
            </a:r>
            <a:r>
              <a:rPr lang="en-GB" sz="1200" dirty="0" err="1"/>
              <a:t>init</a:t>
            </a:r>
            <a:endParaRPr lang="en-GB" sz="1200" dirty="0"/>
          </a:p>
          <a:p>
            <a:r>
              <a:rPr lang="en-GB" sz="1200" dirty="0" smtClean="0"/>
              <a:t>$ </a:t>
            </a:r>
            <a:r>
              <a:rPr lang="en-GB" sz="1200" dirty="0" err="1" smtClean="0"/>
              <a:t>rosdep</a:t>
            </a:r>
            <a:r>
              <a:rPr lang="en-GB" sz="1200" dirty="0" smtClean="0"/>
              <a:t> </a:t>
            </a:r>
            <a:r>
              <a:rPr lang="en-GB" sz="1200" dirty="0"/>
              <a:t>update</a:t>
            </a:r>
          </a:p>
        </p:txBody>
      </p:sp>
      <p:sp>
        <p:nvSpPr>
          <p:cNvPr id="7" name="Rectangle 8"/>
          <p:cNvSpPr>
            <a:spLocks/>
          </p:cNvSpPr>
          <p:nvPr/>
        </p:nvSpPr>
        <p:spPr bwMode="auto">
          <a:xfrm>
            <a:off x="830062" y="5253335"/>
            <a:ext cx="7170938" cy="461665"/>
          </a:xfrm>
          <a:prstGeom prst="rect">
            <a:avLst/>
          </a:prstGeom>
          <a:solidFill>
            <a:schemeClr val="bg1"/>
          </a:solidFill>
          <a:ln w="25400" cmpd="sng">
            <a:solidFill>
              <a:srgbClr val="0F243E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1200" dirty="0" smtClean="0"/>
              <a:t>$ </a:t>
            </a:r>
            <a:r>
              <a:rPr lang="en-GB" sz="1200" dirty="0"/>
              <a:t>echo \source /</a:t>
            </a:r>
            <a:r>
              <a:rPr lang="en-GB" sz="1200" dirty="0" smtClean="0"/>
              <a:t>opt/</a:t>
            </a:r>
            <a:r>
              <a:rPr lang="en-GB" sz="1200" dirty="0" err="1" smtClean="0"/>
              <a:t>ros</a:t>
            </a:r>
            <a:r>
              <a:rPr lang="en-GB" sz="1200" dirty="0" smtClean="0"/>
              <a:t>/indigo/</a:t>
            </a:r>
            <a:r>
              <a:rPr lang="en-GB" sz="1200" dirty="0" err="1" smtClean="0"/>
              <a:t>setup.bash</a:t>
            </a:r>
            <a:r>
              <a:rPr lang="en-GB" sz="1200" dirty="0"/>
              <a:t>" &gt;&gt; /.</a:t>
            </a:r>
            <a:r>
              <a:rPr lang="en-GB" sz="1200" dirty="0" err="1"/>
              <a:t>bashrc</a:t>
            </a:r>
            <a:endParaRPr lang="en-GB" sz="1200" dirty="0"/>
          </a:p>
          <a:p>
            <a:r>
              <a:rPr lang="en-GB" sz="1200" dirty="0" smtClean="0"/>
              <a:t>$. </a:t>
            </a:r>
            <a:r>
              <a:rPr lang="en-GB" sz="1200" dirty="0"/>
              <a:t>/.</a:t>
            </a:r>
            <a:r>
              <a:rPr lang="en-GB" sz="1200" dirty="0" err="1"/>
              <a:t>bashrc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392665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85800"/>
            <a:ext cx="8763000" cy="685800"/>
          </a:xfrm>
        </p:spPr>
        <p:txBody>
          <a:bodyPr>
            <a:noAutofit/>
          </a:bodyPr>
          <a:lstStyle/>
          <a:p>
            <a:r>
              <a:rPr lang="en-GB" sz="3600" dirty="0"/>
              <a:t>Setting up ROS environment for the new user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229600" cy="4389120"/>
          </a:xfrm>
        </p:spPr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en-GB" sz="1800" dirty="0"/>
              <a:t>Type in the following </a:t>
            </a:r>
            <a:r>
              <a:rPr lang="en-GB" sz="1800" dirty="0" smtClean="0"/>
              <a:t>commands</a:t>
            </a:r>
          </a:p>
          <a:p>
            <a:pPr marL="0" indent="0">
              <a:buFont typeface="Wingdings 2"/>
              <a:buNone/>
            </a:pPr>
            <a:r>
              <a:rPr lang="en-GB" sz="1800" dirty="0" smtClean="0"/>
              <a:t>     Remember </a:t>
            </a:r>
            <a:r>
              <a:rPr lang="en-GB" sz="1800" dirty="0"/>
              <a:t>that spaces are necessary, and </a:t>
            </a:r>
            <a:r>
              <a:rPr lang="en-GB" sz="1800" dirty="0" smtClean="0"/>
              <a:t>Linux </a:t>
            </a:r>
            <a:r>
              <a:rPr lang="en-GB" sz="1800" dirty="0"/>
              <a:t>is case sensitive!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/>
              <a:t> </a:t>
            </a:r>
            <a:endParaRPr lang="en-GB" sz="2900" dirty="0"/>
          </a:p>
        </p:txBody>
      </p:sp>
      <p:sp>
        <p:nvSpPr>
          <p:cNvPr id="4" name="Rectangle 8"/>
          <p:cNvSpPr>
            <a:spLocks/>
          </p:cNvSpPr>
          <p:nvPr/>
        </p:nvSpPr>
        <p:spPr bwMode="auto">
          <a:xfrm>
            <a:off x="685800" y="2438400"/>
            <a:ext cx="7824186" cy="3877985"/>
          </a:xfrm>
          <a:prstGeom prst="rect">
            <a:avLst/>
          </a:prstGeom>
          <a:solidFill>
            <a:schemeClr val="bg1"/>
          </a:solidFill>
          <a:ln w="25400" cmpd="sng">
            <a:solidFill>
              <a:srgbClr val="0F243E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1600" dirty="0"/>
              <a:t>echo ``source /</a:t>
            </a:r>
            <a:r>
              <a:rPr lang="en-GB" sz="1600" dirty="0" smtClean="0"/>
              <a:t>opt/</a:t>
            </a:r>
            <a:r>
              <a:rPr lang="en-GB" sz="1600" dirty="0" err="1" smtClean="0"/>
              <a:t>ros</a:t>
            </a:r>
            <a:r>
              <a:rPr lang="en-GB" sz="1600" dirty="0" smtClean="0"/>
              <a:t>/indigo/</a:t>
            </a:r>
            <a:r>
              <a:rPr lang="en-GB" sz="1600" dirty="0" err="1" smtClean="0"/>
              <a:t>setup.bash</a:t>
            </a:r>
            <a:r>
              <a:rPr lang="en-GB" sz="1600" dirty="0"/>
              <a:t>''&gt;&gt;~/.</a:t>
            </a:r>
            <a:r>
              <a:rPr lang="en-GB" sz="1600" dirty="0" err="1"/>
              <a:t>bashrc</a:t>
            </a:r>
            <a:endParaRPr lang="en-GB" sz="1600" dirty="0"/>
          </a:p>
          <a:p>
            <a:r>
              <a:rPr lang="en-GB" sz="1600" dirty="0"/>
              <a:t> source  ~/.</a:t>
            </a:r>
            <a:r>
              <a:rPr lang="en-GB" sz="1600" dirty="0" err="1"/>
              <a:t>bashrc</a:t>
            </a:r>
            <a:endParaRPr lang="en-GB" sz="1600" dirty="0"/>
          </a:p>
          <a:p>
            <a:r>
              <a:rPr lang="en-GB" sz="1600" dirty="0"/>
              <a:t> </a:t>
            </a:r>
          </a:p>
          <a:p>
            <a:r>
              <a:rPr lang="en-GB" sz="1600" dirty="0"/>
              <a:t>$ </a:t>
            </a:r>
            <a:r>
              <a:rPr lang="en-GB" sz="1600" dirty="0" err="1"/>
              <a:t>mkdir</a:t>
            </a:r>
            <a:r>
              <a:rPr lang="en-GB" sz="1600" dirty="0"/>
              <a:t> -p ~/</a:t>
            </a:r>
            <a:r>
              <a:rPr lang="en-GB" sz="1600" dirty="0" err="1"/>
              <a:t>catkin_ws</a:t>
            </a:r>
            <a:r>
              <a:rPr lang="en-GB" sz="1600" dirty="0"/>
              <a:t>/</a:t>
            </a:r>
            <a:r>
              <a:rPr lang="en-GB" sz="1600" dirty="0" err="1"/>
              <a:t>src</a:t>
            </a:r>
            <a:endParaRPr lang="en-GB" sz="1600" dirty="0"/>
          </a:p>
          <a:p>
            <a:r>
              <a:rPr lang="en-GB" sz="1600" dirty="0"/>
              <a:t>$ cd ~/</a:t>
            </a:r>
            <a:r>
              <a:rPr lang="en-GB" sz="1600" dirty="0" err="1"/>
              <a:t>catkin_ws</a:t>
            </a:r>
            <a:r>
              <a:rPr lang="en-GB" sz="1600" dirty="0"/>
              <a:t>/</a:t>
            </a:r>
            <a:r>
              <a:rPr lang="en-GB" sz="1600" dirty="0" err="1"/>
              <a:t>src</a:t>
            </a:r>
            <a:endParaRPr lang="en-GB" sz="1600" dirty="0"/>
          </a:p>
          <a:p>
            <a:r>
              <a:rPr lang="en-GB" sz="1600" dirty="0"/>
              <a:t>$ </a:t>
            </a:r>
            <a:r>
              <a:rPr lang="en-GB" sz="1600" dirty="0" err="1"/>
              <a:t>catkin_init_workspace</a:t>
            </a:r>
            <a:r>
              <a:rPr lang="en-GB" sz="1600" dirty="0"/>
              <a:t> </a:t>
            </a:r>
          </a:p>
          <a:p>
            <a:endParaRPr lang="en-GB" sz="1600" dirty="0"/>
          </a:p>
          <a:p>
            <a:r>
              <a:rPr lang="en-GB" sz="1600" dirty="0"/>
              <a:t>$ cd ~/</a:t>
            </a:r>
            <a:r>
              <a:rPr lang="en-GB" sz="1600" dirty="0" err="1"/>
              <a:t>catkin_ws</a:t>
            </a:r>
            <a:r>
              <a:rPr lang="en-GB" sz="1600" dirty="0"/>
              <a:t>/</a:t>
            </a:r>
          </a:p>
          <a:p>
            <a:r>
              <a:rPr lang="en-GB" sz="1600" dirty="0"/>
              <a:t>$ </a:t>
            </a:r>
            <a:r>
              <a:rPr lang="en-GB" sz="1600" dirty="0" err="1"/>
              <a:t>catkin_make</a:t>
            </a:r>
            <a:endParaRPr lang="en-GB" sz="1600" dirty="0"/>
          </a:p>
          <a:p>
            <a:endParaRPr lang="en-GB" sz="1600" dirty="0"/>
          </a:p>
          <a:p>
            <a:r>
              <a:rPr lang="en-GB" sz="1600" dirty="0"/>
              <a:t> $ echo ``source </a:t>
            </a:r>
            <a:r>
              <a:rPr lang="en-GB" sz="1600" dirty="0" smtClean="0"/>
              <a:t>~/</a:t>
            </a:r>
            <a:r>
              <a:rPr lang="en-GB" sz="1600" dirty="0" err="1"/>
              <a:t>catkin_ws</a:t>
            </a:r>
            <a:r>
              <a:rPr lang="en-GB" sz="1600" dirty="0"/>
              <a:t>/</a:t>
            </a:r>
            <a:r>
              <a:rPr lang="en-GB" sz="1600" dirty="0" err="1"/>
              <a:t>devel</a:t>
            </a:r>
            <a:r>
              <a:rPr lang="en-GB" sz="1600" dirty="0"/>
              <a:t>/</a:t>
            </a:r>
            <a:r>
              <a:rPr lang="en-GB" sz="1600" dirty="0" err="1"/>
              <a:t>setup.bash</a:t>
            </a:r>
            <a:r>
              <a:rPr lang="en-GB" sz="1600" dirty="0"/>
              <a:t>''&gt;&gt;~/.</a:t>
            </a:r>
            <a:r>
              <a:rPr lang="en-GB" sz="1600" dirty="0" err="1"/>
              <a:t>bashrc</a:t>
            </a:r>
            <a:endParaRPr lang="en-GB" sz="1600" dirty="0"/>
          </a:p>
          <a:p>
            <a:r>
              <a:rPr lang="en-GB" sz="1600" dirty="0"/>
              <a:t> $ source ~/.</a:t>
            </a:r>
            <a:r>
              <a:rPr lang="en-GB" sz="1600" dirty="0" err="1"/>
              <a:t>bashrc</a:t>
            </a:r>
            <a:endParaRPr lang="en-GB" sz="1600" dirty="0"/>
          </a:p>
          <a:p>
            <a:endParaRPr lang="en-GB" sz="1600" dirty="0"/>
          </a:p>
          <a:p>
            <a:endParaRPr lang="en-GB" sz="1600" dirty="0"/>
          </a:p>
          <a:p>
            <a:r>
              <a:rPr lang="en-GB" sz="1600" dirty="0"/>
              <a:t> echo $ROS_PACKAGE_PATH</a:t>
            </a:r>
          </a:p>
        </p:txBody>
      </p:sp>
    </p:spTree>
    <p:extLst>
      <p:ext uri="{BB962C8B-B14F-4D97-AF65-F5344CB8AC3E}">
        <p14:creationId xmlns:p14="http://schemas.microsoft.com/office/powerpoint/2010/main" val="329712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 2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856488"/>
          </a:xfrm>
        </p:spPr>
        <p:txBody>
          <a:bodyPr/>
          <a:lstStyle/>
          <a:p>
            <a:r>
              <a:rPr lang="en-GB" dirty="0"/>
              <a:t>ROS </a:t>
            </a:r>
            <a:r>
              <a:rPr lang="en-GB" dirty="0" err="1" smtClean="0"/>
              <a:t>filesystem</a:t>
            </a:r>
            <a:r>
              <a:rPr lang="en-GB" dirty="0" smtClean="0"/>
              <a:t> - </a:t>
            </a:r>
            <a:r>
              <a:rPr lang="en-GB" dirty="0"/>
              <a:t>Overview</a:t>
            </a:r>
          </a:p>
        </p:txBody>
      </p:sp>
      <p:sp>
        <p:nvSpPr>
          <p:cNvPr id="3" name="Content Placeholder 2" descr=" 3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5105400"/>
          </a:xfrm>
        </p:spPr>
        <p:txBody>
          <a:bodyPr>
            <a:normAutofit lnSpcReduction="10000"/>
          </a:bodyPr>
          <a:lstStyle/>
          <a:p>
            <a:pPr>
              <a:buBlip>
                <a:blip r:embed="rId2"/>
              </a:buBlip>
            </a:pPr>
            <a:r>
              <a:rPr lang="en-GB" b="1" dirty="0"/>
              <a:t>Package</a:t>
            </a:r>
          </a:p>
          <a:p>
            <a:pPr lvl="1">
              <a:buFont typeface="Wingdings" panose="05000000000000000000" pitchFamily="2" charset="2"/>
              <a:buChar char=" "/>
            </a:pPr>
            <a:r>
              <a:rPr lang="en-GB" smtClean="0"/>
              <a:t>                                                         </a:t>
            </a:r>
            <a:endParaRPr lang="en-GB" dirty="0" smtClean="0"/>
          </a:p>
          <a:p>
            <a:pPr lvl="1">
              <a:buFont typeface="Wingdings" panose="05000000000000000000" pitchFamily="2" charset="2"/>
              <a:buChar char=" "/>
            </a:pPr>
            <a:r>
              <a:rPr lang="en-GB" smtClean="0"/>
              <a:t>                                                             </a:t>
            </a:r>
            <a:br>
              <a:rPr lang="en-GB" smtClean="0"/>
            </a:br>
            <a:r>
              <a:rPr lang="en-GB" smtClean="0"/>
              <a:t>                </a:t>
            </a:r>
            <a:endParaRPr lang="en-GB" dirty="0"/>
          </a:p>
          <a:p>
            <a:pPr lvl="1">
              <a:buFont typeface="Wingdings" panose="05000000000000000000" pitchFamily="2" charset="2"/>
              <a:buChar char=" "/>
            </a:pPr>
            <a:r>
              <a:rPr lang="en-GB" smtClean="0"/>
              <a:t>                                                          </a:t>
            </a:r>
            <a:br>
              <a:rPr lang="en-GB" smtClean="0"/>
            </a:br>
            <a:r>
              <a:rPr lang="en-GB" smtClean="0"/>
              <a:t>                                                </a:t>
            </a:r>
            <a:br>
              <a:rPr lang="en-GB" smtClean="0"/>
            </a:br>
            <a:r>
              <a:rPr lang="en-GB" smtClean="0"/>
              <a:t>             </a:t>
            </a:r>
            <a:endParaRPr lang="en-GB" dirty="0" smtClean="0"/>
          </a:p>
          <a:p>
            <a:pPr marL="393192" lvl="1" indent="0">
              <a:buNone/>
            </a:pPr>
            <a:endParaRPr lang="en-GB" dirty="0" smtClean="0"/>
          </a:p>
          <a:p>
            <a:pPr marL="457200" lvl="1" indent="-457200">
              <a:buClr>
                <a:schemeClr val="accent3"/>
              </a:buClr>
              <a:buSzPct val="95000"/>
              <a:buBlip>
                <a:blip r:embed="rId2"/>
              </a:buBlip>
            </a:pPr>
            <a:r>
              <a:rPr lang="en-GB" sz="2600" b="1" dirty="0"/>
              <a:t>Meta-packages</a:t>
            </a:r>
          </a:p>
          <a:p>
            <a:pPr lvl="1">
              <a:buFont typeface="Wingdings" panose="05000000000000000000" pitchFamily="2" charset="2"/>
              <a:buChar char=" "/>
            </a:pPr>
            <a:r>
              <a:rPr lang="en-GB" smtClean="0"/>
              <a:t>                                                     </a:t>
            </a:r>
            <a:endParaRPr lang="en-GB" dirty="0"/>
          </a:p>
          <a:p>
            <a:pPr lvl="1">
              <a:buFont typeface="Wingdings" panose="05000000000000000000" pitchFamily="2" charset="2"/>
              <a:buChar char=" "/>
            </a:pPr>
            <a:r>
              <a:rPr lang="en-GB" smtClean="0"/>
              <a:t>                                                            </a:t>
            </a:r>
            <a:br>
              <a:rPr lang="en-GB" smtClean="0"/>
            </a:br>
            <a:r>
              <a:rPr lang="en-GB" smtClean="0"/>
              <a:t>                                                             </a:t>
            </a:r>
            <a:br>
              <a:rPr lang="en-GB" smtClean="0"/>
            </a:br>
            <a:r>
              <a:rPr lang="en-GB" smtClean="0"/>
              <a:t>                                </a:t>
            </a:r>
            <a:endParaRPr lang="en-GB" sz="2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409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 2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856488"/>
          </a:xfrm>
        </p:spPr>
        <p:txBody>
          <a:bodyPr/>
          <a:lstStyle/>
          <a:p>
            <a:r>
              <a:rPr lang="en-GB" dirty="0"/>
              <a:t>ROS </a:t>
            </a:r>
            <a:r>
              <a:rPr lang="en-GB" dirty="0" err="1" smtClean="0"/>
              <a:t>filesystem</a:t>
            </a:r>
            <a:r>
              <a:rPr lang="en-GB" dirty="0" smtClean="0"/>
              <a:t> - </a:t>
            </a:r>
            <a:r>
              <a:rPr lang="en-GB" dirty="0"/>
              <a:t>Overview</a:t>
            </a:r>
          </a:p>
        </p:txBody>
      </p:sp>
      <p:sp>
        <p:nvSpPr>
          <p:cNvPr id="3" name="Content Placeholder 2" descr=" 3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5105400"/>
          </a:xfrm>
        </p:spPr>
        <p:txBody>
          <a:bodyPr>
            <a:normAutofit fontScale="92500"/>
          </a:bodyPr>
          <a:lstStyle/>
          <a:p>
            <a:pPr>
              <a:buBlip>
                <a:blip r:embed="rId2"/>
              </a:buBlip>
            </a:pPr>
            <a:r>
              <a:rPr lang="en-GB" b="1" dirty="0"/>
              <a:t>Package</a:t>
            </a:r>
          </a:p>
          <a:p>
            <a:pPr lvl="1">
              <a:buClr>
                <a:srgbClr val="0F6FC6"/>
              </a:buClr>
              <a:buFont typeface="Wingdings" panose="05000000000000000000" pitchFamily="2" charset="2"/>
              <a:buChar char="Ø"/>
            </a:pPr>
            <a:r>
              <a:rPr lang="en-GB" smtClean="0">
                <a:latin typeface="Constantia"/>
              </a:rPr>
              <a:t>Packages are the software organization unit of ROS code. </a:t>
            </a:r>
          </a:p>
          <a:p>
            <a:pPr lvl="1">
              <a:buFont typeface="Wingdings" panose="05000000000000000000" pitchFamily="2" charset="2"/>
              <a:buChar char=" "/>
            </a:pPr>
            <a:r>
              <a:rPr lang="en-GB" smtClean="0"/>
              <a:t>                                                             </a:t>
            </a:r>
            <a:br>
              <a:rPr lang="en-GB" smtClean="0"/>
            </a:br>
            <a:r>
              <a:rPr lang="en-GB" smtClean="0"/>
              <a:t>                </a:t>
            </a:r>
            <a:endParaRPr lang="en-GB" dirty="0"/>
          </a:p>
          <a:p>
            <a:pPr lvl="1">
              <a:buFont typeface="Wingdings" panose="05000000000000000000" pitchFamily="2" charset="2"/>
              <a:buChar char=" "/>
            </a:pPr>
            <a:r>
              <a:rPr lang="en-GB" smtClean="0"/>
              <a:t>                                                          </a:t>
            </a:r>
            <a:br>
              <a:rPr lang="en-GB" smtClean="0"/>
            </a:br>
            <a:r>
              <a:rPr lang="en-GB" smtClean="0"/>
              <a:t>                                                </a:t>
            </a:r>
            <a:br>
              <a:rPr lang="en-GB" smtClean="0"/>
            </a:br>
            <a:r>
              <a:rPr lang="en-GB" smtClean="0"/>
              <a:t>             </a:t>
            </a:r>
            <a:endParaRPr lang="en-GB" dirty="0" smtClean="0"/>
          </a:p>
          <a:p>
            <a:pPr marL="393192" lvl="1" indent="0">
              <a:buNone/>
            </a:pPr>
            <a:endParaRPr lang="en-GB" dirty="0" smtClean="0"/>
          </a:p>
          <a:p>
            <a:pPr marL="457200" lvl="1" indent="-457200">
              <a:buClr>
                <a:schemeClr val="accent3"/>
              </a:buClr>
              <a:buSzPct val="95000"/>
              <a:buBlip>
                <a:blip r:embed="rId2"/>
              </a:buBlip>
            </a:pPr>
            <a:r>
              <a:rPr lang="en-GB" sz="2600" b="1" dirty="0"/>
              <a:t>Meta-packages</a:t>
            </a:r>
          </a:p>
          <a:p>
            <a:pPr lvl="1">
              <a:buFont typeface="Wingdings" panose="05000000000000000000" pitchFamily="2" charset="2"/>
              <a:buChar char=" "/>
            </a:pPr>
            <a:r>
              <a:rPr lang="en-GB" smtClean="0"/>
              <a:t>                                                     </a:t>
            </a:r>
            <a:endParaRPr lang="en-GB" dirty="0"/>
          </a:p>
          <a:p>
            <a:pPr lvl="1">
              <a:buFont typeface="Wingdings" panose="05000000000000000000" pitchFamily="2" charset="2"/>
              <a:buChar char=" "/>
            </a:pPr>
            <a:r>
              <a:rPr lang="en-GB" smtClean="0"/>
              <a:t>                                                            </a:t>
            </a:r>
            <a:br>
              <a:rPr lang="en-GB" smtClean="0"/>
            </a:br>
            <a:r>
              <a:rPr lang="en-GB" smtClean="0"/>
              <a:t>                                                             </a:t>
            </a:r>
            <a:br>
              <a:rPr lang="en-GB" smtClean="0"/>
            </a:br>
            <a:r>
              <a:rPr lang="en-GB" smtClean="0"/>
              <a:t>                                </a:t>
            </a:r>
            <a:endParaRPr lang="en-GB" sz="2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9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 2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856488"/>
          </a:xfrm>
        </p:spPr>
        <p:txBody>
          <a:bodyPr/>
          <a:lstStyle/>
          <a:p>
            <a:r>
              <a:rPr lang="en-GB" dirty="0"/>
              <a:t>ROS </a:t>
            </a:r>
            <a:r>
              <a:rPr lang="en-GB" dirty="0" err="1" smtClean="0"/>
              <a:t>filesystem</a:t>
            </a:r>
            <a:r>
              <a:rPr lang="en-GB" dirty="0" smtClean="0"/>
              <a:t> - </a:t>
            </a:r>
            <a:r>
              <a:rPr lang="en-GB" dirty="0"/>
              <a:t>Overview</a:t>
            </a:r>
          </a:p>
        </p:txBody>
      </p:sp>
      <p:sp>
        <p:nvSpPr>
          <p:cNvPr id="3" name="Content Placeholder 2" descr=" 3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5105400"/>
          </a:xfrm>
        </p:spPr>
        <p:txBody>
          <a:bodyPr>
            <a:normAutofit fontScale="92500"/>
          </a:bodyPr>
          <a:lstStyle/>
          <a:p>
            <a:pPr>
              <a:buBlip>
                <a:blip r:embed="rId2"/>
              </a:buBlip>
            </a:pPr>
            <a:r>
              <a:rPr lang="en-GB" b="1" dirty="0"/>
              <a:t>Package</a:t>
            </a:r>
          </a:p>
          <a:p>
            <a:pPr lvl="1">
              <a:buClr>
                <a:srgbClr val="0F6FC6"/>
              </a:buClr>
              <a:buFont typeface="Wingdings" panose="05000000000000000000" pitchFamily="2" charset="2"/>
              <a:buChar char="Ø"/>
            </a:pPr>
            <a:r>
              <a:rPr lang="en-GB" smtClean="0">
                <a:latin typeface="Constantia"/>
              </a:rPr>
              <a:t>Packages are the software organization unit of ROS code. </a:t>
            </a:r>
          </a:p>
          <a:p>
            <a:pPr lvl="1">
              <a:buClr>
                <a:srgbClr val="0F6FC6"/>
              </a:buClr>
              <a:buFont typeface="Wingdings" panose="05000000000000000000" pitchFamily="2" charset="2"/>
              <a:buChar char="Ø"/>
            </a:pPr>
            <a:r>
              <a:rPr lang="en-GB" smtClean="0">
                <a:latin typeface="Constantia"/>
              </a:rPr>
              <a:t>Each package can contain libraries, executables, scripts, or other artifacts.</a:t>
            </a:r>
          </a:p>
          <a:p>
            <a:pPr lvl="1">
              <a:buFont typeface="Wingdings" panose="05000000000000000000" pitchFamily="2" charset="2"/>
              <a:buChar char=" "/>
            </a:pPr>
            <a:r>
              <a:rPr lang="en-GB" smtClean="0"/>
              <a:t>                                                          </a:t>
            </a:r>
            <a:br>
              <a:rPr lang="en-GB" smtClean="0"/>
            </a:br>
            <a:r>
              <a:rPr lang="en-GB" smtClean="0"/>
              <a:t>                                                </a:t>
            </a:r>
            <a:br>
              <a:rPr lang="en-GB" smtClean="0"/>
            </a:br>
            <a:r>
              <a:rPr lang="en-GB" smtClean="0"/>
              <a:t>             </a:t>
            </a:r>
            <a:endParaRPr lang="en-GB" dirty="0" smtClean="0"/>
          </a:p>
          <a:p>
            <a:pPr marL="393192" lvl="1" indent="0">
              <a:buNone/>
            </a:pPr>
            <a:endParaRPr lang="en-GB" dirty="0" smtClean="0"/>
          </a:p>
          <a:p>
            <a:pPr marL="457200" lvl="1" indent="-457200">
              <a:buClr>
                <a:schemeClr val="accent3"/>
              </a:buClr>
              <a:buSzPct val="95000"/>
              <a:buBlip>
                <a:blip r:embed="rId2"/>
              </a:buBlip>
            </a:pPr>
            <a:r>
              <a:rPr lang="en-GB" sz="2600" b="1" dirty="0"/>
              <a:t>Meta-packages</a:t>
            </a:r>
          </a:p>
          <a:p>
            <a:pPr lvl="1">
              <a:buFont typeface="Wingdings" panose="05000000000000000000" pitchFamily="2" charset="2"/>
              <a:buChar char=" "/>
            </a:pPr>
            <a:r>
              <a:rPr lang="en-GB" smtClean="0"/>
              <a:t>                                                     </a:t>
            </a:r>
            <a:endParaRPr lang="en-GB" dirty="0"/>
          </a:p>
          <a:p>
            <a:pPr lvl="1">
              <a:buFont typeface="Wingdings" panose="05000000000000000000" pitchFamily="2" charset="2"/>
              <a:buChar char=" "/>
            </a:pPr>
            <a:r>
              <a:rPr lang="en-GB" smtClean="0"/>
              <a:t>                                                            </a:t>
            </a:r>
            <a:br>
              <a:rPr lang="en-GB" smtClean="0"/>
            </a:br>
            <a:r>
              <a:rPr lang="en-GB" smtClean="0"/>
              <a:t>                                                             </a:t>
            </a:r>
            <a:br>
              <a:rPr lang="en-GB" smtClean="0"/>
            </a:br>
            <a:r>
              <a:rPr lang="en-GB" smtClean="0"/>
              <a:t>                                </a:t>
            </a:r>
            <a:endParaRPr lang="en-GB" sz="2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453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 2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856488"/>
          </a:xfrm>
        </p:spPr>
        <p:txBody>
          <a:bodyPr/>
          <a:lstStyle/>
          <a:p>
            <a:r>
              <a:rPr lang="en-GB" dirty="0"/>
              <a:t>ROS </a:t>
            </a:r>
            <a:r>
              <a:rPr lang="en-GB" dirty="0" err="1" smtClean="0"/>
              <a:t>filesystem</a:t>
            </a:r>
            <a:r>
              <a:rPr lang="en-GB" dirty="0" smtClean="0"/>
              <a:t> - </a:t>
            </a:r>
            <a:r>
              <a:rPr lang="en-GB" dirty="0"/>
              <a:t>Overview</a:t>
            </a:r>
          </a:p>
        </p:txBody>
      </p:sp>
      <p:sp>
        <p:nvSpPr>
          <p:cNvPr id="3" name="Content Placeholder 2" descr=" 3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5105400"/>
          </a:xfrm>
        </p:spPr>
        <p:txBody>
          <a:bodyPr>
            <a:normAutofit fontScale="92500"/>
          </a:bodyPr>
          <a:lstStyle/>
          <a:p>
            <a:pPr>
              <a:buBlip>
                <a:blip r:embed="rId2"/>
              </a:buBlip>
            </a:pPr>
            <a:r>
              <a:rPr lang="en-GB" b="1" dirty="0"/>
              <a:t>Package</a:t>
            </a:r>
          </a:p>
          <a:p>
            <a:pPr lvl="1">
              <a:buClr>
                <a:srgbClr val="0F6FC6"/>
              </a:buClr>
              <a:buFont typeface="Wingdings" panose="05000000000000000000" pitchFamily="2" charset="2"/>
              <a:buChar char="Ø"/>
            </a:pPr>
            <a:r>
              <a:rPr lang="en-GB" smtClean="0">
                <a:latin typeface="Constantia"/>
              </a:rPr>
              <a:t>Packages are the software organization unit of ROS code. </a:t>
            </a:r>
          </a:p>
          <a:p>
            <a:pPr lvl="1">
              <a:buClr>
                <a:srgbClr val="0F6FC6"/>
              </a:buClr>
              <a:buFont typeface="Wingdings" panose="05000000000000000000" pitchFamily="2" charset="2"/>
              <a:buChar char="Ø"/>
            </a:pPr>
            <a:r>
              <a:rPr lang="en-GB" smtClean="0">
                <a:latin typeface="Constantia"/>
              </a:rPr>
              <a:t>Each package can contain libraries, executables, scripts, or other artifacts.</a:t>
            </a:r>
          </a:p>
          <a:p>
            <a:pPr lvl="1">
              <a:buClr>
                <a:srgbClr val="0F6FC6"/>
              </a:buClr>
              <a:buFont typeface="Wingdings" panose="05000000000000000000" pitchFamily="2" charset="2"/>
              <a:buChar char="Ø"/>
            </a:pPr>
            <a:r>
              <a:rPr lang="en-GB" smtClean="0">
                <a:latin typeface="Constantia"/>
              </a:rPr>
              <a:t>Manifest: description (metadata) of a package, whose main role is to define dependencies between packages (package.xml)</a:t>
            </a:r>
          </a:p>
          <a:p>
            <a:pPr marL="393192" lvl="1" indent="0">
              <a:buNone/>
            </a:pPr>
            <a:endParaRPr lang="en-GB" dirty="0" smtClean="0"/>
          </a:p>
          <a:p>
            <a:pPr marL="457200" lvl="1" indent="-457200">
              <a:buClr>
                <a:schemeClr val="accent3"/>
              </a:buClr>
              <a:buSzPct val="95000"/>
              <a:buBlip>
                <a:blip r:embed="rId2"/>
              </a:buBlip>
            </a:pPr>
            <a:r>
              <a:rPr lang="en-GB" sz="2600" b="1" dirty="0"/>
              <a:t>Meta-packages</a:t>
            </a:r>
          </a:p>
          <a:p>
            <a:pPr lvl="1">
              <a:buFont typeface="Wingdings" panose="05000000000000000000" pitchFamily="2" charset="2"/>
              <a:buChar char=" "/>
            </a:pPr>
            <a:r>
              <a:rPr lang="en-GB" smtClean="0"/>
              <a:t>                                                     </a:t>
            </a:r>
            <a:endParaRPr lang="en-GB" dirty="0"/>
          </a:p>
          <a:p>
            <a:pPr lvl="1">
              <a:buFont typeface="Wingdings" panose="05000000000000000000" pitchFamily="2" charset="2"/>
              <a:buChar char=" "/>
            </a:pPr>
            <a:r>
              <a:rPr lang="en-GB" smtClean="0"/>
              <a:t>                                                            </a:t>
            </a:r>
            <a:br>
              <a:rPr lang="en-GB" smtClean="0"/>
            </a:br>
            <a:r>
              <a:rPr lang="en-GB" smtClean="0"/>
              <a:t>                                                             </a:t>
            </a:r>
            <a:br>
              <a:rPr lang="en-GB" smtClean="0"/>
            </a:br>
            <a:r>
              <a:rPr lang="en-GB" smtClean="0"/>
              <a:t>                                </a:t>
            </a:r>
            <a:endParaRPr lang="en-GB" sz="2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75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577472"/>
            <a:ext cx="8153401" cy="794128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What is ROS?</a:t>
            </a:r>
            <a:endParaRPr lang="en-GB" dirty="0"/>
          </a:p>
        </p:txBody>
      </p:sp>
      <p:sp>
        <p:nvSpPr>
          <p:cNvPr id="24" name="Content Placeholder 2" descr=" 3"/>
          <p:cNvSpPr>
            <a:spLocks noGrp="1"/>
          </p:cNvSpPr>
          <p:nvPr>
            <p:ph idx="1"/>
          </p:nvPr>
        </p:nvSpPr>
        <p:spPr>
          <a:xfrm>
            <a:off x="228599" y="1524000"/>
            <a:ext cx="8763000" cy="2667000"/>
          </a:xfrm>
        </p:spPr>
        <p:txBody>
          <a:bodyPr>
            <a:normAutofit fontScale="92500" lnSpcReduction="20000"/>
          </a:bodyPr>
          <a:lstStyle/>
          <a:p>
            <a:pPr lvl="0">
              <a:buClr>
                <a:srgbClr val="0BD0D9"/>
              </a:buClr>
              <a:buBlip>
                <a:blip r:embed="rId3"/>
              </a:buBlip>
            </a:pPr>
            <a:r>
              <a:rPr lang="en-GB" sz="2800" dirty="0" smtClean="0"/>
              <a:t>hardware abstraction and low-level device control</a:t>
            </a:r>
            <a:r>
              <a:rPr lang="en-US" sz="2800" dirty="0"/>
              <a:t>;</a:t>
            </a:r>
            <a:endParaRPr lang="en-GB" sz="2800" dirty="0" smtClean="0"/>
          </a:p>
          <a:p>
            <a:pPr marL="0" lvl="0" indent="0">
              <a:buClr>
                <a:srgbClr val="0BD0D9"/>
              </a:buClr>
              <a:buNone/>
            </a:pPr>
            <a:endParaRPr lang="en-GB" sz="2800" dirty="0" smtClean="0"/>
          </a:p>
          <a:p>
            <a:pPr>
              <a:buClr>
                <a:srgbClr val="0BD0D9"/>
              </a:buClr>
              <a:buBlip>
                <a:blip r:embed="rId3"/>
              </a:buBlip>
            </a:pPr>
            <a:r>
              <a:rPr lang="en-US" altLang="zh-CN" sz="2800" dirty="0"/>
              <a:t>C</a:t>
            </a:r>
            <a:r>
              <a:rPr lang="zh-CN" altLang="en-US" sz="2800" dirty="0"/>
              <a:t>reated by California-based Willow Garage</a:t>
            </a:r>
            <a:r>
              <a:rPr lang="en-US" altLang="zh-CN" sz="2800" dirty="0"/>
              <a:t>, </a:t>
            </a:r>
            <a:r>
              <a:rPr lang="zh-CN" altLang="en-US" sz="2800" dirty="0"/>
              <a:t>now maintained by the Open Source Robotics Foundation (OSRF</a:t>
            </a:r>
            <a:r>
              <a:rPr lang="zh-CN" altLang="en-US" sz="2800" dirty="0" smtClean="0"/>
              <a:t>)</a:t>
            </a:r>
            <a:r>
              <a:rPr lang="en-US" altLang="zh-CN" sz="2800" dirty="0"/>
              <a:t>;</a:t>
            </a:r>
            <a:endParaRPr lang="en-US" altLang="zh-CN" sz="2800" dirty="0" smtClean="0"/>
          </a:p>
          <a:p>
            <a:pPr marL="0" indent="0">
              <a:buClr>
                <a:srgbClr val="0BD0D9"/>
              </a:buClr>
              <a:buNone/>
            </a:pPr>
            <a:endParaRPr lang="en-US" altLang="zh-CN" sz="2800" dirty="0"/>
          </a:p>
          <a:p>
            <a:pPr>
              <a:buClr>
                <a:srgbClr val="0BD0D9"/>
              </a:buClr>
              <a:buBlip>
                <a:blip r:embed="rId3"/>
              </a:buBlip>
            </a:pPr>
            <a:r>
              <a:rPr lang="en-US" altLang="zh-CN" sz="2800" dirty="0" smtClean="0"/>
              <a:t>ROS </a:t>
            </a:r>
            <a:r>
              <a:rPr lang="en-US" altLang="zh-CN" sz="2800" dirty="0"/>
              <a:t>= plumbing + tools + </a:t>
            </a:r>
            <a:r>
              <a:rPr lang="en-US" altLang="zh-CN" sz="2800" dirty="0" smtClean="0"/>
              <a:t>capabilities + ecosystem.</a:t>
            </a:r>
          </a:p>
        </p:txBody>
      </p:sp>
    </p:spTree>
    <p:extLst>
      <p:ext uri="{BB962C8B-B14F-4D97-AF65-F5344CB8AC3E}">
        <p14:creationId xmlns:p14="http://schemas.microsoft.com/office/powerpoint/2010/main" val="2105047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 2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856488"/>
          </a:xfrm>
        </p:spPr>
        <p:txBody>
          <a:bodyPr/>
          <a:lstStyle/>
          <a:p>
            <a:r>
              <a:rPr lang="en-GB" dirty="0"/>
              <a:t>ROS </a:t>
            </a:r>
            <a:r>
              <a:rPr lang="en-GB" dirty="0" err="1" smtClean="0"/>
              <a:t>filesystem</a:t>
            </a:r>
            <a:r>
              <a:rPr lang="en-GB" dirty="0" smtClean="0"/>
              <a:t> - </a:t>
            </a:r>
            <a:r>
              <a:rPr lang="en-GB" dirty="0"/>
              <a:t>Overview</a:t>
            </a:r>
          </a:p>
        </p:txBody>
      </p:sp>
      <p:sp>
        <p:nvSpPr>
          <p:cNvPr id="3" name="Content Placeholder 2" descr=" 3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5105400"/>
          </a:xfrm>
        </p:spPr>
        <p:txBody>
          <a:bodyPr>
            <a:normAutofit fontScale="92500"/>
          </a:bodyPr>
          <a:lstStyle/>
          <a:p>
            <a:pPr>
              <a:buBlip>
                <a:blip r:embed="rId2"/>
              </a:buBlip>
            </a:pPr>
            <a:r>
              <a:rPr lang="en-GB" b="1" dirty="0"/>
              <a:t>Package</a:t>
            </a:r>
          </a:p>
          <a:p>
            <a:pPr lvl="1">
              <a:buClr>
                <a:srgbClr val="0F6FC6"/>
              </a:buClr>
              <a:buFont typeface="Wingdings" panose="05000000000000000000" pitchFamily="2" charset="2"/>
              <a:buChar char="Ø"/>
            </a:pPr>
            <a:r>
              <a:rPr lang="en-GB" smtClean="0">
                <a:latin typeface="Constantia"/>
              </a:rPr>
              <a:t>Packages are the software organization unit of ROS code. </a:t>
            </a:r>
          </a:p>
          <a:p>
            <a:pPr lvl="1">
              <a:buClr>
                <a:srgbClr val="0F6FC6"/>
              </a:buClr>
              <a:buFont typeface="Wingdings" panose="05000000000000000000" pitchFamily="2" charset="2"/>
              <a:buChar char="Ø"/>
            </a:pPr>
            <a:r>
              <a:rPr lang="en-GB" smtClean="0">
                <a:latin typeface="Constantia"/>
              </a:rPr>
              <a:t>Each package can contain libraries, executables, scripts, or other artifacts.</a:t>
            </a:r>
          </a:p>
          <a:p>
            <a:pPr lvl="1">
              <a:buClr>
                <a:srgbClr val="0F6FC6"/>
              </a:buClr>
              <a:buFont typeface="Wingdings" panose="05000000000000000000" pitchFamily="2" charset="2"/>
              <a:buChar char="Ø"/>
            </a:pPr>
            <a:r>
              <a:rPr lang="en-GB" smtClean="0">
                <a:latin typeface="Constantia"/>
              </a:rPr>
              <a:t>Manifest: description (metadata) of a package, whose main role is to define dependencies between packages (package.xml)</a:t>
            </a:r>
          </a:p>
          <a:p>
            <a:pPr marL="393192" lvl="1" indent="0">
              <a:buNone/>
            </a:pPr>
            <a:endParaRPr lang="en-GB" dirty="0" smtClean="0"/>
          </a:p>
          <a:p>
            <a:pPr marL="457200" lvl="1" indent="-457200">
              <a:buClr>
                <a:schemeClr val="accent3"/>
              </a:buClr>
              <a:buSzPct val="95000"/>
              <a:buBlip>
                <a:blip r:embed="rId2"/>
              </a:buBlip>
            </a:pPr>
            <a:r>
              <a:rPr lang="en-GB" sz="2600" b="1" dirty="0"/>
              <a:t>Meta-packages</a:t>
            </a:r>
          </a:p>
          <a:p>
            <a:pPr lvl="1">
              <a:buClr>
                <a:srgbClr val="0F6FC6"/>
              </a:buClr>
              <a:buFont typeface="Wingdings" panose="05000000000000000000" pitchFamily="2" charset="2"/>
              <a:buChar char="Ø"/>
            </a:pPr>
            <a:r>
              <a:rPr lang="en-GB" smtClean="0">
                <a:latin typeface="Constantia"/>
              </a:rPr>
              <a:t>Collection of packages forming a higher level library</a:t>
            </a:r>
          </a:p>
          <a:p>
            <a:pPr lvl="1">
              <a:buFont typeface="Wingdings" panose="05000000000000000000" pitchFamily="2" charset="2"/>
              <a:buChar char=" "/>
            </a:pPr>
            <a:r>
              <a:rPr lang="en-GB" smtClean="0"/>
              <a:t>                                                            </a:t>
            </a:r>
            <a:br>
              <a:rPr lang="en-GB" smtClean="0"/>
            </a:br>
            <a:r>
              <a:rPr lang="en-GB" smtClean="0"/>
              <a:t>                                                             </a:t>
            </a:r>
            <a:br>
              <a:rPr lang="en-GB" smtClean="0"/>
            </a:br>
            <a:r>
              <a:rPr lang="en-GB" smtClean="0"/>
              <a:t>                                </a:t>
            </a:r>
            <a:endParaRPr lang="en-GB" sz="2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09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 2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856488"/>
          </a:xfrm>
        </p:spPr>
        <p:txBody>
          <a:bodyPr/>
          <a:lstStyle/>
          <a:p>
            <a:r>
              <a:rPr lang="en-GB" dirty="0"/>
              <a:t>ROS </a:t>
            </a:r>
            <a:r>
              <a:rPr lang="en-GB" dirty="0" err="1" smtClean="0"/>
              <a:t>filesystem</a:t>
            </a:r>
            <a:r>
              <a:rPr lang="en-GB" dirty="0" smtClean="0"/>
              <a:t> - </a:t>
            </a:r>
            <a:r>
              <a:rPr lang="en-GB" dirty="0"/>
              <a:t>Overview</a:t>
            </a:r>
          </a:p>
        </p:txBody>
      </p:sp>
      <p:sp>
        <p:nvSpPr>
          <p:cNvPr id="3" name="Content Placeholder 2" descr=" 3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5105400"/>
          </a:xfrm>
        </p:spPr>
        <p:txBody>
          <a:bodyPr>
            <a:normAutofit fontScale="92500"/>
          </a:bodyPr>
          <a:lstStyle/>
          <a:p>
            <a:pPr>
              <a:buBlip>
                <a:blip r:embed="rId2"/>
              </a:buBlip>
            </a:pPr>
            <a:r>
              <a:rPr lang="en-GB" b="1" dirty="0"/>
              <a:t>Package</a:t>
            </a:r>
          </a:p>
          <a:p>
            <a:pPr lvl="1">
              <a:buClr>
                <a:srgbClr val="0F6FC6"/>
              </a:buClr>
              <a:buFont typeface="Wingdings" panose="05000000000000000000" pitchFamily="2" charset="2"/>
              <a:buChar char="Ø"/>
            </a:pPr>
            <a:r>
              <a:rPr lang="en-GB" smtClean="0">
                <a:latin typeface="Constantia"/>
              </a:rPr>
              <a:t>Packages are the software organization unit of ROS code. </a:t>
            </a:r>
          </a:p>
          <a:p>
            <a:pPr lvl="1">
              <a:buClr>
                <a:srgbClr val="0F6FC6"/>
              </a:buClr>
              <a:buFont typeface="Wingdings" panose="05000000000000000000" pitchFamily="2" charset="2"/>
              <a:buChar char="Ø"/>
            </a:pPr>
            <a:r>
              <a:rPr lang="en-GB" smtClean="0">
                <a:latin typeface="Constantia"/>
              </a:rPr>
              <a:t>Each package can contain libraries, executables, scripts, or other artifacts.</a:t>
            </a:r>
          </a:p>
          <a:p>
            <a:pPr lvl="1">
              <a:buClr>
                <a:srgbClr val="0F6FC6"/>
              </a:buClr>
              <a:buFont typeface="Wingdings" panose="05000000000000000000" pitchFamily="2" charset="2"/>
              <a:buChar char="Ø"/>
            </a:pPr>
            <a:r>
              <a:rPr lang="en-GB" smtClean="0">
                <a:latin typeface="Constantia"/>
              </a:rPr>
              <a:t>Manifest: description (metadata) of a package, whose main role is to define dependencies between packages (package.xml)</a:t>
            </a:r>
          </a:p>
          <a:p>
            <a:pPr marL="393192" lvl="1" indent="0">
              <a:buNone/>
            </a:pPr>
            <a:endParaRPr lang="en-GB" dirty="0" smtClean="0"/>
          </a:p>
          <a:p>
            <a:pPr marL="457200" lvl="1" indent="-457200">
              <a:buClr>
                <a:schemeClr val="accent3"/>
              </a:buClr>
              <a:buSzPct val="95000"/>
              <a:buBlip>
                <a:blip r:embed="rId2"/>
              </a:buBlip>
            </a:pPr>
            <a:r>
              <a:rPr lang="en-GB" sz="2600" b="1" dirty="0"/>
              <a:t>Meta-packages</a:t>
            </a:r>
          </a:p>
          <a:p>
            <a:pPr lvl="1">
              <a:buClr>
                <a:srgbClr val="0F6FC6"/>
              </a:buClr>
              <a:buFont typeface="Wingdings" panose="05000000000000000000" pitchFamily="2" charset="2"/>
              <a:buChar char="Ø"/>
            </a:pPr>
            <a:r>
              <a:rPr lang="en-GB" smtClean="0">
                <a:latin typeface="Constantia"/>
              </a:rPr>
              <a:t>Collection of packages forming a higher level library</a:t>
            </a:r>
          </a:p>
          <a:p>
            <a:pPr lvl="1">
              <a:buClr>
                <a:srgbClr val="0F6FC6"/>
              </a:buClr>
              <a:buFont typeface="Wingdings" panose="05000000000000000000" pitchFamily="2" charset="2"/>
              <a:buChar char="Ø"/>
            </a:pPr>
            <a:r>
              <a:rPr lang="en-GB" smtClean="0">
                <a:latin typeface="Constantia"/>
              </a:rPr>
              <a:t>Previously called stacks. The concept of stacks was removed with catkin to simplify the growing code base and to support better distribution of packages.</a:t>
            </a:r>
          </a:p>
          <a:p>
            <a:pPr lvl="1">
              <a:buFont typeface="Wingdings" panose="05000000000000000000" pitchFamily="2" charset="2"/>
              <a:buChar char=" "/>
            </a:pPr>
            <a:endParaRPr lang="en-GB" sz="2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515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56488"/>
          </a:xfrm>
        </p:spPr>
        <p:txBody>
          <a:bodyPr>
            <a:normAutofit fontScale="90000"/>
          </a:bodyPr>
          <a:lstStyle/>
          <a:p>
            <a:r>
              <a:rPr lang="en-GB" dirty="0"/>
              <a:t>ROS </a:t>
            </a:r>
            <a:r>
              <a:rPr lang="en-GB" dirty="0" err="1" smtClean="0"/>
              <a:t>filesystem</a:t>
            </a:r>
            <a:r>
              <a:rPr lang="en-GB" dirty="0" smtClean="0"/>
              <a:t> – catkin workspace</a:t>
            </a:r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0" y="1335643"/>
            <a:ext cx="9220200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err="1"/>
              <a:t>workspace_folder</a:t>
            </a:r>
            <a:r>
              <a:rPr lang="en-GB" sz="1600" dirty="0"/>
              <a:t>/       </a:t>
            </a:r>
            <a:r>
              <a:rPr lang="en-GB" sz="1600" dirty="0" smtClean="0"/>
              <a:t>            -- WORKSPACE</a:t>
            </a:r>
          </a:p>
          <a:p>
            <a:r>
              <a:rPr lang="en-GB" sz="1600" dirty="0"/>
              <a:t> </a:t>
            </a:r>
            <a:r>
              <a:rPr lang="en-GB" sz="1600" dirty="0" smtClean="0"/>
              <a:t> build/                       -- BUILD </a:t>
            </a:r>
            <a:r>
              <a:rPr lang="en-GB" sz="1600" dirty="0"/>
              <a:t>SPACE </a:t>
            </a:r>
            <a:r>
              <a:rPr lang="en-GB" sz="1600" dirty="0" err="1"/>
              <a:t>CMake</a:t>
            </a:r>
            <a:r>
              <a:rPr lang="en-GB" sz="1600" dirty="0"/>
              <a:t> is invoked to build the catkin packages in the source </a:t>
            </a:r>
            <a:r>
              <a:rPr lang="en-GB" sz="1600" dirty="0" smtClean="0"/>
              <a:t>space</a:t>
            </a:r>
          </a:p>
          <a:p>
            <a:r>
              <a:rPr lang="en-GB" sz="1600" dirty="0"/>
              <a:t> </a:t>
            </a:r>
            <a:r>
              <a:rPr lang="en-GB" sz="1600" dirty="0" smtClean="0"/>
              <a:t> </a:t>
            </a:r>
            <a:r>
              <a:rPr lang="en-GB" sz="1600" dirty="0" err="1" smtClean="0"/>
              <a:t>devel</a:t>
            </a:r>
            <a:r>
              <a:rPr lang="en-GB" sz="1600" dirty="0"/>
              <a:t>/                       </a:t>
            </a:r>
            <a:r>
              <a:rPr lang="en-GB" sz="1600" dirty="0" smtClean="0"/>
              <a:t>-- DEVEL SPACE </a:t>
            </a:r>
            <a:r>
              <a:rPr lang="en-GB" sz="1600" dirty="0"/>
              <a:t>where built targets are placed prior to being installed</a:t>
            </a:r>
          </a:p>
          <a:p>
            <a:r>
              <a:rPr lang="en-GB" sz="1600" dirty="0" smtClean="0"/>
              <a:t>  </a:t>
            </a:r>
            <a:r>
              <a:rPr lang="en-GB" sz="1600" dirty="0" err="1"/>
              <a:t>src</a:t>
            </a:r>
            <a:r>
              <a:rPr lang="en-GB" sz="1600" dirty="0"/>
              <a:t>/                  </a:t>
            </a:r>
            <a:r>
              <a:rPr lang="en-GB" sz="1600" dirty="0" smtClean="0"/>
              <a:t>                        -- </a:t>
            </a:r>
            <a:r>
              <a:rPr lang="en-GB" sz="1600" dirty="0"/>
              <a:t>SOURCE SPACE</a:t>
            </a:r>
          </a:p>
          <a:p>
            <a:r>
              <a:rPr lang="en-GB" sz="1600" dirty="0"/>
              <a:t>    CMakeLists.txt       </a:t>
            </a:r>
            <a:r>
              <a:rPr lang="en-GB" sz="1600" dirty="0" smtClean="0"/>
              <a:t>              -- </a:t>
            </a:r>
            <a:r>
              <a:rPr lang="en-GB" sz="1600" dirty="0"/>
              <a:t>'</a:t>
            </a:r>
            <a:r>
              <a:rPr lang="en-GB" sz="1600" dirty="0" err="1"/>
              <a:t>Toplevel</a:t>
            </a:r>
            <a:r>
              <a:rPr lang="en-GB" sz="1600" dirty="0"/>
              <a:t>' </a:t>
            </a:r>
            <a:r>
              <a:rPr lang="en-GB" sz="1600" dirty="0" err="1"/>
              <a:t>CMake</a:t>
            </a:r>
            <a:r>
              <a:rPr lang="en-GB" sz="1600" dirty="0"/>
              <a:t> file, provided by catkin</a:t>
            </a:r>
          </a:p>
          <a:p>
            <a:r>
              <a:rPr lang="en-GB" sz="1600" dirty="0"/>
              <a:t>    package_1/</a:t>
            </a:r>
          </a:p>
          <a:p>
            <a:r>
              <a:rPr lang="en-GB" sz="1600" dirty="0"/>
              <a:t>      CMakeLists.txt    </a:t>
            </a:r>
            <a:r>
              <a:rPr lang="en-GB" sz="1600" dirty="0" smtClean="0"/>
              <a:t>               -- </a:t>
            </a:r>
            <a:r>
              <a:rPr lang="en-GB" sz="1600" dirty="0"/>
              <a:t>CMakeLists.txt file for package_1</a:t>
            </a:r>
          </a:p>
          <a:p>
            <a:r>
              <a:rPr lang="en-GB" sz="1600" dirty="0"/>
              <a:t>      package.xml        </a:t>
            </a:r>
            <a:r>
              <a:rPr lang="en-GB" sz="1600" dirty="0" smtClean="0"/>
              <a:t>               -- </a:t>
            </a:r>
            <a:r>
              <a:rPr lang="en-GB" sz="1600" dirty="0"/>
              <a:t>Package manifest for package_1</a:t>
            </a:r>
          </a:p>
          <a:p>
            <a:r>
              <a:rPr lang="en-GB" sz="1600" dirty="0"/>
              <a:t>    ...</a:t>
            </a:r>
          </a:p>
          <a:p>
            <a:r>
              <a:rPr lang="en-GB" sz="1600" dirty="0"/>
              <a:t>    </a:t>
            </a:r>
            <a:r>
              <a:rPr lang="en-GB" sz="1600" dirty="0" err="1"/>
              <a:t>package_n</a:t>
            </a:r>
            <a:r>
              <a:rPr lang="en-GB" sz="1600" dirty="0"/>
              <a:t>/</a:t>
            </a:r>
          </a:p>
          <a:p>
            <a:r>
              <a:rPr lang="en-GB" sz="1600" dirty="0"/>
              <a:t>      CMakeLists.txt   </a:t>
            </a:r>
            <a:r>
              <a:rPr lang="en-GB" sz="1600" dirty="0" smtClean="0"/>
              <a:t>                -- </a:t>
            </a:r>
            <a:r>
              <a:rPr lang="en-GB" sz="1600" dirty="0"/>
              <a:t>CMakeLists.txt file for </a:t>
            </a:r>
            <a:r>
              <a:rPr lang="en-GB" sz="1600" dirty="0" err="1"/>
              <a:t>package_n</a:t>
            </a:r>
            <a:endParaRPr lang="en-GB" sz="1600" dirty="0"/>
          </a:p>
          <a:p>
            <a:r>
              <a:rPr lang="en-GB" sz="1600" dirty="0"/>
              <a:t>      package.xml        </a:t>
            </a:r>
            <a:r>
              <a:rPr lang="en-GB" sz="1600" dirty="0" smtClean="0"/>
              <a:t>               -- </a:t>
            </a:r>
            <a:r>
              <a:rPr lang="en-GB" sz="1600" dirty="0"/>
              <a:t>Package manifest for </a:t>
            </a:r>
            <a:r>
              <a:rPr lang="en-GB" sz="1600" dirty="0" err="1" smtClean="0"/>
              <a:t>package_n</a:t>
            </a:r>
            <a:endParaRPr lang="en-GB" sz="1600" dirty="0" smtClean="0"/>
          </a:p>
          <a:p>
            <a:r>
              <a:rPr lang="en-GB" sz="1600" dirty="0"/>
              <a:t> </a:t>
            </a:r>
            <a:r>
              <a:rPr lang="en-GB" sz="1600" dirty="0" smtClean="0"/>
              <a:t>   </a:t>
            </a:r>
            <a:r>
              <a:rPr lang="en-GB" sz="1600" dirty="0" err="1" smtClean="0"/>
              <a:t>meta_package</a:t>
            </a:r>
            <a:r>
              <a:rPr lang="en-GB" sz="1600" dirty="0"/>
              <a:t>/    </a:t>
            </a:r>
            <a:r>
              <a:rPr lang="en-GB" sz="1600" dirty="0" smtClean="0"/>
              <a:t>                --</a:t>
            </a:r>
            <a:r>
              <a:rPr lang="en-GB" sz="1600" dirty="0"/>
              <a:t>collections of packages</a:t>
            </a:r>
            <a:endParaRPr lang="en-GB" sz="1600" dirty="0" smtClean="0"/>
          </a:p>
          <a:p>
            <a:r>
              <a:rPr lang="en-GB" sz="1600" dirty="0"/>
              <a:t> </a:t>
            </a:r>
            <a:r>
              <a:rPr lang="en-GB" sz="1600" dirty="0" smtClean="0"/>
              <a:t>       sub_package_1/</a:t>
            </a:r>
          </a:p>
          <a:p>
            <a:r>
              <a:rPr lang="en-GB" sz="1600" dirty="0"/>
              <a:t> </a:t>
            </a:r>
            <a:r>
              <a:rPr lang="en-GB" sz="1600" dirty="0" smtClean="0"/>
              <a:t>            CMakeLists.txt            -- </a:t>
            </a:r>
            <a:r>
              <a:rPr lang="en-GB" sz="1600" dirty="0"/>
              <a:t>CMakeLists.txt file for </a:t>
            </a:r>
            <a:r>
              <a:rPr lang="en-GB" sz="1600" dirty="0" smtClean="0"/>
              <a:t>sub_package_1</a:t>
            </a:r>
          </a:p>
          <a:p>
            <a:r>
              <a:rPr lang="en-GB" sz="1600" dirty="0"/>
              <a:t> </a:t>
            </a:r>
            <a:r>
              <a:rPr lang="en-GB" sz="1600" dirty="0" smtClean="0"/>
              <a:t>             package.xml               </a:t>
            </a:r>
            <a:r>
              <a:rPr lang="en-GB" sz="1600" dirty="0"/>
              <a:t>-- Package manifest for </a:t>
            </a:r>
            <a:r>
              <a:rPr lang="en-GB" sz="1600" dirty="0" smtClean="0"/>
              <a:t>sub_package_1</a:t>
            </a:r>
            <a:endParaRPr lang="en-GB" sz="1600" dirty="0"/>
          </a:p>
          <a:p>
            <a:r>
              <a:rPr lang="en-GB" sz="1600" dirty="0" smtClean="0"/>
              <a:t>        …</a:t>
            </a:r>
          </a:p>
          <a:p>
            <a:r>
              <a:rPr lang="en-GB" sz="1600" dirty="0" smtClean="0"/>
              <a:t>        </a:t>
            </a:r>
            <a:r>
              <a:rPr lang="en-GB" sz="1600" dirty="0" err="1" smtClean="0"/>
              <a:t>sub_package_n</a:t>
            </a:r>
            <a:r>
              <a:rPr lang="en-GB" sz="1600" dirty="0" smtClean="0"/>
              <a:t>/ </a:t>
            </a:r>
          </a:p>
          <a:p>
            <a:r>
              <a:rPr lang="en-GB" sz="1600" dirty="0"/>
              <a:t> </a:t>
            </a:r>
            <a:r>
              <a:rPr lang="en-GB" sz="1600" dirty="0" smtClean="0"/>
              <a:t>             </a:t>
            </a:r>
            <a:r>
              <a:rPr lang="en-GB" sz="1600" dirty="0"/>
              <a:t>CMakeLists.txt          -- CMakeLists.txt file for </a:t>
            </a:r>
            <a:r>
              <a:rPr lang="en-GB" sz="1600" dirty="0" err="1" smtClean="0"/>
              <a:t>sub_package_n</a:t>
            </a:r>
            <a:endParaRPr lang="en-GB" sz="1600" dirty="0" smtClean="0"/>
          </a:p>
          <a:p>
            <a:r>
              <a:rPr lang="en-GB" sz="1600" dirty="0" smtClean="0"/>
              <a:t>              </a:t>
            </a:r>
            <a:r>
              <a:rPr lang="en-GB" sz="1600" dirty="0"/>
              <a:t>package.xml </a:t>
            </a:r>
            <a:r>
              <a:rPr lang="en-GB" sz="1600" dirty="0" smtClean="0"/>
              <a:t>              -- </a:t>
            </a:r>
            <a:r>
              <a:rPr lang="en-GB" sz="1600" dirty="0"/>
              <a:t>Package manifest for </a:t>
            </a:r>
            <a:r>
              <a:rPr lang="en-GB" sz="1600" dirty="0" err="1"/>
              <a:t>sub_package_n</a:t>
            </a:r>
            <a:endParaRPr lang="en-GB" sz="1600" dirty="0"/>
          </a:p>
          <a:p>
            <a:r>
              <a:rPr lang="en-GB" dirty="0"/>
              <a:t> </a:t>
            </a:r>
            <a:r>
              <a:rPr lang="en-GB" dirty="0" smtClean="0"/>
              <a:t>      </a:t>
            </a:r>
            <a:r>
              <a:rPr lang="en-GB" sz="1600" dirty="0" err="1" smtClean="0"/>
              <a:t>meta_package</a:t>
            </a:r>
            <a:r>
              <a:rPr lang="en-GB" sz="1600" dirty="0" smtClean="0"/>
              <a:t>/               </a:t>
            </a:r>
          </a:p>
          <a:p>
            <a:r>
              <a:rPr lang="en-GB" sz="1600" dirty="0"/>
              <a:t> </a:t>
            </a:r>
            <a:r>
              <a:rPr lang="en-GB" sz="1600" dirty="0" smtClean="0"/>
              <a:t>             package.xml              --</a:t>
            </a:r>
            <a:r>
              <a:rPr lang="en-GB" sz="1600" dirty="0"/>
              <a:t> Package manifest </a:t>
            </a:r>
            <a:r>
              <a:rPr lang="en-GB" sz="1600" dirty="0" smtClean="0"/>
              <a:t>indicating the </a:t>
            </a:r>
            <a:r>
              <a:rPr lang="en-GB" sz="1600" dirty="0" err="1" smtClean="0"/>
              <a:t>meta_package</a:t>
            </a:r>
            <a:endParaRPr lang="en-GB" sz="1600" dirty="0"/>
          </a:p>
          <a:p>
            <a:endParaRPr lang="en-GB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330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 descr=" 3"/>
          <p:cNvSpPr>
            <a:spLocks noGrp="1"/>
          </p:cNvSpPr>
          <p:nvPr>
            <p:ph idx="1"/>
          </p:nvPr>
        </p:nvSpPr>
        <p:spPr>
          <a:xfrm>
            <a:off x="533400" y="2286000"/>
            <a:ext cx="8229600" cy="4389120"/>
          </a:xfrm>
        </p:spPr>
        <p:txBody>
          <a:bodyPr>
            <a:normAutofit lnSpcReduction="10000"/>
          </a:bodyPr>
          <a:lstStyle/>
          <a:p>
            <a:pPr>
              <a:buChar char=" "/>
            </a:pPr>
            <a:r>
              <a:rPr lang="en-GB" b="1" smtClean="0"/>
              <a:t>                </a:t>
            </a:r>
            <a:r>
              <a:rPr lang="en-GB" smtClean="0"/>
              <a:t>                                      </a:t>
            </a:r>
            <a:endParaRPr lang="en-GB" dirty="0" smtClean="0"/>
          </a:p>
          <a:p>
            <a:pPr>
              <a:buChar char=" "/>
            </a:pPr>
            <a:r>
              <a:rPr lang="en-GB" b="1" smtClean="0"/>
              <a:t>             </a:t>
            </a:r>
            <a:r>
              <a:rPr lang="en-GB" smtClean="0"/>
              <a:t>                                      </a:t>
            </a:r>
            <a:br>
              <a:rPr lang="en-GB" smtClean="0"/>
            </a:br>
            <a:r>
              <a:rPr lang="en-GB" smtClean="0"/>
              <a:t>       </a:t>
            </a:r>
            <a:endParaRPr lang="en-GB" dirty="0" smtClean="0"/>
          </a:p>
          <a:p>
            <a:pPr>
              <a:buChar char=" "/>
            </a:pPr>
            <a:r>
              <a:rPr lang="en-GB" b="1" smtClean="0"/>
              <a:t>              </a:t>
            </a:r>
            <a:r>
              <a:rPr lang="en-GB" smtClean="0"/>
              <a:t>                                </a:t>
            </a:r>
            <a:endParaRPr lang="en-GB" dirty="0" smtClean="0"/>
          </a:p>
          <a:p>
            <a:pPr>
              <a:buChar char=" "/>
            </a:pPr>
            <a:r>
              <a:rPr lang="en-GB" b="1" smtClean="0"/>
              <a:t>               </a:t>
            </a:r>
            <a:r>
              <a:rPr lang="en-GB" smtClean="0"/>
              <a:t>                </a:t>
            </a:r>
            <a:endParaRPr lang="en-GB" dirty="0" smtClean="0"/>
          </a:p>
          <a:p>
            <a:pPr>
              <a:buChar char=" "/>
            </a:pPr>
            <a:r>
              <a:rPr lang="en-GB" b="1" smtClean="0"/>
              <a:t>      </a:t>
            </a:r>
            <a:r>
              <a:rPr lang="en-GB" smtClean="0"/>
              <a:t>                     </a:t>
            </a:r>
            <a:endParaRPr lang="en-GB" dirty="0" smtClean="0"/>
          </a:p>
          <a:p>
            <a:pPr>
              <a:buChar char=" "/>
            </a:pPr>
            <a:r>
              <a:rPr lang="en-GB" b="1" smtClean="0"/>
              <a:t>         </a:t>
            </a:r>
            <a:r>
              <a:rPr lang="en-GB" smtClean="0"/>
              <a:t>                                         </a:t>
            </a:r>
            <a:endParaRPr lang="en-GB" dirty="0" smtClean="0"/>
          </a:p>
          <a:p>
            <a:pPr>
              <a:buChar char=" "/>
            </a:pPr>
            <a:r>
              <a:rPr lang="en-GB" b="1" smtClean="0"/>
              <a:t>      </a:t>
            </a:r>
            <a:r>
              <a:rPr lang="en-GB" smtClean="0"/>
              <a:t>                    </a:t>
            </a:r>
            <a:endParaRPr lang="en-GB" dirty="0" smtClean="0"/>
          </a:p>
          <a:p>
            <a:pPr>
              <a:buChar char=" "/>
            </a:pPr>
            <a:r>
              <a:rPr lang="en-GB" b="1" smtClean="0"/>
              <a:t>      </a:t>
            </a:r>
            <a:r>
              <a:rPr lang="en-GB" smtClean="0"/>
              <a:t>                    </a:t>
            </a:r>
            <a:endParaRPr lang="en-GB" dirty="0" smtClean="0"/>
          </a:p>
          <a:p>
            <a:pPr>
              <a:buChar char=" "/>
            </a:pPr>
            <a:r>
              <a:rPr lang="en-GB" b="1" smtClean="0"/>
              <a:t>          </a:t>
            </a:r>
            <a:r>
              <a:rPr lang="en-GB" smtClean="0"/>
              <a:t>                  </a:t>
            </a:r>
            <a:endParaRPr lang="en-GB" dirty="0"/>
          </a:p>
        </p:txBody>
      </p:sp>
      <p:sp>
        <p:nvSpPr>
          <p:cNvPr id="4" name="Title 1" descr=" 4"/>
          <p:cNvSpPr txBox="1">
            <a:spLocks/>
          </p:cNvSpPr>
          <p:nvPr/>
        </p:nvSpPr>
        <p:spPr>
          <a:xfrm>
            <a:off x="457200" y="743712"/>
            <a:ext cx="8229600" cy="856488"/>
          </a:xfrm>
          <a:prstGeom prst="rect">
            <a:avLst/>
          </a:prstGeom>
        </p:spPr>
        <p:txBody>
          <a:bodyPr vert="horz" lIns="0" rIns="0" bIns="0" anchor="b">
            <a:normAutofit fontScale="92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ROS </a:t>
            </a:r>
            <a:r>
              <a:rPr lang="en-GB" dirty="0" err="1" smtClean="0"/>
              <a:t>filesystem</a:t>
            </a:r>
            <a:r>
              <a:rPr lang="en-GB" dirty="0" smtClean="0"/>
              <a:t> – Package Example</a:t>
            </a:r>
            <a:endParaRPr lang="en-GB" dirty="0"/>
          </a:p>
        </p:txBody>
      </p:sp>
      <p:sp>
        <p:nvSpPr>
          <p:cNvPr id="5" name="Rectangle 4" descr=" 5"/>
          <p:cNvSpPr/>
          <p:nvPr/>
        </p:nvSpPr>
        <p:spPr>
          <a:xfrm>
            <a:off x="609600" y="1600200"/>
            <a:ext cx="48256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Hypothetical package </a:t>
            </a:r>
            <a:r>
              <a:rPr lang="en-GB" sz="2800" dirty="0" err="1"/>
              <a:t>myPkg</a:t>
            </a:r>
            <a:r>
              <a:rPr lang="en-GB" sz="2800" dirty="0"/>
              <a:t>/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550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 descr=" 3"/>
          <p:cNvSpPr>
            <a:spLocks noGrp="1"/>
          </p:cNvSpPr>
          <p:nvPr>
            <p:ph idx="1"/>
          </p:nvPr>
        </p:nvSpPr>
        <p:spPr>
          <a:xfrm>
            <a:off x="533400" y="2286000"/>
            <a:ext cx="8229600" cy="4389120"/>
          </a:xfrm>
        </p:spPr>
        <p:txBody>
          <a:bodyPr>
            <a:normAutofit fontScale="92500"/>
          </a:bodyPr>
          <a:lstStyle/>
          <a:p>
            <a:pPr lvl="0">
              <a:buClr>
                <a:srgbClr val="0BD0D9"/>
              </a:buClr>
              <a:buBlip>
                <a:blip r:embed="rId2"/>
              </a:buBlip>
            </a:pPr>
            <a:r>
              <a:rPr lang="en-GB" b="1" smtClean="0">
                <a:latin typeface="Constantia"/>
              </a:rPr>
              <a:t>CMakeLists.txt: </a:t>
            </a:r>
            <a:r>
              <a:rPr lang="en-GB" smtClean="0">
                <a:latin typeface="Constantia"/>
              </a:rPr>
              <a:t>CMake build settings for package myPkg</a:t>
            </a:r>
          </a:p>
          <a:p>
            <a:pPr>
              <a:buChar char=" "/>
            </a:pPr>
            <a:r>
              <a:rPr lang="en-GB" b="1" smtClean="0"/>
              <a:t>             </a:t>
            </a:r>
            <a:r>
              <a:rPr lang="en-GB" smtClean="0"/>
              <a:t>                                      </a:t>
            </a:r>
            <a:br>
              <a:rPr lang="en-GB" smtClean="0"/>
            </a:br>
            <a:r>
              <a:rPr lang="en-GB" smtClean="0"/>
              <a:t>       </a:t>
            </a:r>
            <a:endParaRPr lang="en-GB" dirty="0" smtClean="0"/>
          </a:p>
          <a:p>
            <a:pPr>
              <a:buChar char=" "/>
            </a:pPr>
            <a:r>
              <a:rPr lang="en-GB" b="1" smtClean="0"/>
              <a:t>              </a:t>
            </a:r>
            <a:r>
              <a:rPr lang="en-GB" smtClean="0"/>
              <a:t>                                </a:t>
            </a:r>
            <a:endParaRPr lang="en-GB" dirty="0" smtClean="0"/>
          </a:p>
          <a:p>
            <a:pPr>
              <a:buChar char=" "/>
            </a:pPr>
            <a:r>
              <a:rPr lang="en-GB" b="1" smtClean="0"/>
              <a:t>               </a:t>
            </a:r>
            <a:r>
              <a:rPr lang="en-GB" smtClean="0"/>
              <a:t>                </a:t>
            </a:r>
            <a:endParaRPr lang="en-GB" dirty="0" smtClean="0"/>
          </a:p>
          <a:p>
            <a:pPr>
              <a:buChar char=" "/>
            </a:pPr>
            <a:r>
              <a:rPr lang="en-GB" b="1" smtClean="0"/>
              <a:t>      </a:t>
            </a:r>
            <a:r>
              <a:rPr lang="en-GB" smtClean="0"/>
              <a:t>                     </a:t>
            </a:r>
            <a:endParaRPr lang="en-GB" dirty="0" smtClean="0"/>
          </a:p>
          <a:p>
            <a:pPr>
              <a:buChar char=" "/>
            </a:pPr>
            <a:r>
              <a:rPr lang="en-GB" b="1" smtClean="0"/>
              <a:t>         </a:t>
            </a:r>
            <a:r>
              <a:rPr lang="en-GB" smtClean="0"/>
              <a:t>                                         </a:t>
            </a:r>
            <a:endParaRPr lang="en-GB" dirty="0" smtClean="0"/>
          </a:p>
          <a:p>
            <a:pPr>
              <a:buChar char=" "/>
            </a:pPr>
            <a:r>
              <a:rPr lang="en-GB" b="1" smtClean="0"/>
              <a:t>      </a:t>
            </a:r>
            <a:r>
              <a:rPr lang="en-GB" smtClean="0"/>
              <a:t>                    </a:t>
            </a:r>
            <a:endParaRPr lang="en-GB" dirty="0" smtClean="0"/>
          </a:p>
          <a:p>
            <a:pPr>
              <a:buChar char=" "/>
            </a:pPr>
            <a:r>
              <a:rPr lang="en-GB" b="1" smtClean="0"/>
              <a:t>      </a:t>
            </a:r>
            <a:r>
              <a:rPr lang="en-GB" smtClean="0"/>
              <a:t>                    </a:t>
            </a:r>
            <a:endParaRPr lang="en-GB" dirty="0" smtClean="0"/>
          </a:p>
          <a:p>
            <a:pPr>
              <a:buChar char=" "/>
            </a:pPr>
            <a:r>
              <a:rPr lang="en-GB" b="1" smtClean="0"/>
              <a:t>          </a:t>
            </a:r>
            <a:r>
              <a:rPr lang="en-GB" smtClean="0"/>
              <a:t>                  </a:t>
            </a:r>
            <a:endParaRPr lang="en-GB" dirty="0"/>
          </a:p>
        </p:txBody>
      </p:sp>
      <p:sp>
        <p:nvSpPr>
          <p:cNvPr id="4" name="Title 1" descr=" 4"/>
          <p:cNvSpPr txBox="1">
            <a:spLocks/>
          </p:cNvSpPr>
          <p:nvPr/>
        </p:nvSpPr>
        <p:spPr>
          <a:xfrm>
            <a:off x="457200" y="743712"/>
            <a:ext cx="8229600" cy="856488"/>
          </a:xfrm>
          <a:prstGeom prst="rect">
            <a:avLst/>
          </a:prstGeom>
        </p:spPr>
        <p:txBody>
          <a:bodyPr vert="horz" lIns="0" rIns="0" bIns="0" anchor="b">
            <a:normAutofit fontScale="92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ROS </a:t>
            </a:r>
            <a:r>
              <a:rPr lang="en-GB" dirty="0" err="1" smtClean="0"/>
              <a:t>filesystem</a:t>
            </a:r>
            <a:r>
              <a:rPr lang="en-GB" dirty="0" smtClean="0"/>
              <a:t> – Package Example</a:t>
            </a:r>
            <a:endParaRPr lang="en-GB" dirty="0"/>
          </a:p>
        </p:txBody>
      </p:sp>
      <p:sp>
        <p:nvSpPr>
          <p:cNvPr id="5" name="Rectangle 4" descr=" 5"/>
          <p:cNvSpPr/>
          <p:nvPr/>
        </p:nvSpPr>
        <p:spPr>
          <a:xfrm>
            <a:off x="609600" y="1600200"/>
            <a:ext cx="48256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Hypothetical package </a:t>
            </a:r>
            <a:r>
              <a:rPr lang="en-GB" sz="2800" dirty="0" err="1"/>
              <a:t>myPkg</a:t>
            </a:r>
            <a:r>
              <a:rPr lang="en-GB" sz="2800" dirty="0"/>
              <a:t>/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505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 descr=" 3"/>
          <p:cNvSpPr>
            <a:spLocks noGrp="1"/>
          </p:cNvSpPr>
          <p:nvPr>
            <p:ph idx="1"/>
          </p:nvPr>
        </p:nvSpPr>
        <p:spPr>
          <a:xfrm>
            <a:off x="533400" y="2286000"/>
            <a:ext cx="8229600" cy="4389120"/>
          </a:xfrm>
        </p:spPr>
        <p:txBody>
          <a:bodyPr>
            <a:normAutofit fontScale="92500"/>
          </a:bodyPr>
          <a:lstStyle/>
          <a:p>
            <a:pPr lvl="0">
              <a:buClr>
                <a:srgbClr val="0BD0D9"/>
              </a:buClr>
              <a:buBlip>
                <a:blip r:embed="rId2"/>
              </a:buBlip>
            </a:pPr>
            <a:r>
              <a:rPr lang="en-GB" b="1" smtClean="0">
                <a:latin typeface="Constantia"/>
              </a:rPr>
              <a:t>CMakeLists.txt: </a:t>
            </a:r>
            <a:r>
              <a:rPr lang="en-GB" smtClean="0">
                <a:latin typeface="Constantia"/>
              </a:rPr>
              <a:t>CMake build settings for package myPkg</a:t>
            </a:r>
          </a:p>
          <a:p>
            <a:pPr lvl="0">
              <a:buClr>
                <a:srgbClr val="0BD0D9"/>
              </a:buClr>
              <a:buBlip>
                <a:blip r:embed="rId2"/>
              </a:buBlip>
            </a:pPr>
            <a:r>
              <a:rPr lang="en-GB" b="1" smtClean="0">
                <a:latin typeface="Constantia"/>
              </a:rPr>
              <a:t>package.xml: </a:t>
            </a:r>
            <a:r>
              <a:rPr lang="en-GB" smtClean="0">
                <a:latin typeface="Constantia"/>
              </a:rPr>
              <a:t>metadata and dependencies required by package</a:t>
            </a:r>
          </a:p>
          <a:p>
            <a:pPr>
              <a:buChar char=" "/>
            </a:pPr>
            <a:r>
              <a:rPr lang="en-GB" b="1" smtClean="0"/>
              <a:t>              </a:t>
            </a:r>
            <a:r>
              <a:rPr lang="en-GB" smtClean="0"/>
              <a:t>                                </a:t>
            </a:r>
            <a:endParaRPr lang="en-GB" dirty="0" smtClean="0"/>
          </a:p>
          <a:p>
            <a:pPr>
              <a:buChar char=" "/>
            </a:pPr>
            <a:r>
              <a:rPr lang="en-GB" b="1" smtClean="0"/>
              <a:t>               </a:t>
            </a:r>
            <a:r>
              <a:rPr lang="en-GB" smtClean="0"/>
              <a:t>                </a:t>
            </a:r>
            <a:endParaRPr lang="en-GB" dirty="0" smtClean="0"/>
          </a:p>
          <a:p>
            <a:pPr>
              <a:buChar char=" "/>
            </a:pPr>
            <a:r>
              <a:rPr lang="en-GB" b="1" smtClean="0"/>
              <a:t>      </a:t>
            </a:r>
            <a:r>
              <a:rPr lang="en-GB" smtClean="0"/>
              <a:t>                     </a:t>
            </a:r>
            <a:endParaRPr lang="en-GB" dirty="0" smtClean="0"/>
          </a:p>
          <a:p>
            <a:pPr>
              <a:buChar char=" "/>
            </a:pPr>
            <a:r>
              <a:rPr lang="en-GB" b="1" smtClean="0"/>
              <a:t>         </a:t>
            </a:r>
            <a:r>
              <a:rPr lang="en-GB" smtClean="0"/>
              <a:t>                                         </a:t>
            </a:r>
            <a:endParaRPr lang="en-GB" dirty="0" smtClean="0"/>
          </a:p>
          <a:p>
            <a:pPr>
              <a:buChar char=" "/>
            </a:pPr>
            <a:r>
              <a:rPr lang="en-GB" b="1" smtClean="0"/>
              <a:t>      </a:t>
            </a:r>
            <a:r>
              <a:rPr lang="en-GB" smtClean="0"/>
              <a:t>                    </a:t>
            </a:r>
            <a:endParaRPr lang="en-GB" dirty="0" smtClean="0"/>
          </a:p>
          <a:p>
            <a:pPr>
              <a:buChar char=" "/>
            </a:pPr>
            <a:r>
              <a:rPr lang="en-GB" b="1" smtClean="0"/>
              <a:t>      </a:t>
            </a:r>
            <a:r>
              <a:rPr lang="en-GB" smtClean="0"/>
              <a:t>                    </a:t>
            </a:r>
            <a:endParaRPr lang="en-GB" dirty="0" smtClean="0"/>
          </a:p>
          <a:p>
            <a:pPr>
              <a:buChar char=" "/>
            </a:pPr>
            <a:r>
              <a:rPr lang="en-GB" b="1" smtClean="0"/>
              <a:t>          </a:t>
            </a:r>
            <a:r>
              <a:rPr lang="en-GB" smtClean="0"/>
              <a:t>                  </a:t>
            </a:r>
            <a:endParaRPr lang="en-GB" dirty="0"/>
          </a:p>
        </p:txBody>
      </p:sp>
      <p:sp>
        <p:nvSpPr>
          <p:cNvPr id="4" name="Title 1" descr=" 4"/>
          <p:cNvSpPr txBox="1">
            <a:spLocks/>
          </p:cNvSpPr>
          <p:nvPr/>
        </p:nvSpPr>
        <p:spPr>
          <a:xfrm>
            <a:off x="457200" y="743712"/>
            <a:ext cx="8229600" cy="856488"/>
          </a:xfrm>
          <a:prstGeom prst="rect">
            <a:avLst/>
          </a:prstGeom>
        </p:spPr>
        <p:txBody>
          <a:bodyPr vert="horz" lIns="0" rIns="0" bIns="0" anchor="b">
            <a:normAutofit fontScale="92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ROS </a:t>
            </a:r>
            <a:r>
              <a:rPr lang="en-GB" dirty="0" err="1" smtClean="0"/>
              <a:t>filesystem</a:t>
            </a:r>
            <a:r>
              <a:rPr lang="en-GB" dirty="0" smtClean="0"/>
              <a:t> – Package Example</a:t>
            </a:r>
            <a:endParaRPr lang="en-GB" dirty="0"/>
          </a:p>
        </p:txBody>
      </p:sp>
      <p:sp>
        <p:nvSpPr>
          <p:cNvPr id="5" name="Rectangle 4" descr=" 5"/>
          <p:cNvSpPr/>
          <p:nvPr/>
        </p:nvSpPr>
        <p:spPr>
          <a:xfrm>
            <a:off x="609600" y="1600200"/>
            <a:ext cx="48256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Hypothetical package </a:t>
            </a:r>
            <a:r>
              <a:rPr lang="en-GB" sz="2800" dirty="0" err="1"/>
              <a:t>myPkg</a:t>
            </a:r>
            <a:r>
              <a:rPr lang="en-GB" sz="2800" dirty="0"/>
              <a:t>/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905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 descr=" 3"/>
          <p:cNvSpPr>
            <a:spLocks noGrp="1"/>
          </p:cNvSpPr>
          <p:nvPr>
            <p:ph idx="1"/>
          </p:nvPr>
        </p:nvSpPr>
        <p:spPr>
          <a:xfrm>
            <a:off x="533400" y="2286000"/>
            <a:ext cx="8229600" cy="4389120"/>
          </a:xfrm>
        </p:spPr>
        <p:txBody>
          <a:bodyPr>
            <a:normAutofit fontScale="92500"/>
          </a:bodyPr>
          <a:lstStyle/>
          <a:p>
            <a:pPr lvl="0">
              <a:buClr>
                <a:srgbClr val="0BD0D9"/>
              </a:buClr>
              <a:buBlip>
                <a:blip r:embed="rId2"/>
              </a:buBlip>
            </a:pPr>
            <a:r>
              <a:rPr lang="en-GB" b="1" smtClean="0">
                <a:latin typeface="Constantia"/>
              </a:rPr>
              <a:t>CMakeLists.txt: </a:t>
            </a:r>
            <a:r>
              <a:rPr lang="en-GB" smtClean="0">
                <a:latin typeface="Constantia"/>
              </a:rPr>
              <a:t>CMake build settings for package myPkg</a:t>
            </a:r>
          </a:p>
          <a:p>
            <a:pPr lvl="0">
              <a:buClr>
                <a:srgbClr val="0BD0D9"/>
              </a:buClr>
              <a:buBlip>
                <a:blip r:embed="rId2"/>
              </a:buBlip>
            </a:pPr>
            <a:r>
              <a:rPr lang="en-GB" b="1" smtClean="0">
                <a:latin typeface="Constantia"/>
              </a:rPr>
              <a:t>package.xml: </a:t>
            </a:r>
            <a:r>
              <a:rPr lang="en-GB" smtClean="0">
                <a:latin typeface="Constantia"/>
              </a:rPr>
              <a:t>metadata and dependencies required by package</a:t>
            </a:r>
          </a:p>
          <a:p>
            <a:pPr lvl="0">
              <a:buClr>
                <a:srgbClr val="0BD0D9"/>
              </a:buClr>
              <a:buBlip>
                <a:blip r:embed="rId2"/>
              </a:buBlip>
            </a:pPr>
            <a:r>
              <a:rPr lang="en-GB" b="1" smtClean="0">
                <a:latin typeface="Constantia"/>
              </a:rPr>
              <a:t>mainpage.dox: </a:t>
            </a:r>
            <a:r>
              <a:rPr lang="en-GB" smtClean="0">
                <a:latin typeface="Constantia"/>
              </a:rPr>
              <a:t>doc information of package myPkg</a:t>
            </a:r>
          </a:p>
          <a:p>
            <a:pPr>
              <a:buChar char=" "/>
            </a:pPr>
            <a:r>
              <a:rPr lang="en-GB" b="1" smtClean="0"/>
              <a:t>               </a:t>
            </a:r>
            <a:r>
              <a:rPr lang="en-GB" smtClean="0"/>
              <a:t>                </a:t>
            </a:r>
            <a:endParaRPr lang="en-GB" dirty="0" smtClean="0"/>
          </a:p>
          <a:p>
            <a:pPr>
              <a:buChar char=" "/>
            </a:pPr>
            <a:r>
              <a:rPr lang="en-GB" b="1" smtClean="0"/>
              <a:t>      </a:t>
            </a:r>
            <a:r>
              <a:rPr lang="en-GB" smtClean="0"/>
              <a:t>                     </a:t>
            </a:r>
            <a:endParaRPr lang="en-GB" dirty="0" smtClean="0"/>
          </a:p>
          <a:p>
            <a:pPr>
              <a:buChar char=" "/>
            </a:pPr>
            <a:r>
              <a:rPr lang="en-GB" b="1" smtClean="0"/>
              <a:t>         </a:t>
            </a:r>
            <a:r>
              <a:rPr lang="en-GB" smtClean="0"/>
              <a:t>                                         </a:t>
            </a:r>
            <a:endParaRPr lang="en-GB" dirty="0" smtClean="0"/>
          </a:p>
          <a:p>
            <a:pPr>
              <a:buChar char=" "/>
            </a:pPr>
            <a:r>
              <a:rPr lang="en-GB" b="1" smtClean="0"/>
              <a:t>      </a:t>
            </a:r>
            <a:r>
              <a:rPr lang="en-GB" smtClean="0"/>
              <a:t>                    </a:t>
            </a:r>
            <a:endParaRPr lang="en-GB" dirty="0" smtClean="0"/>
          </a:p>
          <a:p>
            <a:pPr>
              <a:buChar char=" "/>
            </a:pPr>
            <a:r>
              <a:rPr lang="en-GB" b="1" smtClean="0"/>
              <a:t>      </a:t>
            </a:r>
            <a:r>
              <a:rPr lang="en-GB" smtClean="0"/>
              <a:t>                    </a:t>
            </a:r>
            <a:endParaRPr lang="en-GB" dirty="0" smtClean="0"/>
          </a:p>
          <a:p>
            <a:pPr>
              <a:buChar char=" "/>
            </a:pPr>
            <a:r>
              <a:rPr lang="en-GB" b="1" smtClean="0"/>
              <a:t>          </a:t>
            </a:r>
            <a:r>
              <a:rPr lang="en-GB" smtClean="0"/>
              <a:t>                  </a:t>
            </a:r>
            <a:endParaRPr lang="en-GB" dirty="0"/>
          </a:p>
        </p:txBody>
      </p:sp>
      <p:sp>
        <p:nvSpPr>
          <p:cNvPr id="4" name="Title 1" descr=" 4"/>
          <p:cNvSpPr txBox="1">
            <a:spLocks/>
          </p:cNvSpPr>
          <p:nvPr/>
        </p:nvSpPr>
        <p:spPr>
          <a:xfrm>
            <a:off x="457200" y="743712"/>
            <a:ext cx="8229600" cy="856488"/>
          </a:xfrm>
          <a:prstGeom prst="rect">
            <a:avLst/>
          </a:prstGeom>
        </p:spPr>
        <p:txBody>
          <a:bodyPr vert="horz" lIns="0" rIns="0" bIns="0" anchor="b">
            <a:normAutofit fontScale="92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ROS </a:t>
            </a:r>
            <a:r>
              <a:rPr lang="en-GB" dirty="0" err="1" smtClean="0"/>
              <a:t>filesystem</a:t>
            </a:r>
            <a:r>
              <a:rPr lang="en-GB" dirty="0" smtClean="0"/>
              <a:t> – Package Example</a:t>
            </a:r>
            <a:endParaRPr lang="en-GB" dirty="0"/>
          </a:p>
        </p:txBody>
      </p:sp>
      <p:sp>
        <p:nvSpPr>
          <p:cNvPr id="5" name="Rectangle 4" descr=" 5"/>
          <p:cNvSpPr/>
          <p:nvPr/>
        </p:nvSpPr>
        <p:spPr>
          <a:xfrm>
            <a:off x="609600" y="1600200"/>
            <a:ext cx="48256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Hypothetical package </a:t>
            </a:r>
            <a:r>
              <a:rPr lang="en-GB" sz="2800" dirty="0" err="1"/>
              <a:t>myPkg</a:t>
            </a:r>
            <a:r>
              <a:rPr lang="en-GB" sz="2800" dirty="0"/>
              <a:t>/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59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 descr=" 3"/>
          <p:cNvSpPr>
            <a:spLocks noGrp="1"/>
          </p:cNvSpPr>
          <p:nvPr>
            <p:ph idx="1"/>
          </p:nvPr>
        </p:nvSpPr>
        <p:spPr>
          <a:xfrm>
            <a:off x="533400" y="2286000"/>
            <a:ext cx="8229600" cy="4389120"/>
          </a:xfrm>
        </p:spPr>
        <p:txBody>
          <a:bodyPr>
            <a:normAutofit fontScale="92500"/>
          </a:bodyPr>
          <a:lstStyle/>
          <a:p>
            <a:pPr lvl="0">
              <a:buClr>
                <a:srgbClr val="0BD0D9"/>
              </a:buClr>
              <a:buBlip>
                <a:blip r:embed="rId2"/>
              </a:buBlip>
            </a:pPr>
            <a:r>
              <a:rPr lang="en-GB" b="1" smtClean="0">
                <a:latin typeface="Constantia"/>
              </a:rPr>
              <a:t>CMakeLists.txt: </a:t>
            </a:r>
            <a:r>
              <a:rPr lang="en-GB" smtClean="0">
                <a:latin typeface="Constantia"/>
              </a:rPr>
              <a:t>CMake build settings for package myPkg</a:t>
            </a:r>
          </a:p>
          <a:p>
            <a:pPr lvl="0">
              <a:buClr>
                <a:srgbClr val="0BD0D9"/>
              </a:buClr>
              <a:buBlip>
                <a:blip r:embed="rId2"/>
              </a:buBlip>
            </a:pPr>
            <a:r>
              <a:rPr lang="en-GB" b="1" smtClean="0">
                <a:latin typeface="Constantia"/>
              </a:rPr>
              <a:t>package.xml: </a:t>
            </a:r>
            <a:r>
              <a:rPr lang="en-GB" smtClean="0">
                <a:latin typeface="Constantia"/>
              </a:rPr>
              <a:t>metadata and dependencies required by package</a:t>
            </a:r>
          </a:p>
          <a:p>
            <a:pPr lvl="0">
              <a:buClr>
                <a:srgbClr val="0BD0D9"/>
              </a:buClr>
              <a:buBlip>
                <a:blip r:embed="rId2"/>
              </a:buBlip>
            </a:pPr>
            <a:r>
              <a:rPr lang="en-GB" b="1" smtClean="0">
                <a:latin typeface="Constantia"/>
              </a:rPr>
              <a:t>mainpage.dox: </a:t>
            </a:r>
            <a:r>
              <a:rPr lang="en-GB" smtClean="0">
                <a:latin typeface="Constantia"/>
              </a:rPr>
              <a:t>doc information of package myPkg</a:t>
            </a:r>
          </a:p>
          <a:p>
            <a:pPr lvl="0">
              <a:buClr>
                <a:srgbClr val="0BD0D9"/>
              </a:buClr>
              <a:buBlip>
                <a:blip r:embed="rId2"/>
              </a:buBlip>
            </a:pPr>
            <a:r>
              <a:rPr lang="en-GB" b="1" smtClean="0">
                <a:latin typeface="Constantia"/>
              </a:rPr>
              <a:t>include/myPkg: </a:t>
            </a:r>
            <a:r>
              <a:rPr lang="en-GB" smtClean="0">
                <a:latin typeface="Constantia"/>
              </a:rPr>
              <a:t>c++ header files</a:t>
            </a:r>
          </a:p>
          <a:p>
            <a:pPr>
              <a:buChar char=" "/>
            </a:pPr>
            <a:r>
              <a:rPr lang="en-GB" b="1" smtClean="0"/>
              <a:t>      </a:t>
            </a:r>
            <a:r>
              <a:rPr lang="en-GB" smtClean="0"/>
              <a:t>                     </a:t>
            </a:r>
            <a:endParaRPr lang="en-GB" dirty="0" smtClean="0"/>
          </a:p>
          <a:p>
            <a:pPr>
              <a:buChar char=" "/>
            </a:pPr>
            <a:r>
              <a:rPr lang="en-GB" b="1" smtClean="0"/>
              <a:t>         </a:t>
            </a:r>
            <a:r>
              <a:rPr lang="en-GB" smtClean="0"/>
              <a:t>                                         </a:t>
            </a:r>
            <a:endParaRPr lang="en-GB" dirty="0" smtClean="0"/>
          </a:p>
          <a:p>
            <a:pPr>
              <a:buChar char=" "/>
            </a:pPr>
            <a:r>
              <a:rPr lang="en-GB" b="1" smtClean="0"/>
              <a:t>      </a:t>
            </a:r>
            <a:r>
              <a:rPr lang="en-GB" smtClean="0"/>
              <a:t>                    </a:t>
            </a:r>
            <a:endParaRPr lang="en-GB" dirty="0" smtClean="0"/>
          </a:p>
          <a:p>
            <a:pPr>
              <a:buChar char=" "/>
            </a:pPr>
            <a:r>
              <a:rPr lang="en-GB" b="1" smtClean="0"/>
              <a:t>      </a:t>
            </a:r>
            <a:r>
              <a:rPr lang="en-GB" smtClean="0"/>
              <a:t>                    </a:t>
            </a:r>
            <a:endParaRPr lang="en-GB" dirty="0" smtClean="0"/>
          </a:p>
          <a:p>
            <a:pPr>
              <a:buChar char=" "/>
            </a:pPr>
            <a:r>
              <a:rPr lang="en-GB" b="1" smtClean="0"/>
              <a:t>          </a:t>
            </a:r>
            <a:r>
              <a:rPr lang="en-GB" smtClean="0"/>
              <a:t>                  </a:t>
            </a:r>
            <a:endParaRPr lang="en-GB" dirty="0"/>
          </a:p>
        </p:txBody>
      </p:sp>
      <p:sp>
        <p:nvSpPr>
          <p:cNvPr id="4" name="Title 1" descr=" 4"/>
          <p:cNvSpPr txBox="1">
            <a:spLocks/>
          </p:cNvSpPr>
          <p:nvPr/>
        </p:nvSpPr>
        <p:spPr>
          <a:xfrm>
            <a:off x="457200" y="743712"/>
            <a:ext cx="8229600" cy="856488"/>
          </a:xfrm>
          <a:prstGeom prst="rect">
            <a:avLst/>
          </a:prstGeom>
        </p:spPr>
        <p:txBody>
          <a:bodyPr vert="horz" lIns="0" rIns="0" bIns="0" anchor="b">
            <a:normAutofit fontScale="92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ROS </a:t>
            </a:r>
            <a:r>
              <a:rPr lang="en-GB" dirty="0" err="1" smtClean="0"/>
              <a:t>filesystem</a:t>
            </a:r>
            <a:r>
              <a:rPr lang="en-GB" dirty="0" smtClean="0"/>
              <a:t> – Package Example</a:t>
            </a:r>
            <a:endParaRPr lang="en-GB" dirty="0"/>
          </a:p>
        </p:txBody>
      </p:sp>
      <p:sp>
        <p:nvSpPr>
          <p:cNvPr id="5" name="Rectangle 4" descr=" 5"/>
          <p:cNvSpPr/>
          <p:nvPr/>
        </p:nvSpPr>
        <p:spPr>
          <a:xfrm>
            <a:off x="609600" y="1600200"/>
            <a:ext cx="48256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Hypothetical package </a:t>
            </a:r>
            <a:r>
              <a:rPr lang="en-GB" sz="2800" dirty="0" err="1"/>
              <a:t>myPkg</a:t>
            </a:r>
            <a:r>
              <a:rPr lang="en-GB" sz="2800" dirty="0"/>
              <a:t>/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111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 descr=" 3"/>
          <p:cNvSpPr>
            <a:spLocks noGrp="1"/>
          </p:cNvSpPr>
          <p:nvPr>
            <p:ph idx="1"/>
          </p:nvPr>
        </p:nvSpPr>
        <p:spPr>
          <a:xfrm>
            <a:off x="533400" y="2286000"/>
            <a:ext cx="8229600" cy="4389120"/>
          </a:xfrm>
        </p:spPr>
        <p:txBody>
          <a:bodyPr>
            <a:normAutofit fontScale="92500"/>
          </a:bodyPr>
          <a:lstStyle/>
          <a:p>
            <a:pPr lvl="0">
              <a:buClr>
                <a:srgbClr val="0BD0D9"/>
              </a:buClr>
              <a:buBlip>
                <a:blip r:embed="rId2"/>
              </a:buBlip>
            </a:pPr>
            <a:r>
              <a:rPr lang="en-GB" b="1" smtClean="0">
                <a:latin typeface="Constantia"/>
              </a:rPr>
              <a:t>CMakeLists.txt: </a:t>
            </a:r>
            <a:r>
              <a:rPr lang="en-GB" smtClean="0">
                <a:latin typeface="Constantia"/>
              </a:rPr>
              <a:t>CMake build settings for package myPkg</a:t>
            </a:r>
          </a:p>
          <a:p>
            <a:pPr lvl="0">
              <a:buClr>
                <a:srgbClr val="0BD0D9"/>
              </a:buClr>
              <a:buBlip>
                <a:blip r:embed="rId2"/>
              </a:buBlip>
            </a:pPr>
            <a:r>
              <a:rPr lang="en-GB" b="1" smtClean="0">
                <a:latin typeface="Constantia"/>
              </a:rPr>
              <a:t>package.xml: </a:t>
            </a:r>
            <a:r>
              <a:rPr lang="en-GB" smtClean="0">
                <a:latin typeface="Constantia"/>
              </a:rPr>
              <a:t>metadata and dependencies required by package</a:t>
            </a:r>
          </a:p>
          <a:p>
            <a:pPr lvl="0">
              <a:buClr>
                <a:srgbClr val="0BD0D9"/>
              </a:buClr>
              <a:buBlip>
                <a:blip r:embed="rId2"/>
              </a:buBlip>
            </a:pPr>
            <a:r>
              <a:rPr lang="en-GB" b="1" smtClean="0">
                <a:latin typeface="Constantia"/>
              </a:rPr>
              <a:t>mainpage.dox: </a:t>
            </a:r>
            <a:r>
              <a:rPr lang="en-GB" smtClean="0">
                <a:latin typeface="Constantia"/>
              </a:rPr>
              <a:t>doc information of package myPkg</a:t>
            </a:r>
          </a:p>
          <a:p>
            <a:pPr lvl="0">
              <a:buClr>
                <a:srgbClr val="0BD0D9"/>
              </a:buClr>
              <a:buBlip>
                <a:blip r:embed="rId2"/>
              </a:buBlip>
            </a:pPr>
            <a:r>
              <a:rPr lang="en-GB" b="1" smtClean="0">
                <a:latin typeface="Constantia"/>
              </a:rPr>
              <a:t>include/myPkg: </a:t>
            </a:r>
            <a:r>
              <a:rPr lang="en-GB" smtClean="0">
                <a:latin typeface="Constantia"/>
              </a:rPr>
              <a:t>c++ header files</a:t>
            </a:r>
          </a:p>
          <a:p>
            <a:pPr lvl="0">
              <a:buClr>
                <a:srgbClr val="0BD0D9"/>
              </a:buClr>
              <a:buBlip>
                <a:blip r:embed="rId2"/>
              </a:buBlip>
            </a:pPr>
            <a:r>
              <a:rPr lang="en-GB" b="1" smtClean="0">
                <a:latin typeface="Constantia"/>
              </a:rPr>
              <a:t>src/: </a:t>
            </a:r>
            <a:r>
              <a:rPr lang="en-GB" smtClean="0">
                <a:latin typeface="Constantia"/>
              </a:rPr>
              <a:t>source code directory</a:t>
            </a:r>
          </a:p>
          <a:p>
            <a:pPr>
              <a:buChar char=" "/>
            </a:pPr>
            <a:r>
              <a:rPr lang="en-GB" b="1" smtClean="0"/>
              <a:t>         </a:t>
            </a:r>
            <a:r>
              <a:rPr lang="en-GB" smtClean="0"/>
              <a:t>                                         </a:t>
            </a:r>
            <a:endParaRPr lang="en-GB" dirty="0" smtClean="0"/>
          </a:p>
          <a:p>
            <a:pPr>
              <a:buChar char=" "/>
            </a:pPr>
            <a:r>
              <a:rPr lang="en-GB" b="1" smtClean="0"/>
              <a:t>      </a:t>
            </a:r>
            <a:r>
              <a:rPr lang="en-GB" smtClean="0"/>
              <a:t>                    </a:t>
            </a:r>
            <a:endParaRPr lang="en-GB" dirty="0" smtClean="0"/>
          </a:p>
          <a:p>
            <a:pPr>
              <a:buChar char=" "/>
            </a:pPr>
            <a:r>
              <a:rPr lang="en-GB" b="1" smtClean="0"/>
              <a:t>      </a:t>
            </a:r>
            <a:r>
              <a:rPr lang="en-GB" smtClean="0"/>
              <a:t>                    </a:t>
            </a:r>
            <a:endParaRPr lang="en-GB" dirty="0" smtClean="0"/>
          </a:p>
          <a:p>
            <a:pPr>
              <a:buChar char=" "/>
            </a:pPr>
            <a:r>
              <a:rPr lang="en-GB" b="1" smtClean="0"/>
              <a:t>          </a:t>
            </a:r>
            <a:r>
              <a:rPr lang="en-GB" smtClean="0"/>
              <a:t>                  </a:t>
            </a:r>
            <a:endParaRPr lang="en-GB" dirty="0"/>
          </a:p>
        </p:txBody>
      </p:sp>
      <p:sp>
        <p:nvSpPr>
          <p:cNvPr id="4" name="Title 1" descr=" 4"/>
          <p:cNvSpPr txBox="1">
            <a:spLocks/>
          </p:cNvSpPr>
          <p:nvPr/>
        </p:nvSpPr>
        <p:spPr>
          <a:xfrm>
            <a:off x="457200" y="743712"/>
            <a:ext cx="8229600" cy="856488"/>
          </a:xfrm>
          <a:prstGeom prst="rect">
            <a:avLst/>
          </a:prstGeom>
        </p:spPr>
        <p:txBody>
          <a:bodyPr vert="horz" lIns="0" rIns="0" bIns="0" anchor="b">
            <a:normAutofit fontScale="92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ROS </a:t>
            </a:r>
            <a:r>
              <a:rPr lang="en-GB" dirty="0" err="1" smtClean="0"/>
              <a:t>filesystem</a:t>
            </a:r>
            <a:r>
              <a:rPr lang="en-GB" dirty="0" smtClean="0"/>
              <a:t> – Package Example</a:t>
            </a:r>
            <a:endParaRPr lang="en-GB" dirty="0"/>
          </a:p>
        </p:txBody>
      </p:sp>
      <p:sp>
        <p:nvSpPr>
          <p:cNvPr id="5" name="Rectangle 4" descr=" 5"/>
          <p:cNvSpPr/>
          <p:nvPr/>
        </p:nvSpPr>
        <p:spPr>
          <a:xfrm>
            <a:off x="609600" y="1600200"/>
            <a:ext cx="48256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Hypothetical package </a:t>
            </a:r>
            <a:r>
              <a:rPr lang="en-GB" sz="2800" dirty="0" err="1"/>
              <a:t>myPkg</a:t>
            </a:r>
            <a:r>
              <a:rPr lang="en-GB" sz="2800" dirty="0"/>
              <a:t>/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839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 descr=" 3"/>
          <p:cNvSpPr>
            <a:spLocks noGrp="1"/>
          </p:cNvSpPr>
          <p:nvPr>
            <p:ph idx="1"/>
          </p:nvPr>
        </p:nvSpPr>
        <p:spPr>
          <a:xfrm>
            <a:off x="533400" y="2286000"/>
            <a:ext cx="8229600" cy="4389120"/>
          </a:xfrm>
        </p:spPr>
        <p:txBody>
          <a:bodyPr>
            <a:normAutofit fontScale="92500"/>
          </a:bodyPr>
          <a:lstStyle/>
          <a:p>
            <a:pPr lvl="0">
              <a:buClr>
                <a:srgbClr val="0BD0D9"/>
              </a:buClr>
              <a:buBlip>
                <a:blip r:embed="rId2"/>
              </a:buBlip>
            </a:pPr>
            <a:r>
              <a:rPr lang="en-GB" b="1" smtClean="0">
                <a:latin typeface="Constantia"/>
              </a:rPr>
              <a:t>CMakeLists.txt: </a:t>
            </a:r>
            <a:r>
              <a:rPr lang="en-GB" smtClean="0">
                <a:latin typeface="Constantia"/>
              </a:rPr>
              <a:t>CMake build settings for package myPkg</a:t>
            </a:r>
          </a:p>
          <a:p>
            <a:pPr lvl="0">
              <a:buClr>
                <a:srgbClr val="0BD0D9"/>
              </a:buClr>
              <a:buBlip>
                <a:blip r:embed="rId2"/>
              </a:buBlip>
            </a:pPr>
            <a:r>
              <a:rPr lang="en-GB" b="1" smtClean="0">
                <a:latin typeface="Constantia"/>
              </a:rPr>
              <a:t>package.xml: </a:t>
            </a:r>
            <a:r>
              <a:rPr lang="en-GB" smtClean="0">
                <a:latin typeface="Constantia"/>
              </a:rPr>
              <a:t>metadata and dependencies required by package</a:t>
            </a:r>
          </a:p>
          <a:p>
            <a:pPr lvl="0">
              <a:buClr>
                <a:srgbClr val="0BD0D9"/>
              </a:buClr>
              <a:buBlip>
                <a:blip r:embed="rId2"/>
              </a:buBlip>
            </a:pPr>
            <a:r>
              <a:rPr lang="en-GB" b="1" smtClean="0">
                <a:latin typeface="Constantia"/>
              </a:rPr>
              <a:t>mainpage.dox: </a:t>
            </a:r>
            <a:r>
              <a:rPr lang="en-GB" smtClean="0">
                <a:latin typeface="Constantia"/>
              </a:rPr>
              <a:t>doc information of package myPkg</a:t>
            </a:r>
          </a:p>
          <a:p>
            <a:pPr lvl="0">
              <a:buClr>
                <a:srgbClr val="0BD0D9"/>
              </a:buClr>
              <a:buBlip>
                <a:blip r:embed="rId2"/>
              </a:buBlip>
            </a:pPr>
            <a:r>
              <a:rPr lang="en-GB" b="1" smtClean="0">
                <a:latin typeface="Constantia"/>
              </a:rPr>
              <a:t>include/myPkg: </a:t>
            </a:r>
            <a:r>
              <a:rPr lang="en-GB" smtClean="0">
                <a:latin typeface="Constantia"/>
              </a:rPr>
              <a:t>c++ header files</a:t>
            </a:r>
          </a:p>
          <a:p>
            <a:pPr lvl="0">
              <a:buClr>
                <a:srgbClr val="0BD0D9"/>
              </a:buClr>
              <a:buBlip>
                <a:blip r:embed="rId2"/>
              </a:buBlip>
            </a:pPr>
            <a:r>
              <a:rPr lang="en-GB" b="1" smtClean="0">
                <a:latin typeface="Constantia"/>
              </a:rPr>
              <a:t>src/: </a:t>
            </a:r>
            <a:r>
              <a:rPr lang="en-GB" smtClean="0">
                <a:latin typeface="Constantia"/>
              </a:rPr>
              <a:t>source code directory</a:t>
            </a:r>
          </a:p>
          <a:p>
            <a:pPr lvl="0">
              <a:buClr>
                <a:srgbClr val="0BD0D9"/>
              </a:buClr>
              <a:buBlip>
                <a:blip r:embed="rId2"/>
              </a:buBlip>
            </a:pPr>
            <a:r>
              <a:rPr lang="en-GB" b="1" smtClean="0">
                <a:latin typeface="Constantia"/>
              </a:rPr>
              <a:t>launch/: </a:t>
            </a:r>
            <a:r>
              <a:rPr lang="en-GB" smtClean="0">
                <a:latin typeface="Constantia"/>
              </a:rPr>
              <a:t>where launch files are stored (if needed)</a:t>
            </a:r>
          </a:p>
          <a:p>
            <a:pPr>
              <a:buChar char=" "/>
            </a:pPr>
            <a:r>
              <a:rPr lang="en-GB" b="1" smtClean="0"/>
              <a:t>      </a:t>
            </a:r>
            <a:r>
              <a:rPr lang="en-GB" smtClean="0"/>
              <a:t>                    </a:t>
            </a:r>
            <a:endParaRPr lang="en-GB" dirty="0" smtClean="0"/>
          </a:p>
          <a:p>
            <a:pPr>
              <a:buChar char=" "/>
            </a:pPr>
            <a:r>
              <a:rPr lang="en-GB" b="1" smtClean="0"/>
              <a:t>      </a:t>
            </a:r>
            <a:r>
              <a:rPr lang="en-GB" smtClean="0"/>
              <a:t>                    </a:t>
            </a:r>
            <a:endParaRPr lang="en-GB" dirty="0" smtClean="0"/>
          </a:p>
          <a:p>
            <a:pPr>
              <a:buChar char=" "/>
            </a:pPr>
            <a:r>
              <a:rPr lang="en-GB" b="1" smtClean="0"/>
              <a:t>          </a:t>
            </a:r>
            <a:r>
              <a:rPr lang="en-GB" smtClean="0"/>
              <a:t>                  </a:t>
            </a:r>
            <a:endParaRPr lang="en-GB" dirty="0"/>
          </a:p>
        </p:txBody>
      </p:sp>
      <p:sp>
        <p:nvSpPr>
          <p:cNvPr id="4" name="Title 1" descr=" 4"/>
          <p:cNvSpPr txBox="1">
            <a:spLocks/>
          </p:cNvSpPr>
          <p:nvPr/>
        </p:nvSpPr>
        <p:spPr>
          <a:xfrm>
            <a:off x="457200" y="743712"/>
            <a:ext cx="8229600" cy="856488"/>
          </a:xfrm>
          <a:prstGeom prst="rect">
            <a:avLst/>
          </a:prstGeom>
        </p:spPr>
        <p:txBody>
          <a:bodyPr vert="horz" lIns="0" rIns="0" bIns="0" anchor="b">
            <a:normAutofit fontScale="92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ROS </a:t>
            </a:r>
            <a:r>
              <a:rPr lang="en-GB" dirty="0" err="1" smtClean="0"/>
              <a:t>filesystem</a:t>
            </a:r>
            <a:r>
              <a:rPr lang="en-GB" dirty="0" smtClean="0"/>
              <a:t> – Package Example</a:t>
            </a:r>
            <a:endParaRPr lang="en-GB" dirty="0"/>
          </a:p>
        </p:txBody>
      </p:sp>
      <p:sp>
        <p:nvSpPr>
          <p:cNvPr id="5" name="Rectangle 4" descr=" 5"/>
          <p:cNvSpPr/>
          <p:nvPr/>
        </p:nvSpPr>
        <p:spPr>
          <a:xfrm>
            <a:off x="609600" y="1600200"/>
            <a:ext cx="48256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Hypothetical package </a:t>
            </a:r>
            <a:r>
              <a:rPr lang="en-GB" sz="2800" dirty="0" err="1"/>
              <a:t>myPkg</a:t>
            </a:r>
            <a:r>
              <a:rPr lang="en-GB" sz="2800" dirty="0"/>
              <a:t>/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638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3830"/>
            <a:ext cx="8153401" cy="794128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What is ROS?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76" y="3048000"/>
            <a:ext cx="1093249" cy="1539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9432" y="3151986"/>
            <a:ext cx="1204139" cy="1579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231" y="3412258"/>
            <a:ext cx="1411840" cy="109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124" y="5067078"/>
            <a:ext cx="936552" cy="1245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1802" y="5255653"/>
            <a:ext cx="1279398" cy="961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522" y="5220806"/>
            <a:ext cx="1045259" cy="1103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416" y="1141412"/>
            <a:ext cx="1415471" cy="152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628562" y="4567008"/>
            <a:ext cx="20230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Groovy Galapagos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859912" y="4743452"/>
            <a:ext cx="14831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err="1" smtClean="0"/>
              <a:t>Fuerte</a:t>
            </a:r>
            <a:r>
              <a:rPr lang="en-GB" dirty="0" smtClean="0"/>
              <a:t> Turtle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6669867" y="4584774"/>
            <a:ext cx="10787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Electric</a:t>
            </a:r>
          </a:p>
        </p:txBody>
      </p:sp>
      <p:sp>
        <p:nvSpPr>
          <p:cNvPr id="6" name="Rectangle 5"/>
          <p:cNvSpPr/>
          <p:nvPr/>
        </p:nvSpPr>
        <p:spPr>
          <a:xfrm>
            <a:off x="768626" y="6313027"/>
            <a:ext cx="17429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en-GB" sz="2000" dirty="0">
                <a:solidFill>
                  <a:prstClr val="black"/>
                </a:solidFill>
              </a:rPr>
              <a:t>Diamondback</a:t>
            </a:r>
          </a:p>
        </p:txBody>
      </p:sp>
      <p:sp>
        <p:nvSpPr>
          <p:cNvPr id="7" name="Rectangle 6"/>
          <p:cNvSpPr/>
          <p:nvPr/>
        </p:nvSpPr>
        <p:spPr>
          <a:xfrm>
            <a:off x="4066243" y="6328416"/>
            <a:ext cx="10705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C Turtle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6541115" y="6400929"/>
            <a:ext cx="13362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Box Turtle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781799" y="2688608"/>
            <a:ext cx="8548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Hydro</a:t>
            </a:r>
            <a:endParaRPr lang="en-GB" dirty="0"/>
          </a:p>
        </p:txBody>
      </p:sp>
      <p:sp>
        <p:nvSpPr>
          <p:cNvPr id="20" name="Rectangle 19"/>
          <p:cNvSpPr/>
          <p:nvPr/>
        </p:nvSpPr>
        <p:spPr>
          <a:xfrm>
            <a:off x="4161472" y="2659119"/>
            <a:ext cx="8800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Indigo</a:t>
            </a:r>
            <a:endParaRPr lang="en-GB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803" y="1199578"/>
            <a:ext cx="1617397" cy="136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8026114" y="6400929"/>
            <a:ext cx="660686" cy="320546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57275" y="1199578"/>
            <a:ext cx="1238250" cy="1323975"/>
          </a:xfrm>
          <a:prstGeom prst="rect">
            <a:avLst/>
          </a:prstGeom>
        </p:spPr>
      </p:pic>
      <p:sp>
        <p:nvSpPr>
          <p:cNvPr id="22" name="Rectangle 19"/>
          <p:cNvSpPr/>
          <p:nvPr/>
        </p:nvSpPr>
        <p:spPr>
          <a:xfrm>
            <a:off x="1307613" y="2514600"/>
            <a:ext cx="6649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Jade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3542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 descr=" 3"/>
          <p:cNvSpPr>
            <a:spLocks noGrp="1"/>
          </p:cNvSpPr>
          <p:nvPr>
            <p:ph idx="1"/>
          </p:nvPr>
        </p:nvSpPr>
        <p:spPr>
          <a:xfrm>
            <a:off x="533400" y="2286000"/>
            <a:ext cx="8229600" cy="4389120"/>
          </a:xfrm>
        </p:spPr>
        <p:txBody>
          <a:bodyPr>
            <a:normAutofit fontScale="92500"/>
          </a:bodyPr>
          <a:lstStyle/>
          <a:p>
            <a:pPr lvl="0">
              <a:buClr>
                <a:srgbClr val="0BD0D9"/>
              </a:buClr>
              <a:buBlip>
                <a:blip r:embed="rId2"/>
              </a:buBlip>
            </a:pPr>
            <a:r>
              <a:rPr lang="en-GB" b="1" smtClean="0">
                <a:latin typeface="Constantia"/>
              </a:rPr>
              <a:t>CMakeLists.txt: </a:t>
            </a:r>
            <a:r>
              <a:rPr lang="en-GB" smtClean="0">
                <a:latin typeface="Constantia"/>
              </a:rPr>
              <a:t>CMake build settings for package myPkg</a:t>
            </a:r>
          </a:p>
          <a:p>
            <a:pPr lvl="0">
              <a:buClr>
                <a:srgbClr val="0BD0D9"/>
              </a:buClr>
              <a:buBlip>
                <a:blip r:embed="rId2"/>
              </a:buBlip>
            </a:pPr>
            <a:r>
              <a:rPr lang="en-GB" b="1" smtClean="0">
                <a:latin typeface="Constantia"/>
              </a:rPr>
              <a:t>package.xml: </a:t>
            </a:r>
            <a:r>
              <a:rPr lang="en-GB" smtClean="0">
                <a:latin typeface="Constantia"/>
              </a:rPr>
              <a:t>metadata and dependencies required by package</a:t>
            </a:r>
          </a:p>
          <a:p>
            <a:pPr lvl="0">
              <a:buClr>
                <a:srgbClr val="0BD0D9"/>
              </a:buClr>
              <a:buBlip>
                <a:blip r:embed="rId2"/>
              </a:buBlip>
            </a:pPr>
            <a:r>
              <a:rPr lang="en-GB" b="1" smtClean="0">
                <a:latin typeface="Constantia"/>
              </a:rPr>
              <a:t>mainpage.dox: </a:t>
            </a:r>
            <a:r>
              <a:rPr lang="en-GB" smtClean="0">
                <a:latin typeface="Constantia"/>
              </a:rPr>
              <a:t>doc information of package myPkg</a:t>
            </a:r>
          </a:p>
          <a:p>
            <a:pPr lvl="0">
              <a:buClr>
                <a:srgbClr val="0BD0D9"/>
              </a:buClr>
              <a:buBlip>
                <a:blip r:embed="rId2"/>
              </a:buBlip>
            </a:pPr>
            <a:r>
              <a:rPr lang="en-GB" b="1" smtClean="0">
                <a:latin typeface="Constantia"/>
              </a:rPr>
              <a:t>include/myPkg: </a:t>
            </a:r>
            <a:r>
              <a:rPr lang="en-GB" smtClean="0">
                <a:latin typeface="Constantia"/>
              </a:rPr>
              <a:t>c++ header files</a:t>
            </a:r>
          </a:p>
          <a:p>
            <a:pPr lvl="0">
              <a:buClr>
                <a:srgbClr val="0BD0D9"/>
              </a:buClr>
              <a:buBlip>
                <a:blip r:embed="rId2"/>
              </a:buBlip>
            </a:pPr>
            <a:r>
              <a:rPr lang="en-GB" b="1" smtClean="0">
                <a:latin typeface="Constantia"/>
              </a:rPr>
              <a:t>src/: </a:t>
            </a:r>
            <a:r>
              <a:rPr lang="en-GB" smtClean="0">
                <a:latin typeface="Constantia"/>
              </a:rPr>
              <a:t>source code directory</a:t>
            </a:r>
          </a:p>
          <a:p>
            <a:pPr lvl="0">
              <a:buClr>
                <a:srgbClr val="0BD0D9"/>
              </a:buClr>
              <a:buBlip>
                <a:blip r:embed="rId2"/>
              </a:buBlip>
            </a:pPr>
            <a:r>
              <a:rPr lang="en-GB" b="1" smtClean="0">
                <a:latin typeface="Constantia"/>
              </a:rPr>
              <a:t>launch/: </a:t>
            </a:r>
            <a:r>
              <a:rPr lang="en-GB" smtClean="0">
                <a:latin typeface="Constantia"/>
              </a:rPr>
              <a:t>where launch files are stored (if needed)</a:t>
            </a:r>
          </a:p>
          <a:p>
            <a:pPr lvl="0">
              <a:buClr>
                <a:srgbClr val="0BD0D9"/>
              </a:buClr>
              <a:buBlip>
                <a:blip r:embed="rId2"/>
              </a:buBlip>
            </a:pPr>
            <a:r>
              <a:rPr lang="en-GB" b="1" smtClean="0">
                <a:latin typeface="Constantia"/>
              </a:rPr>
              <a:t>msg/: </a:t>
            </a:r>
            <a:r>
              <a:rPr lang="en-GB" smtClean="0">
                <a:latin typeface="Constantia"/>
              </a:rPr>
              <a:t>message (.msg) types</a:t>
            </a:r>
          </a:p>
          <a:p>
            <a:pPr>
              <a:buChar char=" "/>
            </a:pPr>
            <a:r>
              <a:rPr lang="en-GB" b="1" smtClean="0"/>
              <a:t>      </a:t>
            </a:r>
            <a:r>
              <a:rPr lang="en-GB" smtClean="0"/>
              <a:t>                    </a:t>
            </a:r>
            <a:endParaRPr lang="en-GB" dirty="0" smtClean="0"/>
          </a:p>
          <a:p>
            <a:pPr>
              <a:buChar char=" "/>
            </a:pPr>
            <a:r>
              <a:rPr lang="en-GB" b="1" smtClean="0"/>
              <a:t>          </a:t>
            </a:r>
            <a:r>
              <a:rPr lang="en-GB" smtClean="0"/>
              <a:t>                  </a:t>
            </a:r>
            <a:endParaRPr lang="en-GB" dirty="0"/>
          </a:p>
        </p:txBody>
      </p:sp>
      <p:sp>
        <p:nvSpPr>
          <p:cNvPr id="4" name="Title 1" descr=" 4"/>
          <p:cNvSpPr txBox="1">
            <a:spLocks/>
          </p:cNvSpPr>
          <p:nvPr/>
        </p:nvSpPr>
        <p:spPr>
          <a:xfrm>
            <a:off x="457200" y="743712"/>
            <a:ext cx="8229600" cy="856488"/>
          </a:xfrm>
          <a:prstGeom prst="rect">
            <a:avLst/>
          </a:prstGeom>
        </p:spPr>
        <p:txBody>
          <a:bodyPr vert="horz" lIns="0" rIns="0" bIns="0" anchor="b">
            <a:normAutofit fontScale="92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ROS </a:t>
            </a:r>
            <a:r>
              <a:rPr lang="en-GB" dirty="0" err="1" smtClean="0"/>
              <a:t>filesystem</a:t>
            </a:r>
            <a:r>
              <a:rPr lang="en-GB" dirty="0" smtClean="0"/>
              <a:t> – Package Example</a:t>
            </a:r>
            <a:endParaRPr lang="en-GB" dirty="0"/>
          </a:p>
        </p:txBody>
      </p:sp>
      <p:sp>
        <p:nvSpPr>
          <p:cNvPr id="5" name="Rectangle 4" descr=" 5"/>
          <p:cNvSpPr/>
          <p:nvPr/>
        </p:nvSpPr>
        <p:spPr>
          <a:xfrm>
            <a:off x="609600" y="1600200"/>
            <a:ext cx="48256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Hypothetical package </a:t>
            </a:r>
            <a:r>
              <a:rPr lang="en-GB" sz="2800" dirty="0" err="1"/>
              <a:t>myPkg</a:t>
            </a:r>
            <a:r>
              <a:rPr lang="en-GB" sz="2800" dirty="0"/>
              <a:t>/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565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 descr=" 3"/>
          <p:cNvSpPr>
            <a:spLocks noGrp="1"/>
          </p:cNvSpPr>
          <p:nvPr>
            <p:ph idx="1"/>
          </p:nvPr>
        </p:nvSpPr>
        <p:spPr>
          <a:xfrm>
            <a:off x="533400" y="2286000"/>
            <a:ext cx="8229600" cy="4389120"/>
          </a:xfrm>
        </p:spPr>
        <p:txBody>
          <a:bodyPr>
            <a:normAutofit fontScale="92500"/>
          </a:bodyPr>
          <a:lstStyle/>
          <a:p>
            <a:pPr lvl="0">
              <a:buClr>
                <a:srgbClr val="0BD0D9"/>
              </a:buClr>
              <a:buBlip>
                <a:blip r:embed="rId2"/>
              </a:buBlip>
            </a:pPr>
            <a:r>
              <a:rPr lang="en-GB" b="1" smtClean="0">
                <a:latin typeface="Constantia"/>
              </a:rPr>
              <a:t>CMakeLists.txt: </a:t>
            </a:r>
            <a:r>
              <a:rPr lang="en-GB" smtClean="0">
                <a:latin typeface="Constantia"/>
              </a:rPr>
              <a:t>CMake build settings for package myPkg</a:t>
            </a:r>
          </a:p>
          <a:p>
            <a:pPr lvl="0">
              <a:buClr>
                <a:srgbClr val="0BD0D9"/>
              </a:buClr>
              <a:buBlip>
                <a:blip r:embed="rId2"/>
              </a:buBlip>
            </a:pPr>
            <a:r>
              <a:rPr lang="en-GB" b="1" smtClean="0">
                <a:latin typeface="Constantia"/>
              </a:rPr>
              <a:t>package.xml: </a:t>
            </a:r>
            <a:r>
              <a:rPr lang="en-GB" smtClean="0">
                <a:latin typeface="Constantia"/>
              </a:rPr>
              <a:t>metadata and dependencies required by package</a:t>
            </a:r>
          </a:p>
          <a:p>
            <a:pPr lvl="0">
              <a:buClr>
                <a:srgbClr val="0BD0D9"/>
              </a:buClr>
              <a:buBlip>
                <a:blip r:embed="rId2"/>
              </a:buBlip>
            </a:pPr>
            <a:r>
              <a:rPr lang="en-GB" b="1" smtClean="0">
                <a:latin typeface="Constantia"/>
              </a:rPr>
              <a:t>mainpage.dox: </a:t>
            </a:r>
            <a:r>
              <a:rPr lang="en-GB" smtClean="0">
                <a:latin typeface="Constantia"/>
              </a:rPr>
              <a:t>doc information of package myPkg</a:t>
            </a:r>
          </a:p>
          <a:p>
            <a:pPr lvl="0">
              <a:buClr>
                <a:srgbClr val="0BD0D9"/>
              </a:buClr>
              <a:buBlip>
                <a:blip r:embed="rId2"/>
              </a:buBlip>
            </a:pPr>
            <a:r>
              <a:rPr lang="en-GB" b="1" smtClean="0">
                <a:latin typeface="Constantia"/>
              </a:rPr>
              <a:t>include/myPkg: </a:t>
            </a:r>
            <a:r>
              <a:rPr lang="en-GB" smtClean="0">
                <a:latin typeface="Constantia"/>
              </a:rPr>
              <a:t>c++ header files</a:t>
            </a:r>
          </a:p>
          <a:p>
            <a:pPr lvl="0">
              <a:buClr>
                <a:srgbClr val="0BD0D9"/>
              </a:buClr>
              <a:buBlip>
                <a:blip r:embed="rId2"/>
              </a:buBlip>
            </a:pPr>
            <a:r>
              <a:rPr lang="en-GB" b="1" smtClean="0">
                <a:latin typeface="Constantia"/>
              </a:rPr>
              <a:t>src/: </a:t>
            </a:r>
            <a:r>
              <a:rPr lang="en-GB" smtClean="0">
                <a:latin typeface="Constantia"/>
              </a:rPr>
              <a:t>source code directory</a:t>
            </a:r>
          </a:p>
          <a:p>
            <a:pPr lvl="0">
              <a:buClr>
                <a:srgbClr val="0BD0D9"/>
              </a:buClr>
              <a:buBlip>
                <a:blip r:embed="rId2"/>
              </a:buBlip>
            </a:pPr>
            <a:r>
              <a:rPr lang="en-GB" b="1" smtClean="0">
                <a:latin typeface="Constantia"/>
              </a:rPr>
              <a:t>launch/: </a:t>
            </a:r>
            <a:r>
              <a:rPr lang="en-GB" smtClean="0">
                <a:latin typeface="Constantia"/>
              </a:rPr>
              <a:t>where launch files are stored (if needed)</a:t>
            </a:r>
          </a:p>
          <a:p>
            <a:pPr lvl="0">
              <a:buClr>
                <a:srgbClr val="0BD0D9"/>
              </a:buClr>
              <a:buBlip>
                <a:blip r:embed="rId2"/>
              </a:buBlip>
            </a:pPr>
            <a:r>
              <a:rPr lang="en-GB" b="1" smtClean="0">
                <a:latin typeface="Constantia"/>
              </a:rPr>
              <a:t>msg/: </a:t>
            </a:r>
            <a:r>
              <a:rPr lang="en-GB" smtClean="0">
                <a:latin typeface="Constantia"/>
              </a:rPr>
              <a:t>message (.msg) types</a:t>
            </a:r>
          </a:p>
          <a:p>
            <a:pPr lvl="0">
              <a:buClr>
                <a:srgbClr val="0BD0D9"/>
              </a:buClr>
              <a:buBlip>
                <a:blip r:embed="rId2"/>
              </a:buBlip>
            </a:pPr>
            <a:r>
              <a:rPr lang="en-GB" b="1" smtClean="0">
                <a:latin typeface="Constantia"/>
              </a:rPr>
              <a:t>srv/: </a:t>
            </a:r>
            <a:r>
              <a:rPr lang="en-GB" smtClean="0">
                <a:latin typeface="Constantia"/>
              </a:rPr>
              <a:t>service (.srv) types</a:t>
            </a:r>
          </a:p>
          <a:p>
            <a:pPr>
              <a:buChar char=" "/>
            </a:pPr>
            <a:r>
              <a:rPr lang="en-GB" b="1" smtClean="0"/>
              <a:t>          </a:t>
            </a:r>
            <a:r>
              <a:rPr lang="en-GB" smtClean="0"/>
              <a:t>                  </a:t>
            </a:r>
            <a:endParaRPr lang="en-GB" dirty="0"/>
          </a:p>
        </p:txBody>
      </p:sp>
      <p:sp>
        <p:nvSpPr>
          <p:cNvPr id="4" name="Title 1" descr=" 4"/>
          <p:cNvSpPr txBox="1">
            <a:spLocks/>
          </p:cNvSpPr>
          <p:nvPr/>
        </p:nvSpPr>
        <p:spPr>
          <a:xfrm>
            <a:off x="457200" y="743712"/>
            <a:ext cx="8229600" cy="856488"/>
          </a:xfrm>
          <a:prstGeom prst="rect">
            <a:avLst/>
          </a:prstGeom>
        </p:spPr>
        <p:txBody>
          <a:bodyPr vert="horz" lIns="0" rIns="0" bIns="0" anchor="b">
            <a:normAutofit fontScale="92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ROS </a:t>
            </a:r>
            <a:r>
              <a:rPr lang="en-GB" dirty="0" err="1" smtClean="0"/>
              <a:t>filesystem</a:t>
            </a:r>
            <a:r>
              <a:rPr lang="en-GB" dirty="0" smtClean="0"/>
              <a:t> – Package Example</a:t>
            </a:r>
            <a:endParaRPr lang="en-GB" dirty="0"/>
          </a:p>
        </p:txBody>
      </p:sp>
      <p:sp>
        <p:nvSpPr>
          <p:cNvPr id="5" name="Rectangle 4" descr=" 5"/>
          <p:cNvSpPr/>
          <p:nvPr/>
        </p:nvSpPr>
        <p:spPr>
          <a:xfrm>
            <a:off x="609600" y="1600200"/>
            <a:ext cx="48256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Hypothetical package </a:t>
            </a:r>
            <a:r>
              <a:rPr lang="en-GB" sz="2800" dirty="0" err="1"/>
              <a:t>myPkg</a:t>
            </a:r>
            <a:r>
              <a:rPr lang="en-GB" sz="2800" dirty="0"/>
              <a:t>/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898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 descr=" 3"/>
          <p:cNvSpPr>
            <a:spLocks noGrp="1"/>
          </p:cNvSpPr>
          <p:nvPr>
            <p:ph idx="1"/>
          </p:nvPr>
        </p:nvSpPr>
        <p:spPr>
          <a:xfrm>
            <a:off x="533400" y="2286000"/>
            <a:ext cx="8229600" cy="4389120"/>
          </a:xfrm>
        </p:spPr>
        <p:txBody>
          <a:bodyPr>
            <a:normAutofit fontScale="92500"/>
          </a:bodyPr>
          <a:lstStyle/>
          <a:p>
            <a:pPr lvl="0">
              <a:buClr>
                <a:srgbClr val="0BD0D9"/>
              </a:buClr>
              <a:buBlip>
                <a:blip r:embed="rId2"/>
              </a:buBlip>
            </a:pPr>
            <a:r>
              <a:rPr lang="en-GB" b="1" smtClean="0">
                <a:latin typeface="Constantia"/>
              </a:rPr>
              <a:t>CMakeLists.txt: </a:t>
            </a:r>
            <a:r>
              <a:rPr lang="en-GB" smtClean="0">
                <a:latin typeface="Constantia"/>
              </a:rPr>
              <a:t>CMake build settings for package myPkg</a:t>
            </a:r>
          </a:p>
          <a:p>
            <a:pPr lvl="0">
              <a:buClr>
                <a:srgbClr val="0BD0D9"/>
              </a:buClr>
              <a:buBlip>
                <a:blip r:embed="rId2"/>
              </a:buBlip>
            </a:pPr>
            <a:r>
              <a:rPr lang="en-GB" b="1" smtClean="0">
                <a:latin typeface="Constantia"/>
              </a:rPr>
              <a:t>package.xml: </a:t>
            </a:r>
            <a:r>
              <a:rPr lang="en-GB" smtClean="0">
                <a:latin typeface="Constantia"/>
              </a:rPr>
              <a:t>metadata and dependencies required by package</a:t>
            </a:r>
          </a:p>
          <a:p>
            <a:pPr lvl="0">
              <a:buClr>
                <a:srgbClr val="0BD0D9"/>
              </a:buClr>
              <a:buBlip>
                <a:blip r:embed="rId2"/>
              </a:buBlip>
            </a:pPr>
            <a:r>
              <a:rPr lang="en-GB" b="1" smtClean="0">
                <a:latin typeface="Constantia"/>
              </a:rPr>
              <a:t>mainpage.dox: </a:t>
            </a:r>
            <a:r>
              <a:rPr lang="en-GB" smtClean="0">
                <a:latin typeface="Constantia"/>
              </a:rPr>
              <a:t>doc information of package myPkg</a:t>
            </a:r>
          </a:p>
          <a:p>
            <a:pPr lvl="0">
              <a:buClr>
                <a:srgbClr val="0BD0D9"/>
              </a:buClr>
              <a:buBlip>
                <a:blip r:embed="rId2"/>
              </a:buBlip>
            </a:pPr>
            <a:r>
              <a:rPr lang="en-GB" b="1" smtClean="0">
                <a:latin typeface="Constantia"/>
              </a:rPr>
              <a:t>include/myPkg: </a:t>
            </a:r>
            <a:r>
              <a:rPr lang="en-GB" smtClean="0">
                <a:latin typeface="Constantia"/>
              </a:rPr>
              <a:t>c++ header files</a:t>
            </a:r>
          </a:p>
          <a:p>
            <a:pPr lvl="0">
              <a:buClr>
                <a:srgbClr val="0BD0D9"/>
              </a:buClr>
              <a:buBlip>
                <a:blip r:embed="rId2"/>
              </a:buBlip>
            </a:pPr>
            <a:r>
              <a:rPr lang="en-GB" b="1" smtClean="0">
                <a:latin typeface="Constantia"/>
              </a:rPr>
              <a:t>src/: </a:t>
            </a:r>
            <a:r>
              <a:rPr lang="en-GB" smtClean="0">
                <a:latin typeface="Constantia"/>
              </a:rPr>
              <a:t>source code directory</a:t>
            </a:r>
          </a:p>
          <a:p>
            <a:pPr lvl="0">
              <a:buClr>
                <a:srgbClr val="0BD0D9"/>
              </a:buClr>
              <a:buBlip>
                <a:blip r:embed="rId2"/>
              </a:buBlip>
            </a:pPr>
            <a:r>
              <a:rPr lang="en-GB" b="1" smtClean="0">
                <a:latin typeface="Constantia"/>
              </a:rPr>
              <a:t>launch/: </a:t>
            </a:r>
            <a:r>
              <a:rPr lang="en-GB" smtClean="0">
                <a:latin typeface="Constantia"/>
              </a:rPr>
              <a:t>where launch files are stored (if needed)</a:t>
            </a:r>
          </a:p>
          <a:p>
            <a:pPr lvl="0">
              <a:buClr>
                <a:srgbClr val="0BD0D9"/>
              </a:buClr>
              <a:buBlip>
                <a:blip r:embed="rId2"/>
              </a:buBlip>
            </a:pPr>
            <a:r>
              <a:rPr lang="en-GB" b="1" smtClean="0">
                <a:latin typeface="Constantia"/>
              </a:rPr>
              <a:t>msg/: </a:t>
            </a:r>
            <a:r>
              <a:rPr lang="en-GB" smtClean="0">
                <a:latin typeface="Constantia"/>
              </a:rPr>
              <a:t>message (.msg) types</a:t>
            </a:r>
          </a:p>
          <a:p>
            <a:pPr lvl="0">
              <a:buClr>
                <a:srgbClr val="0BD0D9"/>
              </a:buClr>
              <a:buBlip>
                <a:blip r:embed="rId2"/>
              </a:buBlip>
            </a:pPr>
            <a:r>
              <a:rPr lang="en-GB" b="1" smtClean="0">
                <a:latin typeface="Constantia"/>
              </a:rPr>
              <a:t>srv/: </a:t>
            </a:r>
            <a:r>
              <a:rPr lang="en-GB" smtClean="0">
                <a:latin typeface="Constantia"/>
              </a:rPr>
              <a:t>service (.srv) types</a:t>
            </a:r>
          </a:p>
          <a:p>
            <a:pPr lvl="0">
              <a:buClr>
                <a:srgbClr val="0BD0D9"/>
              </a:buClr>
              <a:buBlip>
                <a:blip r:embed="rId2"/>
              </a:buBlip>
            </a:pPr>
            <a:r>
              <a:rPr lang="en-GB" b="1" smtClean="0">
                <a:latin typeface="Constantia"/>
              </a:rPr>
              <a:t>scripts/: </a:t>
            </a:r>
            <a:r>
              <a:rPr lang="en-GB" smtClean="0">
                <a:latin typeface="Constantia"/>
              </a:rPr>
              <a:t>executable scripts</a:t>
            </a:r>
          </a:p>
          <a:p>
            <a:pPr>
              <a:buChar char=" "/>
            </a:pPr>
            <a:endParaRPr lang="en-GB" dirty="0"/>
          </a:p>
        </p:txBody>
      </p:sp>
      <p:sp>
        <p:nvSpPr>
          <p:cNvPr id="4" name="Title 1" descr=" 4"/>
          <p:cNvSpPr txBox="1">
            <a:spLocks/>
          </p:cNvSpPr>
          <p:nvPr/>
        </p:nvSpPr>
        <p:spPr>
          <a:xfrm>
            <a:off x="457200" y="743712"/>
            <a:ext cx="8229600" cy="856488"/>
          </a:xfrm>
          <a:prstGeom prst="rect">
            <a:avLst/>
          </a:prstGeom>
        </p:spPr>
        <p:txBody>
          <a:bodyPr vert="horz" lIns="0" rIns="0" bIns="0" anchor="b">
            <a:normAutofit fontScale="92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ROS </a:t>
            </a:r>
            <a:r>
              <a:rPr lang="en-GB" dirty="0" err="1" smtClean="0"/>
              <a:t>filesystem</a:t>
            </a:r>
            <a:r>
              <a:rPr lang="en-GB" dirty="0" smtClean="0"/>
              <a:t> – Package Example</a:t>
            </a:r>
            <a:endParaRPr lang="en-GB" dirty="0"/>
          </a:p>
        </p:txBody>
      </p:sp>
      <p:sp>
        <p:nvSpPr>
          <p:cNvPr id="5" name="Rectangle 4" descr=" 5"/>
          <p:cNvSpPr/>
          <p:nvPr/>
        </p:nvSpPr>
        <p:spPr>
          <a:xfrm>
            <a:off x="609600" y="1600200"/>
            <a:ext cx="48256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Hypothetical package </a:t>
            </a:r>
            <a:r>
              <a:rPr lang="en-GB" sz="2800" dirty="0" err="1"/>
              <a:t>myPkg</a:t>
            </a:r>
            <a:r>
              <a:rPr lang="en-GB" sz="2800" dirty="0"/>
              <a:t>/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893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/>
              <a:t>rosbash</a:t>
            </a:r>
            <a:r>
              <a:rPr lang="en-GB" dirty="0"/>
              <a:t> </a:t>
            </a:r>
            <a:r>
              <a:rPr lang="en-GB" dirty="0" smtClean="0"/>
              <a:t>-ROS </a:t>
            </a:r>
            <a:r>
              <a:rPr lang="en-GB" dirty="0"/>
              <a:t>command line tools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Blip>
                <a:blip r:embed="rId2"/>
              </a:buBlip>
            </a:pPr>
            <a:r>
              <a:rPr lang="en-GB" dirty="0"/>
              <a:t>Open up a </a:t>
            </a:r>
            <a:r>
              <a:rPr lang="en-GB" dirty="0" smtClean="0"/>
              <a:t>terminal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 smtClean="0"/>
              <a:t>Press </a:t>
            </a:r>
            <a:r>
              <a:rPr lang="en-GB" dirty="0"/>
              <a:t>\windows" key, then type \terminal", then press \</a:t>
            </a:r>
            <a:r>
              <a:rPr lang="en-GB" dirty="0" smtClean="0"/>
              <a:t>Enter or  use shortcut </a:t>
            </a:r>
            <a:r>
              <a:rPr lang="en-GB" dirty="0" err="1" smtClean="0"/>
              <a:t>Ctrl+Alt+T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288437"/>
            <a:ext cx="5543550" cy="3306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96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 descr="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Char char=" "/>
            </a:pPr>
            <a:r>
              <a:rPr lang="en-GB" smtClean="0"/>
              <a:t>                                     </a:t>
            </a:r>
            <a:endParaRPr lang="en-GB" dirty="0"/>
          </a:p>
          <a:p>
            <a:pPr lvl="1">
              <a:buFont typeface="Wingdings" panose="05000000000000000000" pitchFamily="2" charset="2"/>
              <a:buChar char="Ø"/>
            </a:pPr>
            <a:endParaRPr lang="en-GB" dirty="0" smtClean="0"/>
          </a:p>
          <a:p>
            <a:pPr lvl="1">
              <a:buFont typeface="Wingdings" panose="05000000000000000000" pitchFamily="2" charset="2"/>
              <a:buChar char="Ø"/>
            </a:pPr>
            <a:endParaRPr lang="en-GB" dirty="0"/>
          </a:p>
          <a:p>
            <a:pPr lvl="1">
              <a:buFont typeface="Wingdings" panose="05000000000000000000" pitchFamily="2" charset="2"/>
              <a:buChar char="Ø"/>
            </a:pPr>
            <a:endParaRPr lang="en-GB" dirty="0" smtClean="0"/>
          </a:p>
          <a:p>
            <a:pPr lvl="1">
              <a:buFont typeface="Wingdings" panose="05000000000000000000" pitchFamily="2" charset="2"/>
              <a:buChar char="Ø"/>
            </a:pPr>
            <a:endParaRPr lang="en-GB" dirty="0"/>
          </a:p>
          <a:p>
            <a:pPr>
              <a:buChar char=" "/>
            </a:pPr>
            <a:r>
              <a:rPr lang="en-GB" smtClean="0"/>
              <a:t>                                       </a:t>
            </a:r>
            <a:endParaRPr lang="en-GB" dirty="0"/>
          </a:p>
          <a:p>
            <a:pPr lvl="1">
              <a:buFont typeface="Wingdings" panose="05000000000000000000" pitchFamily="2" charset="2"/>
              <a:buChar char="Ø"/>
            </a:pPr>
            <a:endParaRPr lang="en-GB" dirty="0" smtClean="0"/>
          </a:p>
          <a:p>
            <a:pPr lvl="1">
              <a:buFont typeface="Wingdings" panose="05000000000000000000" pitchFamily="2" charset="2"/>
              <a:buChar char="Ø"/>
            </a:pPr>
            <a:endParaRPr lang="en-GB" dirty="0" smtClean="0"/>
          </a:p>
          <a:p>
            <a:pPr lvl="1">
              <a:buFont typeface="Wingdings" panose="05000000000000000000" pitchFamily="2" charset="2"/>
              <a:buChar char="Ø"/>
            </a:pPr>
            <a:endParaRPr lang="en-GB" dirty="0"/>
          </a:p>
          <a:p>
            <a:pPr>
              <a:buChar char=" "/>
            </a:pPr>
            <a:r>
              <a:rPr lang="en-GB" smtClean="0"/>
              <a:t>                                                       </a:t>
            </a:r>
            <a:endParaRPr lang="en-GB" dirty="0"/>
          </a:p>
        </p:txBody>
      </p:sp>
      <p:sp>
        <p:nvSpPr>
          <p:cNvPr id="4" name="Title 1" descr=" 4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err="1"/>
              <a:t>rosbash</a:t>
            </a:r>
            <a:r>
              <a:rPr lang="en-GB" dirty="0"/>
              <a:t> </a:t>
            </a:r>
            <a:r>
              <a:rPr lang="en-GB" dirty="0" smtClean="0"/>
              <a:t>-ROS </a:t>
            </a:r>
            <a:r>
              <a:rPr lang="en-GB" dirty="0"/>
              <a:t>command line tools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408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 descr=" 3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389120"/>
          </a:xfrm>
        </p:spPr>
        <p:txBody>
          <a:bodyPr>
            <a:normAutofit lnSpcReduction="10000"/>
          </a:bodyPr>
          <a:lstStyle/>
          <a:p>
            <a:pPr lvl="0">
              <a:buClr>
                <a:srgbClr val="0BD0D9"/>
              </a:buClr>
              <a:buBlip>
                <a:blip r:embed="rId2"/>
              </a:buBlip>
            </a:pPr>
            <a:r>
              <a:rPr lang="en-GB" smtClean="0">
                <a:latin typeface="Constantia"/>
              </a:rPr>
              <a:t> rospack: ROS package management tool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GB" dirty="0" smtClean="0"/>
          </a:p>
          <a:p>
            <a:pPr lvl="1">
              <a:buFont typeface="Wingdings" panose="05000000000000000000" pitchFamily="2" charset="2"/>
              <a:buChar char="Ø"/>
            </a:pPr>
            <a:endParaRPr lang="en-GB" dirty="0"/>
          </a:p>
          <a:p>
            <a:pPr lvl="1">
              <a:buFont typeface="Wingdings" panose="05000000000000000000" pitchFamily="2" charset="2"/>
              <a:buChar char="Ø"/>
            </a:pPr>
            <a:endParaRPr lang="en-GB" dirty="0" smtClean="0"/>
          </a:p>
          <a:p>
            <a:pPr lvl="1">
              <a:buFont typeface="Wingdings" panose="05000000000000000000" pitchFamily="2" charset="2"/>
              <a:buChar char="Ø"/>
            </a:pPr>
            <a:endParaRPr lang="en-GB" dirty="0"/>
          </a:p>
          <a:p>
            <a:pPr>
              <a:buChar char=" "/>
            </a:pPr>
            <a:r>
              <a:rPr lang="en-GB" smtClean="0"/>
              <a:t>                                       </a:t>
            </a:r>
            <a:endParaRPr lang="en-GB" dirty="0"/>
          </a:p>
          <a:p>
            <a:pPr lvl="1">
              <a:buFont typeface="Wingdings" panose="05000000000000000000" pitchFamily="2" charset="2"/>
              <a:buChar char="Ø"/>
            </a:pPr>
            <a:endParaRPr lang="en-GB" dirty="0" smtClean="0"/>
          </a:p>
          <a:p>
            <a:pPr lvl="1">
              <a:buFont typeface="Wingdings" panose="05000000000000000000" pitchFamily="2" charset="2"/>
              <a:buChar char="Ø"/>
            </a:pPr>
            <a:endParaRPr lang="en-GB" dirty="0" smtClean="0"/>
          </a:p>
          <a:p>
            <a:pPr lvl="1">
              <a:buFont typeface="Wingdings" panose="05000000000000000000" pitchFamily="2" charset="2"/>
              <a:buChar char="Ø"/>
            </a:pPr>
            <a:endParaRPr lang="en-GB" dirty="0"/>
          </a:p>
          <a:p>
            <a:pPr>
              <a:buChar char=" "/>
            </a:pPr>
            <a:r>
              <a:rPr lang="en-GB" smtClean="0"/>
              <a:t>                                                       </a:t>
            </a:r>
            <a:endParaRPr lang="en-GB" dirty="0"/>
          </a:p>
        </p:txBody>
      </p:sp>
      <p:sp>
        <p:nvSpPr>
          <p:cNvPr id="4" name="Title 1" descr=" 4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err="1"/>
              <a:t>rosbash</a:t>
            </a:r>
            <a:r>
              <a:rPr lang="en-GB" dirty="0"/>
              <a:t> </a:t>
            </a:r>
            <a:r>
              <a:rPr lang="en-GB" dirty="0" smtClean="0"/>
              <a:t>-ROS </a:t>
            </a:r>
            <a:r>
              <a:rPr lang="en-GB" dirty="0"/>
              <a:t>command line tools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311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 descr=" 3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389120"/>
          </a:xfrm>
        </p:spPr>
        <p:txBody>
          <a:bodyPr>
            <a:normAutofit lnSpcReduction="10000"/>
          </a:bodyPr>
          <a:lstStyle/>
          <a:p>
            <a:pPr lvl="0">
              <a:buClr>
                <a:srgbClr val="0BD0D9"/>
              </a:buClr>
              <a:buBlip>
                <a:blip r:embed="rId2"/>
              </a:buBlip>
            </a:pPr>
            <a:r>
              <a:rPr lang="en-GB" smtClean="0">
                <a:latin typeface="Constantia"/>
              </a:rPr>
              <a:t> rospack: ROS package management tool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GB" dirty="0" smtClean="0"/>
          </a:p>
          <a:p>
            <a:pPr lvl="1">
              <a:buFont typeface="Wingdings" panose="05000000000000000000" pitchFamily="2" charset="2"/>
              <a:buChar char="Ø"/>
            </a:pPr>
            <a:endParaRPr lang="en-GB" dirty="0"/>
          </a:p>
          <a:p>
            <a:pPr lvl="1">
              <a:buFont typeface="Wingdings" panose="05000000000000000000" pitchFamily="2" charset="2"/>
              <a:buChar char="Ø"/>
            </a:pPr>
            <a:endParaRPr lang="en-GB" dirty="0" smtClean="0"/>
          </a:p>
          <a:p>
            <a:pPr lvl="1">
              <a:buFont typeface="Wingdings" panose="05000000000000000000" pitchFamily="2" charset="2"/>
              <a:buChar char="Ø"/>
            </a:pPr>
            <a:endParaRPr lang="en-GB" dirty="0"/>
          </a:p>
          <a:p>
            <a:pPr>
              <a:buChar char=" "/>
            </a:pPr>
            <a:r>
              <a:rPr lang="en-GB" smtClean="0"/>
              <a:t>                                       </a:t>
            </a:r>
            <a:endParaRPr lang="en-GB" dirty="0"/>
          </a:p>
          <a:p>
            <a:pPr lvl="1">
              <a:buFont typeface="Wingdings" panose="05000000000000000000" pitchFamily="2" charset="2"/>
              <a:buChar char="Ø"/>
            </a:pPr>
            <a:endParaRPr lang="en-GB" dirty="0" smtClean="0"/>
          </a:p>
          <a:p>
            <a:pPr lvl="1">
              <a:buFont typeface="Wingdings" panose="05000000000000000000" pitchFamily="2" charset="2"/>
              <a:buChar char="Ø"/>
            </a:pPr>
            <a:endParaRPr lang="en-GB" dirty="0" smtClean="0"/>
          </a:p>
          <a:p>
            <a:pPr lvl="1">
              <a:buFont typeface="Wingdings" panose="05000000000000000000" pitchFamily="2" charset="2"/>
              <a:buChar char="Ø"/>
            </a:pPr>
            <a:endParaRPr lang="en-GB" dirty="0"/>
          </a:p>
          <a:p>
            <a:pPr>
              <a:buChar char=" "/>
            </a:pPr>
            <a:r>
              <a:rPr lang="en-GB" smtClean="0"/>
              <a:t>                                                       </a:t>
            </a:r>
            <a:endParaRPr lang="en-GB" dirty="0"/>
          </a:p>
        </p:txBody>
      </p:sp>
      <p:sp>
        <p:nvSpPr>
          <p:cNvPr id="4" name="Title 1" descr=" 4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err="1"/>
              <a:t>rosbash</a:t>
            </a:r>
            <a:r>
              <a:rPr lang="en-GB" dirty="0"/>
              <a:t> </a:t>
            </a:r>
            <a:r>
              <a:rPr lang="en-GB" dirty="0" smtClean="0"/>
              <a:t>-ROS </a:t>
            </a:r>
            <a:r>
              <a:rPr lang="en-GB" dirty="0"/>
              <a:t>command line tools</a:t>
            </a:r>
          </a:p>
        </p:txBody>
      </p:sp>
      <p:sp>
        <p:nvSpPr>
          <p:cNvPr id="5" name="Rectangle 8" descr=" 5"/>
          <p:cNvSpPr>
            <a:spLocks/>
          </p:cNvSpPr>
          <p:nvPr/>
        </p:nvSpPr>
        <p:spPr bwMode="auto">
          <a:xfrm>
            <a:off x="1295400" y="2490186"/>
            <a:ext cx="5410200" cy="1200329"/>
          </a:xfrm>
          <a:prstGeom prst="rect">
            <a:avLst/>
          </a:prstGeom>
          <a:solidFill>
            <a:schemeClr val="bg1"/>
          </a:solidFill>
          <a:ln w="25400" cmpd="sng">
            <a:solidFill>
              <a:srgbClr val="0F243E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/>
            <a:r>
              <a:rPr lang="en-GB" dirty="0" smtClean="0"/>
              <a:t> $ </a:t>
            </a:r>
            <a:r>
              <a:rPr lang="en-GB" dirty="0" err="1" smtClean="0"/>
              <a:t>rospack</a:t>
            </a:r>
            <a:r>
              <a:rPr lang="en-GB" dirty="0" smtClean="0"/>
              <a:t> </a:t>
            </a:r>
            <a:r>
              <a:rPr lang="en-GB" dirty="0"/>
              <a:t>list</a:t>
            </a:r>
          </a:p>
          <a:p>
            <a:pPr lvl="1"/>
            <a:r>
              <a:rPr lang="en-GB" dirty="0"/>
              <a:t> </a:t>
            </a:r>
            <a:r>
              <a:rPr lang="en-GB" dirty="0" smtClean="0"/>
              <a:t>$ </a:t>
            </a:r>
            <a:r>
              <a:rPr lang="en-GB" dirty="0" err="1" smtClean="0"/>
              <a:t>rospack</a:t>
            </a:r>
            <a:r>
              <a:rPr lang="en-GB" dirty="0" smtClean="0"/>
              <a:t> </a:t>
            </a:r>
            <a:r>
              <a:rPr lang="en-GB" dirty="0"/>
              <a:t>find </a:t>
            </a:r>
            <a:r>
              <a:rPr lang="en-GB" dirty="0" err="1"/>
              <a:t>turtlesim</a:t>
            </a:r>
            <a:endParaRPr lang="en-GB" dirty="0"/>
          </a:p>
          <a:p>
            <a:pPr lvl="1"/>
            <a:r>
              <a:rPr lang="en-GB" dirty="0"/>
              <a:t> </a:t>
            </a:r>
            <a:r>
              <a:rPr lang="en-GB" dirty="0" smtClean="0"/>
              <a:t>$ </a:t>
            </a:r>
            <a:r>
              <a:rPr lang="en-GB" dirty="0" err="1" smtClean="0"/>
              <a:t>rospack</a:t>
            </a:r>
            <a:r>
              <a:rPr lang="en-GB" dirty="0" smtClean="0"/>
              <a:t> </a:t>
            </a:r>
            <a:r>
              <a:rPr lang="en-GB" dirty="0"/>
              <a:t>depends </a:t>
            </a:r>
            <a:r>
              <a:rPr lang="en-GB" dirty="0" err="1"/>
              <a:t>turtlesim</a:t>
            </a:r>
            <a:endParaRPr lang="en-GB" dirty="0"/>
          </a:p>
          <a:p>
            <a:pPr lvl="1"/>
            <a:r>
              <a:rPr lang="en-GB" dirty="0" smtClean="0"/>
              <a:t> $ </a:t>
            </a:r>
            <a:r>
              <a:rPr lang="en-GB" dirty="0" err="1" smtClean="0"/>
              <a:t>rospack</a:t>
            </a:r>
            <a:r>
              <a:rPr lang="en-GB" dirty="0" smtClean="0"/>
              <a:t> </a:t>
            </a:r>
            <a:r>
              <a:rPr lang="en-GB" dirty="0"/>
              <a:t>profile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091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 descr=" 3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389120"/>
          </a:xfrm>
        </p:spPr>
        <p:txBody>
          <a:bodyPr>
            <a:normAutofit lnSpcReduction="10000"/>
          </a:bodyPr>
          <a:lstStyle/>
          <a:p>
            <a:pPr lvl="0">
              <a:buClr>
                <a:srgbClr val="0BD0D9"/>
              </a:buClr>
              <a:buBlip>
                <a:blip r:embed="rId2"/>
              </a:buBlip>
            </a:pPr>
            <a:r>
              <a:rPr lang="en-GB" smtClean="0">
                <a:latin typeface="Constantia"/>
              </a:rPr>
              <a:t> rospack: ROS package management tool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GB" dirty="0" smtClean="0"/>
          </a:p>
          <a:p>
            <a:pPr lvl="1">
              <a:buFont typeface="Wingdings" panose="05000000000000000000" pitchFamily="2" charset="2"/>
              <a:buChar char="Ø"/>
            </a:pPr>
            <a:endParaRPr lang="en-GB" dirty="0"/>
          </a:p>
          <a:p>
            <a:pPr lvl="1">
              <a:buFont typeface="Wingdings" panose="05000000000000000000" pitchFamily="2" charset="2"/>
              <a:buChar char="Ø"/>
            </a:pPr>
            <a:endParaRPr lang="en-GB" dirty="0" smtClean="0"/>
          </a:p>
          <a:p>
            <a:pPr lvl="1">
              <a:buFont typeface="Wingdings" panose="05000000000000000000" pitchFamily="2" charset="2"/>
              <a:buChar char="Ø"/>
            </a:pPr>
            <a:endParaRPr lang="en-GB" dirty="0"/>
          </a:p>
          <a:p>
            <a:pPr lvl="0">
              <a:buClr>
                <a:srgbClr val="0BD0D9"/>
              </a:buClr>
              <a:buBlip>
                <a:blip r:embed="rId2"/>
              </a:buBlip>
            </a:pPr>
            <a:r>
              <a:rPr lang="en-GB" smtClean="0">
                <a:latin typeface="Constantia"/>
              </a:rPr>
              <a:t>roscd: change directory command for ROS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GB" dirty="0" smtClean="0"/>
          </a:p>
          <a:p>
            <a:pPr lvl="1">
              <a:buFont typeface="Wingdings" panose="05000000000000000000" pitchFamily="2" charset="2"/>
              <a:buChar char="Ø"/>
            </a:pPr>
            <a:endParaRPr lang="en-GB" dirty="0" smtClean="0"/>
          </a:p>
          <a:p>
            <a:pPr lvl="1">
              <a:buFont typeface="Wingdings" panose="05000000000000000000" pitchFamily="2" charset="2"/>
              <a:buChar char="Ø"/>
            </a:pPr>
            <a:endParaRPr lang="en-GB" dirty="0"/>
          </a:p>
          <a:p>
            <a:pPr>
              <a:buChar char=" "/>
            </a:pPr>
            <a:r>
              <a:rPr lang="en-GB" smtClean="0"/>
              <a:t>                                                       </a:t>
            </a:r>
            <a:endParaRPr lang="en-GB" dirty="0"/>
          </a:p>
        </p:txBody>
      </p:sp>
      <p:sp>
        <p:nvSpPr>
          <p:cNvPr id="4" name="Title 1" descr=" 4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err="1"/>
              <a:t>rosbash</a:t>
            </a:r>
            <a:r>
              <a:rPr lang="en-GB" dirty="0"/>
              <a:t> </a:t>
            </a:r>
            <a:r>
              <a:rPr lang="en-GB" dirty="0" smtClean="0"/>
              <a:t>-ROS </a:t>
            </a:r>
            <a:r>
              <a:rPr lang="en-GB" dirty="0"/>
              <a:t>command line tools</a:t>
            </a:r>
          </a:p>
        </p:txBody>
      </p:sp>
      <p:sp>
        <p:nvSpPr>
          <p:cNvPr id="5" name="Rectangle 8" descr=" 5"/>
          <p:cNvSpPr>
            <a:spLocks/>
          </p:cNvSpPr>
          <p:nvPr/>
        </p:nvSpPr>
        <p:spPr bwMode="auto">
          <a:xfrm>
            <a:off x="1295400" y="2490186"/>
            <a:ext cx="5410200" cy="1200329"/>
          </a:xfrm>
          <a:prstGeom prst="rect">
            <a:avLst/>
          </a:prstGeom>
          <a:solidFill>
            <a:schemeClr val="bg1"/>
          </a:solidFill>
          <a:ln w="25400" cmpd="sng">
            <a:solidFill>
              <a:srgbClr val="0F243E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/>
            <a:r>
              <a:rPr lang="en-GB" dirty="0" smtClean="0"/>
              <a:t> $ </a:t>
            </a:r>
            <a:r>
              <a:rPr lang="en-GB" dirty="0" err="1" smtClean="0"/>
              <a:t>rospack</a:t>
            </a:r>
            <a:r>
              <a:rPr lang="en-GB" dirty="0" smtClean="0"/>
              <a:t> </a:t>
            </a:r>
            <a:r>
              <a:rPr lang="en-GB" dirty="0"/>
              <a:t>list</a:t>
            </a:r>
          </a:p>
          <a:p>
            <a:pPr lvl="1"/>
            <a:r>
              <a:rPr lang="en-GB" dirty="0"/>
              <a:t> </a:t>
            </a:r>
            <a:r>
              <a:rPr lang="en-GB" dirty="0" smtClean="0"/>
              <a:t>$ </a:t>
            </a:r>
            <a:r>
              <a:rPr lang="en-GB" dirty="0" err="1" smtClean="0"/>
              <a:t>rospack</a:t>
            </a:r>
            <a:r>
              <a:rPr lang="en-GB" dirty="0" smtClean="0"/>
              <a:t> </a:t>
            </a:r>
            <a:r>
              <a:rPr lang="en-GB" dirty="0"/>
              <a:t>find </a:t>
            </a:r>
            <a:r>
              <a:rPr lang="en-GB" dirty="0" err="1"/>
              <a:t>turtlesim</a:t>
            </a:r>
            <a:endParaRPr lang="en-GB" dirty="0"/>
          </a:p>
          <a:p>
            <a:pPr lvl="1"/>
            <a:r>
              <a:rPr lang="en-GB" dirty="0"/>
              <a:t> </a:t>
            </a:r>
            <a:r>
              <a:rPr lang="en-GB" dirty="0" smtClean="0"/>
              <a:t>$ </a:t>
            </a:r>
            <a:r>
              <a:rPr lang="en-GB" dirty="0" err="1" smtClean="0"/>
              <a:t>rospack</a:t>
            </a:r>
            <a:r>
              <a:rPr lang="en-GB" dirty="0" smtClean="0"/>
              <a:t> </a:t>
            </a:r>
            <a:r>
              <a:rPr lang="en-GB" dirty="0"/>
              <a:t>depends </a:t>
            </a:r>
            <a:r>
              <a:rPr lang="en-GB" dirty="0" err="1"/>
              <a:t>turtlesim</a:t>
            </a:r>
            <a:endParaRPr lang="en-GB" dirty="0"/>
          </a:p>
          <a:p>
            <a:pPr lvl="1"/>
            <a:r>
              <a:rPr lang="en-GB" dirty="0" smtClean="0"/>
              <a:t> $ </a:t>
            </a:r>
            <a:r>
              <a:rPr lang="en-GB" dirty="0" err="1" smtClean="0"/>
              <a:t>rospack</a:t>
            </a:r>
            <a:r>
              <a:rPr lang="en-GB" dirty="0" smtClean="0"/>
              <a:t> </a:t>
            </a:r>
            <a:r>
              <a:rPr lang="en-GB" dirty="0"/>
              <a:t>profile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259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 descr=" 3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389120"/>
          </a:xfrm>
        </p:spPr>
        <p:txBody>
          <a:bodyPr>
            <a:normAutofit lnSpcReduction="10000"/>
          </a:bodyPr>
          <a:lstStyle/>
          <a:p>
            <a:pPr lvl="0">
              <a:buClr>
                <a:srgbClr val="0BD0D9"/>
              </a:buClr>
              <a:buBlip>
                <a:blip r:embed="rId2"/>
              </a:buBlip>
            </a:pPr>
            <a:r>
              <a:rPr lang="en-GB" smtClean="0">
                <a:latin typeface="Constantia"/>
              </a:rPr>
              <a:t> rospack: ROS package management tool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GB" dirty="0" smtClean="0"/>
          </a:p>
          <a:p>
            <a:pPr lvl="1">
              <a:buFont typeface="Wingdings" panose="05000000000000000000" pitchFamily="2" charset="2"/>
              <a:buChar char="Ø"/>
            </a:pPr>
            <a:endParaRPr lang="en-GB" dirty="0"/>
          </a:p>
          <a:p>
            <a:pPr lvl="1">
              <a:buFont typeface="Wingdings" panose="05000000000000000000" pitchFamily="2" charset="2"/>
              <a:buChar char="Ø"/>
            </a:pPr>
            <a:endParaRPr lang="en-GB" dirty="0" smtClean="0"/>
          </a:p>
          <a:p>
            <a:pPr lvl="1">
              <a:buFont typeface="Wingdings" panose="05000000000000000000" pitchFamily="2" charset="2"/>
              <a:buChar char="Ø"/>
            </a:pPr>
            <a:endParaRPr lang="en-GB" dirty="0"/>
          </a:p>
          <a:p>
            <a:pPr lvl="0">
              <a:buClr>
                <a:srgbClr val="0BD0D9"/>
              </a:buClr>
              <a:buBlip>
                <a:blip r:embed="rId2"/>
              </a:buBlip>
            </a:pPr>
            <a:r>
              <a:rPr lang="en-GB" smtClean="0">
                <a:latin typeface="Constantia"/>
              </a:rPr>
              <a:t>roscd: change directory command for ROS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GB" dirty="0" smtClean="0"/>
          </a:p>
          <a:p>
            <a:pPr lvl="1">
              <a:buFont typeface="Wingdings" panose="05000000000000000000" pitchFamily="2" charset="2"/>
              <a:buChar char="Ø"/>
            </a:pPr>
            <a:endParaRPr lang="en-GB" dirty="0" smtClean="0"/>
          </a:p>
          <a:p>
            <a:pPr lvl="1">
              <a:buFont typeface="Wingdings" panose="05000000000000000000" pitchFamily="2" charset="2"/>
              <a:buChar char="Ø"/>
            </a:pPr>
            <a:endParaRPr lang="en-GB" dirty="0"/>
          </a:p>
          <a:p>
            <a:pPr>
              <a:buChar char=" "/>
            </a:pPr>
            <a:r>
              <a:rPr lang="en-GB" smtClean="0"/>
              <a:t>                                                       </a:t>
            </a:r>
            <a:endParaRPr lang="en-GB" dirty="0"/>
          </a:p>
        </p:txBody>
      </p:sp>
      <p:sp>
        <p:nvSpPr>
          <p:cNvPr id="4" name="Title 1" descr=" 4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err="1"/>
              <a:t>rosbash</a:t>
            </a:r>
            <a:r>
              <a:rPr lang="en-GB" dirty="0"/>
              <a:t> </a:t>
            </a:r>
            <a:r>
              <a:rPr lang="en-GB" dirty="0" smtClean="0"/>
              <a:t>-ROS </a:t>
            </a:r>
            <a:r>
              <a:rPr lang="en-GB" dirty="0"/>
              <a:t>command line tools</a:t>
            </a:r>
          </a:p>
        </p:txBody>
      </p:sp>
      <p:sp>
        <p:nvSpPr>
          <p:cNvPr id="5" name="Rectangle 8" descr=" 5"/>
          <p:cNvSpPr>
            <a:spLocks/>
          </p:cNvSpPr>
          <p:nvPr/>
        </p:nvSpPr>
        <p:spPr bwMode="auto">
          <a:xfrm>
            <a:off x="1295400" y="2490186"/>
            <a:ext cx="5410200" cy="1200329"/>
          </a:xfrm>
          <a:prstGeom prst="rect">
            <a:avLst/>
          </a:prstGeom>
          <a:solidFill>
            <a:schemeClr val="bg1"/>
          </a:solidFill>
          <a:ln w="25400" cmpd="sng">
            <a:solidFill>
              <a:srgbClr val="0F243E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/>
            <a:r>
              <a:rPr lang="en-GB" dirty="0" smtClean="0"/>
              <a:t> $ </a:t>
            </a:r>
            <a:r>
              <a:rPr lang="en-GB" dirty="0" err="1" smtClean="0"/>
              <a:t>rospack</a:t>
            </a:r>
            <a:r>
              <a:rPr lang="en-GB" dirty="0" smtClean="0"/>
              <a:t> </a:t>
            </a:r>
            <a:r>
              <a:rPr lang="en-GB" dirty="0"/>
              <a:t>list</a:t>
            </a:r>
          </a:p>
          <a:p>
            <a:pPr lvl="1"/>
            <a:r>
              <a:rPr lang="en-GB" dirty="0"/>
              <a:t> </a:t>
            </a:r>
            <a:r>
              <a:rPr lang="en-GB" dirty="0" smtClean="0"/>
              <a:t>$ </a:t>
            </a:r>
            <a:r>
              <a:rPr lang="en-GB" dirty="0" err="1" smtClean="0"/>
              <a:t>rospack</a:t>
            </a:r>
            <a:r>
              <a:rPr lang="en-GB" dirty="0" smtClean="0"/>
              <a:t> </a:t>
            </a:r>
            <a:r>
              <a:rPr lang="en-GB" dirty="0"/>
              <a:t>find </a:t>
            </a:r>
            <a:r>
              <a:rPr lang="en-GB" dirty="0" err="1"/>
              <a:t>turtlesim</a:t>
            </a:r>
            <a:endParaRPr lang="en-GB" dirty="0"/>
          </a:p>
          <a:p>
            <a:pPr lvl="1"/>
            <a:r>
              <a:rPr lang="en-GB" dirty="0"/>
              <a:t> </a:t>
            </a:r>
            <a:r>
              <a:rPr lang="en-GB" dirty="0" smtClean="0"/>
              <a:t>$ </a:t>
            </a:r>
            <a:r>
              <a:rPr lang="en-GB" dirty="0" err="1" smtClean="0"/>
              <a:t>rospack</a:t>
            </a:r>
            <a:r>
              <a:rPr lang="en-GB" dirty="0" smtClean="0"/>
              <a:t> </a:t>
            </a:r>
            <a:r>
              <a:rPr lang="en-GB" dirty="0"/>
              <a:t>depends </a:t>
            </a:r>
            <a:r>
              <a:rPr lang="en-GB" dirty="0" err="1"/>
              <a:t>turtlesim</a:t>
            </a:r>
            <a:endParaRPr lang="en-GB" dirty="0"/>
          </a:p>
          <a:p>
            <a:pPr lvl="1"/>
            <a:r>
              <a:rPr lang="en-GB" dirty="0" smtClean="0"/>
              <a:t> $ </a:t>
            </a:r>
            <a:r>
              <a:rPr lang="en-GB" dirty="0" err="1" smtClean="0"/>
              <a:t>rospack</a:t>
            </a:r>
            <a:r>
              <a:rPr lang="en-GB" dirty="0" smtClean="0"/>
              <a:t> </a:t>
            </a:r>
            <a:r>
              <a:rPr lang="en-GB" dirty="0"/>
              <a:t>profile</a:t>
            </a:r>
          </a:p>
        </p:txBody>
      </p:sp>
      <p:sp>
        <p:nvSpPr>
          <p:cNvPr id="6" name="Rectangle 8" descr=" 8"/>
          <p:cNvSpPr>
            <a:spLocks/>
          </p:cNvSpPr>
          <p:nvPr/>
        </p:nvSpPr>
        <p:spPr bwMode="auto">
          <a:xfrm>
            <a:off x="1295400" y="4495800"/>
            <a:ext cx="5410200" cy="923330"/>
          </a:xfrm>
          <a:prstGeom prst="rect">
            <a:avLst/>
          </a:prstGeom>
          <a:solidFill>
            <a:schemeClr val="bg1"/>
          </a:solidFill>
          <a:ln w="25400" cmpd="sng">
            <a:solidFill>
              <a:srgbClr val="0F243E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/>
            <a:r>
              <a:rPr lang="en-GB" dirty="0" smtClean="0"/>
              <a:t>$ </a:t>
            </a:r>
            <a:r>
              <a:rPr lang="en-GB" dirty="0" err="1" smtClean="0"/>
              <a:t>roscd</a:t>
            </a:r>
            <a:endParaRPr lang="en-GB" dirty="0"/>
          </a:p>
          <a:p>
            <a:pPr lvl="1"/>
            <a:r>
              <a:rPr lang="en-GB" dirty="0"/>
              <a:t>$ </a:t>
            </a:r>
            <a:r>
              <a:rPr lang="en-GB" dirty="0" err="1" smtClean="0"/>
              <a:t>roscd</a:t>
            </a:r>
            <a:r>
              <a:rPr lang="en-GB" dirty="0" smtClean="0"/>
              <a:t> </a:t>
            </a:r>
            <a:r>
              <a:rPr lang="en-GB" dirty="0" err="1"/>
              <a:t>turtlesim</a:t>
            </a:r>
            <a:endParaRPr lang="en-GB" dirty="0"/>
          </a:p>
          <a:p>
            <a:pPr lvl="1"/>
            <a:r>
              <a:rPr lang="en-GB" dirty="0"/>
              <a:t>$ </a:t>
            </a:r>
            <a:r>
              <a:rPr lang="en-GB" dirty="0" err="1" smtClean="0"/>
              <a:t>ls</a:t>
            </a:r>
            <a:r>
              <a:rPr lang="en-GB" dirty="0" smtClean="0"/>
              <a:t> </a:t>
            </a:r>
            <a:r>
              <a:rPr lang="en-GB" dirty="0"/>
              <a:t>(standard </a:t>
            </a:r>
            <a:r>
              <a:rPr lang="en-GB" dirty="0" err="1"/>
              <a:t>linux</a:t>
            </a:r>
            <a:r>
              <a:rPr lang="en-GB" dirty="0"/>
              <a:t> shell command)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037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 descr=" 3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389120"/>
          </a:xfrm>
        </p:spPr>
        <p:txBody>
          <a:bodyPr>
            <a:normAutofit lnSpcReduction="10000"/>
          </a:bodyPr>
          <a:lstStyle/>
          <a:p>
            <a:pPr lvl="0">
              <a:buClr>
                <a:srgbClr val="0BD0D9"/>
              </a:buClr>
              <a:buBlip>
                <a:blip r:embed="rId2"/>
              </a:buBlip>
            </a:pPr>
            <a:r>
              <a:rPr lang="en-GB" smtClean="0">
                <a:latin typeface="Constantia"/>
              </a:rPr>
              <a:t> rospack: ROS package management tool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GB" dirty="0" smtClean="0"/>
          </a:p>
          <a:p>
            <a:pPr lvl="1">
              <a:buFont typeface="Wingdings" panose="05000000000000000000" pitchFamily="2" charset="2"/>
              <a:buChar char="Ø"/>
            </a:pPr>
            <a:endParaRPr lang="en-GB" dirty="0"/>
          </a:p>
          <a:p>
            <a:pPr lvl="1">
              <a:buFont typeface="Wingdings" panose="05000000000000000000" pitchFamily="2" charset="2"/>
              <a:buChar char="Ø"/>
            </a:pPr>
            <a:endParaRPr lang="en-GB" dirty="0" smtClean="0"/>
          </a:p>
          <a:p>
            <a:pPr lvl="1">
              <a:buFont typeface="Wingdings" panose="05000000000000000000" pitchFamily="2" charset="2"/>
              <a:buChar char="Ø"/>
            </a:pPr>
            <a:endParaRPr lang="en-GB" dirty="0"/>
          </a:p>
          <a:p>
            <a:pPr lvl="0">
              <a:buClr>
                <a:srgbClr val="0BD0D9"/>
              </a:buClr>
              <a:buBlip>
                <a:blip r:embed="rId2"/>
              </a:buBlip>
            </a:pPr>
            <a:r>
              <a:rPr lang="en-GB" smtClean="0">
                <a:latin typeface="Constantia"/>
              </a:rPr>
              <a:t>roscd: change directory command for ROS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GB" dirty="0" smtClean="0"/>
          </a:p>
          <a:p>
            <a:pPr lvl="1">
              <a:buFont typeface="Wingdings" panose="05000000000000000000" pitchFamily="2" charset="2"/>
              <a:buChar char="Ø"/>
            </a:pPr>
            <a:endParaRPr lang="en-GB" dirty="0" smtClean="0"/>
          </a:p>
          <a:p>
            <a:pPr lvl="1">
              <a:buFont typeface="Wingdings" panose="05000000000000000000" pitchFamily="2" charset="2"/>
              <a:buChar char="Ø"/>
            </a:pPr>
            <a:endParaRPr lang="en-GB" dirty="0"/>
          </a:p>
          <a:p>
            <a:pPr lvl="0">
              <a:buClr>
                <a:srgbClr val="0BD0D9"/>
              </a:buClr>
              <a:buBlip>
                <a:blip r:embed="rId2"/>
              </a:buBlip>
            </a:pPr>
            <a:r>
              <a:rPr lang="en-GB" smtClean="0">
                <a:latin typeface="Constantia"/>
              </a:rPr>
              <a:t>rosls: allows you to list the contents of a ROS package</a:t>
            </a:r>
          </a:p>
          <a:p>
            <a:pPr>
              <a:buChar char=" "/>
            </a:pPr>
            <a:endParaRPr lang="en-GB" dirty="0"/>
          </a:p>
        </p:txBody>
      </p:sp>
      <p:sp>
        <p:nvSpPr>
          <p:cNvPr id="4" name="Title 1" descr=" 4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err="1"/>
              <a:t>rosbash</a:t>
            </a:r>
            <a:r>
              <a:rPr lang="en-GB" dirty="0"/>
              <a:t> </a:t>
            </a:r>
            <a:r>
              <a:rPr lang="en-GB" dirty="0" smtClean="0"/>
              <a:t>-ROS </a:t>
            </a:r>
            <a:r>
              <a:rPr lang="en-GB" dirty="0"/>
              <a:t>command line tools</a:t>
            </a:r>
          </a:p>
        </p:txBody>
      </p:sp>
      <p:sp>
        <p:nvSpPr>
          <p:cNvPr id="5" name="Rectangle 8" descr=" 5"/>
          <p:cNvSpPr>
            <a:spLocks/>
          </p:cNvSpPr>
          <p:nvPr/>
        </p:nvSpPr>
        <p:spPr bwMode="auto">
          <a:xfrm>
            <a:off x="1295400" y="2490186"/>
            <a:ext cx="5410200" cy="1200329"/>
          </a:xfrm>
          <a:prstGeom prst="rect">
            <a:avLst/>
          </a:prstGeom>
          <a:solidFill>
            <a:schemeClr val="bg1"/>
          </a:solidFill>
          <a:ln w="25400" cmpd="sng">
            <a:solidFill>
              <a:srgbClr val="0F243E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/>
            <a:r>
              <a:rPr lang="en-GB" dirty="0" smtClean="0"/>
              <a:t> $ </a:t>
            </a:r>
            <a:r>
              <a:rPr lang="en-GB" dirty="0" err="1" smtClean="0"/>
              <a:t>rospack</a:t>
            </a:r>
            <a:r>
              <a:rPr lang="en-GB" dirty="0" smtClean="0"/>
              <a:t> </a:t>
            </a:r>
            <a:r>
              <a:rPr lang="en-GB" dirty="0"/>
              <a:t>list</a:t>
            </a:r>
          </a:p>
          <a:p>
            <a:pPr lvl="1"/>
            <a:r>
              <a:rPr lang="en-GB" dirty="0"/>
              <a:t> </a:t>
            </a:r>
            <a:r>
              <a:rPr lang="en-GB" dirty="0" smtClean="0"/>
              <a:t>$ </a:t>
            </a:r>
            <a:r>
              <a:rPr lang="en-GB" dirty="0" err="1" smtClean="0"/>
              <a:t>rospack</a:t>
            </a:r>
            <a:r>
              <a:rPr lang="en-GB" dirty="0" smtClean="0"/>
              <a:t> </a:t>
            </a:r>
            <a:r>
              <a:rPr lang="en-GB" dirty="0"/>
              <a:t>find </a:t>
            </a:r>
            <a:r>
              <a:rPr lang="en-GB" dirty="0" err="1"/>
              <a:t>turtlesim</a:t>
            </a:r>
            <a:endParaRPr lang="en-GB" dirty="0"/>
          </a:p>
          <a:p>
            <a:pPr lvl="1"/>
            <a:r>
              <a:rPr lang="en-GB" dirty="0"/>
              <a:t> </a:t>
            </a:r>
            <a:r>
              <a:rPr lang="en-GB" dirty="0" smtClean="0"/>
              <a:t>$ </a:t>
            </a:r>
            <a:r>
              <a:rPr lang="en-GB" dirty="0" err="1" smtClean="0"/>
              <a:t>rospack</a:t>
            </a:r>
            <a:r>
              <a:rPr lang="en-GB" dirty="0" smtClean="0"/>
              <a:t> </a:t>
            </a:r>
            <a:r>
              <a:rPr lang="en-GB" dirty="0"/>
              <a:t>depends </a:t>
            </a:r>
            <a:r>
              <a:rPr lang="en-GB" dirty="0" err="1"/>
              <a:t>turtlesim</a:t>
            </a:r>
            <a:endParaRPr lang="en-GB" dirty="0"/>
          </a:p>
          <a:p>
            <a:pPr lvl="1"/>
            <a:r>
              <a:rPr lang="en-GB" dirty="0" smtClean="0"/>
              <a:t> $ </a:t>
            </a:r>
            <a:r>
              <a:rPr lang="en-GB" dirty="0" err="1" smtClean="0"/>
              <a:t>rospack</a:t>
            </a:r>
            <a:r>
              <a:rPr lang="en-GB" dirty="0" smtClean="0"/>
              <a:t> </a:t>
            </a:r>
            <a:r>
              <a:rPr lang="en-GB" dirty="0"/>
              <a:t>profile</a:t>
            </a:r>
          </a:p>
        </p:txBody>
      </p:sp>
      <p:sp>
        <p:nvSpPr>
          <p:cNvPr id="6" name="Rectangle 8" descr=" 8"/>
          <p:cNvSpPr>
            <a:spLocks/>
          </p:cNvSpPr>
          <p:nvPr/>
        </p:nvSpPr>
        <p:spPr bwMode="auto">
          <a:xfrm>
            <a:off x="1295400" y="4495800"/>
            <a:ext cx="5410200" cy="923330"/>
          </a:xfrm>
          <a:prstGeom prst="rect">
            <a:avLst/>
          </a:prstGeom>
          <a:solidFill>
            <a:schemeClr val="bg1"/>
          </a:solidFill>
          <a:ln w="25400" cmpd="sng">
            <a:solidFill>
              <a:srgbClr val="0F243E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/>
            <a:r>
              <a:rPr lang="en-GB" dirty="0" smtClean="0"/>
              <a:t>$ </a:t>
            </a:r>
            <a:r>
              <a:rPr lang="en-GB" dirty="0" err="1" smtClean="0"/>
              <a:t>roscd</a:t>
            </a:r>
            <a:endParaRPr lang="en-GB" dirty="0"/>
          </a:p>
          <a:p>
            <a:pPr lvl="1"/>
            <a:r>
              <a:rPr lang="en-GB" dirty="0"/>
              <a:t>$ </a:t>
            </a:r>
            <a:r>
              <a:rPr lang="en-GB" dirty="0" err="1" smtClean="0"/>
              <a:t>roscd</a:t>
            </a:r>
            <a:r>
              <a:rPr lang="en-GB" dirty="0" smtClean="0"/>
              <a:t> </a:t>
            </a:r>
            <a:r>
              <a:rPr lang="en-GB" dirty="0" err="1"/>
              <a:t>turtlesim</a:t>
            </a:r>
            <a:endParaRPr lang="en-GB" dirty="0"/>
          </a:p>
          <a:p>
            <a:pPr lvl="1"/>
            <a:r>
              <a:rPr lang="en-GB" dirty="0"/>
              <a:t>$ </a:t>
            </a:r>
            <a:r>
              <a:rPr lang="en-GB" dirty="0" err="1" smtClean="0"/>
              <a:t>ls</a:t>
            </a:r>
            <a:r>
              <a:rPr lang="en-GB" dirty="0" smtClean="0"/>
              <a:t> </a:t>
            </a:r>
            <a:r>
              <a:rPr lang="en-GB" dirty="0"/>
              <a:t>(standard </a:t>
            </a:r>
            <a:r>
              <a:rPr lang="en-GB" dirty="0" err="1"/>
              <a:t>linux</a:t>
            </a:r>
            <a:r>
              <a:rPr lang="en-GB" dirty="0"/>
              <a:t> shell command)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00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ROS key features</a:t>
            </a:r>
          </a:p>
        </p:txBody>
      </p:sp>
      <p:sp>
        <p:nvSpPr>
          <p:cNvPr id="3" name="Content Placeholder 2" descr=" 3"/>
          <p:cNvSpPr>
            <a:spLocks noGrp="1"/>
          </p:cNvSpPr>
          <p:nvPr>
            <p:ph idx="1"/>
          </p:nvPr>
        </p:nvSpPr>
        <p:spPr>
          <a:xfrm>
            <a:off x="304800" y="1935480"/>
            <a:ext cx="8763000" cy="4389120"/>
          </a:xfrm>
        </p:spPr>
        <p:txBody>
          <a:bodyPr/>
          <a:lstStyle/>
          <a:p>
            <a:pPr>
              <a:buChar char=" "/>
            </a:pPr>
            <a:r>
              <a:rPr lang="en-GB" smtClean="0"/>
              <a:t>                                                 </a:t>
            </a:r>
            <a:endParaRPr lang="en-GB" dirty="0"/>
          </a:p>
          <a:p>
            <a:pPr>
              <a:buChar char=" "/>
            </a:pPr>
            <a:r>
              <a:rPr lang="en-GB" smtClean="0"/>
              <a:t>                                 </a:t>
            </a:r>
            <a:endParaRPr lang="en-GB" dirty="0"/>
          </a:p>
          <a:p>
            <a:pPr>
              <a:buChar char=" "/>
            </a:pPr>
            <a:r>
              <a:rPr lang="en-GB" smtClean="0"/>
              <a:t>                                                </a:t>
            </a:r>
            <a:br>
              <a:rPr lang="en-GB" smtClean="0"/>
            </a:br>
            <a:r>
              <a:rPr lang="en-GB" smtClean="0"/>
              <a:t>          </a:t>
            </a:r>
            <a:endParaRPr lang="en-GB" dirty="0"/>
          </a:p>
          <a:p>
            <a:pPr>
              <a:buChar char=" "/>
            </a:pPr>
            <a:r>
              <a:rPr lang="en-GB" smtClean="0"/>
              <a:t>                                                  </a:t>
            </a:r>
            <a:endParaRPr lang="en-GB" dirty="0"/>
          </a:p>
          <a:p>
            <a:pPr>
              <a:buChar char=" "/>
            </a:pPr>
            <a:r>
              <a:rPr lang="en-GB" smtClean="0"/>
              <a:t>                               </a:t>
            </a:r>
            <a:endParaRPr lang="en-GB" dirty="0"/>
          </a:p>
          <a:p>
            <a:pPr>
              <a:buChar char=" "/>
            </a:pPr>
            <a:r>
              <a:rPr lang="en-GB" smtClean="0"/>
              <a:t>                                                    </a:t>
            </a:r>
            <a:br>
              <a:rPr lang="en-GB" smtClean="0"/>
            </a:br>
            <a:r>
              <a:rPr lang="en-GB" smtClean="0"/>
              <a:t>         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292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 descr=" 3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389120"/>
          </a:xfrm>
        </p:spPr>
        <p:txBody>
          <a:bodyPr>
            <a:normAutofit lnSpcReduction="10000"/>
          </a:bodyPr>
          <a:lstStyle/>
          <a:p>
            <a:pPr lvl="0">
              <a:buClr>
                <a:srgbClr val="0BD0D9"/>
              </a:buClr>
              <a:buBlip>
                <a:blip r:embed="rId2"/>
              </a:buBlip>
            </a:pPr>
            <a:r>
              <a:rPr lang="en-GB" smtClean="0">
                <a:latin typeface="Constantia"/>
              </a:rPr>
              <a:t> rospack: ROS package management tool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GB" dirty="0" smtClean="0"/>
          </a:p>
          <a:p>
            <a:pPr lvl="1">
              <a:buFont typeface="Wingdings" panose="05000000000000000000" pitchFamily="2" charset="2"/>
              <a:buChar char="Ø"/>
            </a:pPr>
            <a:endParaRPr lang="en-GB" dirty="0"/>
          </a:p>
          <a:p>
            <a:pPr lvl="1">
              <a:buFont typeface="Wingdings" panose="05000000000000000000" pitchFamily="2" charset="2"/>
              <a:buChar char="Ø"/>
            </a:pPr>
            <a:endParaRPr lang="en-GB" dirty="0" smtClean="0"/>
          </a:p>
          <a:p>
            <a:pPr lvl="1">
              <a:buFont typeface="Wingdings" panose="05000000000000000000" pitchFamily="2" charset="2"/>
              <a:buChar char="Ø"/>
            </a:pPr>
            <a:endParaRPr lang="en-GB" dirty="0"/>
          </a:p>
          <a:p>
            <a:pPr lvl="0">
              <a:buClr>
                <a:srgbClr val="0BD0D9"/>
              </a:buClr>
              <a:buBlip>
                <a:blip r:embed="rId2"/>
              </a:buBlip>
            </a:pPr>
            <a:r>
              <a:rPr lang="en-GB" smtClean="0">
                <a:latin typeface="Constantia"/>
              </a:rPr>
              <a:t>roscd: change directory command for ROS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GB" dirty="0" smtClean="0"/>
          </a:p>
          <a:p>
            <a:pPr lvl="1">
              <a:buFont typeface="Wingdings" panose="05000000000000000000" pitchFamily="2" charset="2"/>
              <a:buChar char="Ø"/>
            </a:pPr>
            <a:endParaRPr lang="en-GB" dirty="0" smtClean="0"/>
          </a:p>
          <a:p>
            <a:pPr lvl="1">
              <a:buFont typeface="Wingdings" panose="05000000000000000000" pitchFamily="2" charset="2"/>
              <a:buChar char="Ø"/>
            </a:pPr>
            <a:endParaRPr lang="en-GB" dirty="0"/>
          </a:p>
          <a:p>
            <a:pPr lvl="0">
              <a:buClr>
                <a:srgbClr val="0BD0D9"/>
              </a:buClr>
              <a:buBlip>
                <a:blip r:embed="rId2"/>
              </a:buBlip>
            </a:pPr>
            <a:r>
              <a:rPr lang="en-GB" smtClean="0">
                <a:latin typeface="Constantia"/>
              </a:rPr>
              <a:t>rosls: allows you to list the contents of a ROS package</a:t>
            </a:r>
          </a:p>
          <a:p>
            <a:pPr>
              <a:buChar char=" "/>
            </a:pPr>
            <a:endParaRPr lang="en-GB" dirty="0"/>
          </a:p>
        </p:txBody>
      </p:sp>
      <p:sp>
        <p:nvSpPr>
          <p:cNvPr id="4" name="Title 1" descr=" 4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err="1"/>
              <a:t>rosbash</a:t>
            </a:r>
            <a:r>
              <a:rPr lang="en-GB" dirty="0"/>
              <a:t> </a:t>
            </a:r>
            <a:r>
              <a:rPr lang="en-GB" dirty="0" smtClean="0"/>
              <a:t>-ROS </a:t>
            </a:r>
            <a:r>
              <a:rPr lang="en-GB" dirty="0"/>
              <a:t>command line tools</a:t>
            </a:r>
          </a:p>
        </p:txBody>
      </p:sp>
      <p:sp>
        <p:nvSpPr>
          <p:cNvPr id="5" name="Rectangle 8" descr=" 5"/>
          <p:cNvSpPr>
            <a:spLocks/>
          </p:cNvSpPr>
          <p:nvPr/>
        </p:nvSpPr>
        <p:spPr bwMode="auto">
          <a:xfrm>
            <a:off x="1295400" y="2490186"/>
            <a:ext cx="5410200" cy="1200329"/>
          </a:xfrm>
          <a:prstGeom prst="rect">
            <a:avLst/>
          </a:prstGeom>
          <a:solidFill>
            <a:schemeClr val="bg1"/>
          </a:solidFill>
          <a:ln w="25400" cmpd="sng">
            <a:solidFill>
              <a:srgbClr val="0F243E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/>
            <a:r>
              <a:rPr lang="en-GB" dirty="0" smtClean="0"/>
              <a:t> $ </a:t>
            </a:r>
            <a:r>
              <a:rPr lang="en-GB" dirty="0" err="1" smtClean="0"/>
              <a:t>rospack</a:t>
            </a:r>
            <a:r>
              <a:rPr lang="en-GB" dirty="0" smtClean="0"/>
              <a:t> </a:t>
            </a:r>
            <a:r>
              <a:rPr lang="en-GB" dirty="0"/>
              <a:t>list</a:t>
            </a:r>
          </a:p>
          <a:p>
            <a:pPr lvl="1"/>
            <a:r>
              <a:rPr lang="en-GB" dirty="0"/>
              <a:t> </a:t>
            </a:r>
            <a:r>
              <a:rPr lang="en-GB" dirty="0" smtClean="0"/>
              <a:t>$ </a:t>
            </a:r>
            <a:r>
              <a:rPr lang="en-GB" dirty="0" err="1" smtClean="0"/>
              <a:t>rospack</a:t>
            </a:r>
            <a:r>
              <a:rPr lang="en-GB" dirty="0" smtClean="0"/>
              <a:t> </a:t>
            </a:r>
            <a:r>
              <a:rPr lang="en-GB" dirty="0"/>
              <a:t>find </a:t>
            </a:r>
            <a:r>
              <a:rPr lang="en-GB" dirty="0" err="1"/>
              <a:t>turtlesim</a:t>
            </a:r>
            <a:endParaRPr lang="en-GB" dirty="0"/>
          </a:p>
          <a:p>
            <a:pPr lvl="1"/>
            <a:r>
              <a:rPr lang="en-GB" dirty="0"/>
              <a:t> </a:t>
            </a:r>
            <a:r>
              <a:rPr lang="en-GB" dirty="0" smtClean="0"/>
              <a:t>$ </a:t>
            </a:r>
            <a:r>
              <a:rPr lang="en-GB" dirty="0" err="1" smtClean="0"/>
              <a:t>rospack</a:t>
            </a:r>
            <a:r>
              <a:rPr lang="en-GB" dirty="0" smtClean="0"/>
              <a:t> </a:t>
            </a:r>
            <a:r>
              <a:rPr lang="en-GB" dirty="0"/>
              <a:t>depends </a:t>
            </a:r>
            <a:r>
              <a:rPr lang="en-GB" dirty="0" err="1"/>
              <a:t>turtlesim</a:t>
            </a:r>
            <a:endParaRPr lang="en-GB" dirty="0"/>
          </a:p>
          <a:p>
            <a:pPr lvl="1"/>
            <a:r>
              <a:rPr lang="en-GB" dirty="0" smtClean="0"/>
              <a:t> $ </a:t>
            </a:r>
            <a:r>
              <a:rPr lang="en-GB" dirty="0" err="1" smtClean="0"/>
              <a:t>rospack</a:t>
            </a:r>
            <a:r>
              <a:rPr lang="en-GB" dirty="0" smtClean="0"/>
              <a:t> </a:t>
            </a:r>
            <a:r>
              <a:rPr lang="en-GB" dirty="0"/>
              <a:t>profile</a:t>
            </a:r>
          </a:p>
        </p:txBody>
      </p:sp>
      <p:sp>
        <p:nvSpPr>
          <p:cNvPr id="7" name="Rectangle 8" descr=" 7"/>
          <p:cNvSpPr>
            <a:spLocks/>
          </p:cNvSpPr>
          <p:nvPr/>
        </p:nvSpPr>
        <p:spPr bwMode="auto">
          <a:xfrm>
            <a:off x="1295400" y="6096000"/>
            <a:ext cx="5442751" cy="646331"/>
          </a:xfrm>
          <a:prstGeom prst="rect">
            <a:avLst/>
          </a:prstGeom>
          <a:solidFill>
            <a:schemeClr val="bg1"/>
          </a:solidFill>
          <a:ln w="25400" cmpd="sng">
            <a:solidFill>
              <a:srgbClr val="0F243E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/>
            <a:r>
              <a:rPr lang="en-GB" dirty="0" smtClean="0"/>
              <a:t>$ </a:t>
            </a:r>
            <a:r>
              <a:rPr lang="en-GB" dirty="0" err="1"/>
              <a:t>roscd</a:t>
            </a:r>
            <a:r>
              <a:rPr lang="en-GB" dirty="0"/>
              <a:t> (return to workspace directory)</a:t>
            </a:r>
          </a:p>
          <a:p>
            <a:pPr lvl="1"/>
            <a:r>
              <a:rPr lang="en-GB" dirty="0" smtClean="0"/>
              <a:t>$ </a:t>
            </a:r>
            <a:r>
              <a:rPr lang="en-GB" dirty="0" err="1" smtClean="0"/>
              <a:t>rosls</a:t>
            </a:r>
            <a:r>
              <a:rPr lang="en-GB" dirty="0" smtClean="0"/>
              <a:t>  </a:t>
            </a:r>
            <a:r>
              <a:rPr lang="en-GB" dirty="0" err="1"/>
              <a:t>turtlesim</a:t>
            </a:r>
            <a:endParaRPr lang="en-GB" dirty="0"/>
          </a:p>
        </p:txBody>
      </p:sp>
      <p:sp>
        <p:nvSpPr>
          <p:cNvPr id="6" name="Rectangle 8" descr=" 8"/>
          <p:cNvSpPr>
            <a:spLocks/>
          </p:cNvSpPr>
          <p:nvPr/>
        </p:nvSpPr>
        <p:spPr bwMode="auto">
          <a:xfrm>
            <a:off x="1295400" y="4495800"/>
            <a:ext cx="5410200" cy="923330"/>
          </a:xfrm>
          <a:prstGeom prst="rect">
            <a:avLst/>
          </a:prstGeom>
          <a:solidFill>
            <a:schemeClr val="bg1"/>
          </a:solidFill>
          <a:ln w="25400" cmpd="sng">
            <a:solidFill>
              <a:srgbClr val="0F243E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/>
            <a:r>
              <a:rPr lang="en-GB" dirty="0" smtClean="0"/>
              <a:t>$ </a:t>
            </a:r>
            <a:r>
              <a:rPr lang="en-GB" dirty="0" err="1" smtClean="0"/>
              <a:t>roscd</a:t>
            </a:r>
            <a:endParaRPr lang="en-GB" dirty="0"/>
          </a:p>
          <a:p>
            <a:pPr lvl="1"/>
            <a:r>
              <a:rPr lang="en-GB" dirty="0"/>
              <a:t>$ </a:t>
            </a:r>
            <a:r>
              <a:rPr lang="en-GB" dirty="0" err="1" smtClean="0"/>
              <a:t>roscd</a:t>
            </a:r>
            <a:r>
              <a:rPr lang="en-GB" dirty="0" smtClean="0"/>
              <a:t> </a:t>
            </a:r>
            <a:r>
              <a:rPr lang="en-GB" dirty="0" err="1"/>
              <a:t>turtlesim</a:t>
            </a:r>
            <a:endParaRPr lang="en-GB" dirty="0"/>
          </a:p>
          <a:p>
            <a:pPr lvl="1"/>
            <a:r>
              <a:rPr lang="en-GB" dirty="0"/>
              <a:t>$ </a:t>
            </a:r>
            <a:r>
              <a:rPr lang="en-GB" dirty="0" err="1" smtClean="0"/>
              <a:t>ls</a:t>
            </a:r>
            <a:r>
              <a:rPr lang="en-GB" dirty="0" smtClean="0"/>
              <a:t> </a:t>
            </a:r>
            <a:r>
              <a:rPr lang="en-GB" dirty="0"/>
              <a:t>(standard </a:t>
            </a:r>
            <a:r>
              <a:rPr lang="en-GB" dirty="0" err="1"/>
              <a:t>linux</a:t>
            </a:r>
            <a:r>
              <a:rPr lang="en-GB" dirty="0"/>
              <a:t> shell command)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575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229600" cy="914400"/>
          </a:xfrm>
        </p:spPr>
        <p:txBody>
          <a:bodyPr/>
          <a:lstStyle/>
          <a:p>
            <a:r>
              <a:rPr lang="en-GB" dirty="0"/>
              <a:t>Nodes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64080"/>
            <a:ext cx="8229600" cy="3398520"/>
          </a:xfrm>
        </p:spPr>
        <p:txBody>
          <a:bodyPr/>
          <a:lstStyle/>
          <a:p>
            <a:pPr>
              <a:buBlip>
                <a:blip r:embed="rId2"/>
              </a:buBlip>
            </a:pPr>
            <a:r>
              <a:rPr lang="en-GB" dirty="0" smtClean="0"/>
              <a:t>control </a:t>
            </a:r>
            <a:r>
              <a:rPr lang="en-GB" dirty="0"/>
              <a:t>robot wheel motors</a:t>
            </a:r>
          </a:p>
          <a:p>
            <a:pPr>
              <a:buBlip>
                <a:blip r:embed="rId2"/>
              </a:buBlip>
            </a:pPr>
            <a:r>
              <a:rPr lang="it-IT" dirty="0"/>
              <a:t>acquire data from laser scanner</a:t>
            </a:r>
          </a:p>
          <a:p>
            <a:pPr>
              <a:buBlip>
                <a:blip r:embed="rId2"/>
              </a:buBlip>
            </a:pPr>
            <a:r>
              <a:rPr lang="en-GB" dirty="0"/>
              <a:t>acquire images from camera</a:t>
            </a:r>
          </a:p>
          <a:p>
            <a:pPr>
              <a:buBlip>
                <a:blip r:embed="rId2"/>
              </a:buBlip>
            </a:pPr>
            <a:r>
              <a:rPr lang="en-GB" dirty="0"/>
              <a:t>perform localisation</a:t>
            </a:r>
          </a:p>
          <a:p>
            <a:pPr>
              <a:buBlip>
                <a:blip r:embed="rId2"/>
              </a:buBlip>
            </a:pPr>
            <a:r>
              <a:rPr lang="en-GB" dirty="0"/>
              <a:t>perform path planning</a:t>
            </a:r>
          </a:p>
          <a:p>
            <a:pPr>
              <a:buBlip>
                <a:blip r:embed="rId2"/>
              </a:buBlip>
            </a:pPr>
            <a:r>
              <a:rPr lang="en-GB" dirty="0"/>
              <a:t>provide graphical visualisation of the system</a:t>
            </a:r>
          </a:p>
        </p:txBody>
      </p:sp>
      <p:sp>
        <p:nvSpPr>
          <p:cNvPr id="4" name="Rectangle 3"/>
          <p:cNvSpPr/>
          <p:nvPr/>
        </p:nvSpPr>
        <p:spPr>
          <a:xfrm>
            <a:off x="533400" y="1519535"/>
            <a:ext cx="8153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Nodes are processes which perform </a:t>
            </a:r>
            <a:r>
              <a:rPr lang="en-GB" sz="2400" dirty="0" smtClean="0"/>
              <a:t>specific </a:t>
            </a:r>
            <a:r>
              <a:rPr lang="en-GB" sz="2400" dirty="0"/>
              <a:t>computations: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054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 2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856488"/>
          </a:xfrm>
        </p:spPr>
        <p:txBody>
          <a:bodyPr/>
          <a:lstStyle/>
          <a:p>
            <a:r>
              <a:rPr lang="en-GB" dirty="0"/>
              <a:t>Master</a:t>
            </a:r>
          </a:p>
        </p:txBody>
      </p:sp>
      <p:sp>
        <p:nvSpPr>
          <p:cNvPr id="3" name="Content Placeholder 2" descr=" 3"/>
          <p:cNvSpPr>
            <a:spLocks noGrp="1"/>
          </p:cNvSpPr>
          <p:nvPr>
            <p:ph idx="1"/>
          </p:nvPr>
        </p:nvSpPr>
        <p:spPr>
          <a:xfrm>
            <a:off x="76200" y="1752600"/>
            <a:ext cx="8991600" cy="4038600"/>
          </a:xfrm>
        </p:spPr>
        <p:txBody>
          <a:bodyPr>
            <a:normAutofit/>
          </a:bodyPr>
          <a:lstStyle/>
          <a:p>
            <a:pPr>
              <a:buChar char=" "/>
            </a:pPr>
            <a:r>
              <a:rPr lang="en-GB" sz="2400" smtClean="0"/>
              <a:t>                                       </a:t>
            </a:r>
            <a:r>
              <a:rPr lang="en-GB" sz="2400" smtClean="0">
                <a:solidFill>
                  <a:srgbClr val="FF0000"/>
                </a:solidFill>
              </a:rPr>
              <a:t>       </a:t>
            </a:r>
            <a:endParaRPr lang="en-GB" sz="2400" dirty="0">
              <a:solidFill>
                <a:srgbClr val="FF0000"/>
              </a:solidFill>
            </a:endParaRPr>
          </a:p>
          <a:p>
            <a:pPr>
              <a:buChar char=" "/>
            </a:pPr>
            <a:r>
              <a:rPr lang="en-GB" sz="2400" smtClean="0"/>
              <a:t>          </a:t>
            </a:r>
            <a:r>
              <a:rPr lang="en-GB" sz="2400" smtClean="0">
                <a:solidFill>
                  <a:srgbClr val="FF0000"/>
                </a:solidFill>
              </a:rPr>
              <a:t>            </a:t>
            </a:r>
            <a:r>
              <a:rPr lang="en-GB" sz="2400" smtClean="0"/>
              <a:t>                          </a:t>
            </a:r>
            <a:endParaRPr lang="en-GB" sz="2400" dirty="0"/>
          </a:p>
          <a:p>
            <a:pPr>
              <a:buChar char=" "/>
            </a:pPr>
            <a:r>
              <a:rPr lang="en-GB" sz="2400" smtClean="0"/>
              <a:t>                                                                 </a:t>
            </a:r>
            <a:endParaRPr lang="en-GB" sz="2400" dirty="0"/>
          </a:p>
          <a:p>
            <a:pPr>
              <a:buChar char=" "/>
            </a:pPr>
            <a:r>
              <a:rPr lang="en-GB" sz="2400" smtClean="0"/>
              <a:t>                                               </a:t>
            </a:r>
            <a:endParaRPr lang="en-GB" sz="2400" dirty="0"/>
          </a:p>
          <a:p>
            <a:pPr>
              <a:buChar char=" "/>
            </a:pPr>
            <a:r>
              <a:rPr lang="en-GB" sz="2400" smtClean="0"/>
              <a:t>                                                            </a:t>
            </a:r>
            <a:br>
              <a:rPr lang="en-GB" sz="2400" smtClean="0"/>
            </a:br>
            <a:r>
              <a:rPr lang="en-GB" sz="2400" smtClean="0"/>
              <a:t>       </a:t>
            </a:r>
            <a:endParaRPr lang="en-GB" sz="2400" dirty="0"/>
          </a:p>
          <a:p>
            <a:pPr>
              <a:buChar char=" "/>
            </a:pPr>
            <a:r>
              <a:rPr lang="en-GB" sz="2400" smtClean="0"/>
              <a:t>                                                                </a:t>
            </a:r>
            <a:br>
              <a:rPr lang="en-GB" sz="2400" smtClean="0"/>
            </a:br>
            <a:r>
              <a:rPr lang="en-GB" sz="2400" smtClean="0"/>
              <a:t>   </a:t>
            </a: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878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 2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856488"/>
          </a:xfrm>
        </p:spPr>
        <p:txBody>
          <a:bodyPr/>
          <a:lstStyle/>
          <a:p>
            <a:r>
              <a:rPr lang="en-GB" dirty="0"/>
              <a:t>Master</a:t>
            </a:r>
          </a:p>
        </p:txBody>
      </p:sp>
      <p:sp>
        <p:nvSpPr>
          <p:cNvPr id="3" name="Content Placeholder 2" descr=" 3"/>
          <p:cNvSpPr>
            <a:spLocks noGrp="1"/>
          </p:cNvSpPr>
          <p:nvPr>
            <p:ph idx="1"/>
          </p:nvPr>
        </p:nvSpPr>
        <p:spPr>
          <a:xfrm>
            <a:off x="76200" y="1752600"/>
            <a:ext cx="8991600" cy="4038600"/>
          </a:xfrm>
        </p:spPr>
        <p:txBody>
          <a:bodyPr>
            <a:normAutofit/>
          </a:bodyPr>
          <a:lstStyle/>
          <a:p>
            <a:pPr lvl="0">
              <a:buClr>
                <a:srgbClr val="0BD0D9"/>
              </a:buClr>
              <a:buBlip>
                <a:blip r:embed="rId2"/>
              </a:buBlip>
            </a:pPr>
            <a:r>
              <a:rPr lang="en-GB" sz="2400" smtClean="0">
                <a:latin typeface="Constantia"/>
              </a:rPr>
              <a:t>Master is the core node of ROS, called </a:t>
            </a:r>
            <a:r>
              <a:rPr lang="en-GB" sz="2400" smtClean="0">
                <a:solidFill>
                  <a:srgbClr val="FF0000"/>
                </a:solidFill>
                <a:latin typeface="Constantia"/>
              </a:rPr>
              <a:t>roscore</a:t>
            </a:r>
          </a:p>
          <a:p>
            <a:pPr>
              <a:buChar char=" "/>
            </a:pPr>
            <a:r>
              <a:rPr lang="en-GB" sz="2400" smtClean="0"/>
              <a:t>          </a:t>
            </a:r>
            <a:r>
              <a:rPr lang="en-GB" sz="2400" smtClean="0">
                <a:solidFill>
                  <a:srgbClr val="FF0000"/>
                </a:solidFill>
              </a:rPr>
              <a:t>            </a:t>
            </a:r>
            <a:r>
              <a:rPr lang="en-GB" sz="2400" smtClean="0"/>
              <a:t>                          </a:t>
            </a:r>
            <a:endParaRPr lang="en-GB" sz="2400" dirty="0"/>
          </a:p>
          <a:p>
            <a:pPr>
              <a:buChar char=" "/>
            </a:pPr>
            <a:r>
              <a:rPr lang="en-GB" sz="2400" smtClean="0"/>
              <a:t>                                                                 </a:t>
            </a:r>
            <a:endParaRPr lang="en-GB" sz="2400" dirty="0"/>
          </a:p>
          <a:p>
            <a:pPr>
              <a:buChar char=" "/>
            </a:pPr>
            <a:r>
              <a:rPr lang="en-GB" sz="2400" smtClean="0"/>
              <a:t>                                               </a:t>
            </a:r>
            <a:endParaRPr lang="en-GB" sz="2400" dirty="0"/>
          </a:p>
          <a:p>
            <a:pPr>
              <a:buChar char=" "/>
            </a:pPr>
            <a:r>
              <a:rPr lang="en-GB" sz="2400" smtClean="0"/>
              <a:t>                                                            </a:t>
            </a:r>
            <a:br>
              <a:rPr lang="en-GB" sz="2400" smtClean="0"/>
            </a:br>
            <a:r>
              <a:rPr lang="en-GB" sz="2400" smtClean="0"/>
              <a:t>       </a:t>
            </a:r>
            <a:endParaRPr lang="en-GB" sz="2400" dirty="0"/>
          </a:p>
          <a:p>
            <a:pPr>
              <a:buChar char=" "/>
            </a:pPr>
            <a:r>
              <a:rPr lang="en-GB" sz="2400" smtClean="0"/>
              <a:t>                                                                </a:t>
            </a:r>
            <a:br>
              <a:rPr lang="en-GB" sz="2400" smtClean="0"/>
            </a:br>
            <a:r>
              <a:rPr lang="en-GB" sz="2400" smtClean="0"/>
              <a:t>   </a:t>
            </a: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966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 2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856488"/>
          </a:xfrm>
        </p:spPr>
        <p:txBody>
          <a:bodyPr/>
          <a:lstStyle/>
          <a:p>
            <a:r>
              <a:rPr lang="en-GB" dirty="0"/>
              <a:t>Master</a:t>
            </a:r>
          </a:p>
        </p:txBody>
      </p:sp>
      <p:sp>
        <p:nvSpPr>
          <p:cNvPr id="3" name="Content Placeholder 2" descr=" 3"/>
          <p:cNvSpPr>
            <a:spLocks noGrp="1"/>
          </p:cNvSpPr>
          <p:nvPr>
            <p:ph idx="1"/>
          </p:nvPr>
        </p:nvSpPr>
        <p:spPr>
          <a:xfrm>
            <a:off x="76200" y="1752600"/>
            <a:ext cx="8991600" cy="4038600"/>
          </a:xfrm>
        </p:spPr>
        <p:txBody>
          <a:bodyPr>
            <a:normAutofit/>
          </a:bodyPr>
          <a:lstStyle/>
          <a:p>
            <a:pPr lvl="0">
              <a:buClr>
                <a:srgbClr val="0BD0D9"/>
              </a:buClr>
              <a:buBlip>
                <a:blip r:embed="rId2"/>
              </a:buBlip>
            </a:pPr>
            <a:r>
              <a:rPr lang="en-GB" sz="2400" smtClean="0">
                <a:latin typeface="Constantia"/>
              </a:rPr>
              <a:t>Master is the core node of ROS, called </a:t>
            </a:r>
            <a:r>
              <a:rPr lang="en-GB" sz="2400" smtClean="0">
                <a:solidFill>
                  <a:srgbClr val="FF0000"/>
                </a:solidFill>
                <a:latin typeface="Constantia"/>
              </a:rPr>
              <a:t>roscore</a:t>
            </a:r>
          </a:p>
          <a:p>
            <a:pPr lvl="0">
              <a:buClr>
                <a:srgbClr val="0BD0D9"/>
              </a:buClr>
              <a:buBlip>
                <a:blip r:embed="rId2"/>
              </a:buBlip>
            </a:pPr>
            <a:r>
              <a:rPr lang="en-GB" sz="2400" smtClean="0">
                <a:latin typeface="Constantia"/>
              </a:rPr>
              <a:t>Acts as a </a:t>
            </a:r>
            <a:r>
              <a:rPr lang="en-GB" sz="2400" smtClean="0">
                <a:solidFill>
                  <a:srgbClr val="FF0000"/>
                </a:solidFill>
                <a:latin typeface="Constantia"/>
              </a:rPr>
              <a:t>nameservice </a:t>
            </a:r>
            <a:r>
              <a:rPr lang="en-GB" sz="2400" smtClean="0">
                <a:latin typeface="Constantia"/>
              </a:rPr>
              <a:t>for the Computation Graph </a:t>
            </a:r>
          </a:p>
          <a:p>
            <a:pPr>
              <a:buChar char=" "/>
            </a:pPr>
            <a:r>
              <a:rPr lang="en-GB" sz="2400" smtClean="0"/>
              <a:t>                                                                 </a:t>
            </a:r>
            <a:endParaRPr lang="en-GB" sz="2400" dirty="0"/>
          </a:p>
          <a:p>
            <a:pPr>
              <a:buChar char=" "/>
            </a:pPr>
            <a:r>
              <a:rPr lang="en-GB" sz="2400" smtClean="0"/>
              <a:t>                                               </a:t>
            </a:r>
            <a:endParaRPr lang="en-GB" sz="2400" dirty="0"/>
          </a:p>
          <a:p>
            <a:pPr>
              <a:buChar char=" "/>
            </a:pPr>
            <a:r>
              <a:rPr lang="en-GB" sz="2400" smtClean="0"/>
              <a:t>                                                            </a:t>
            </a:r>
            <a:br>
              <a:rPr lang="en-GB" sz="2400" smtClean="0"/>
            </a:br>
            <a:r>
              <a:rPr lang="en-GB" sz="2400" smtClean="0"/>
              <a:t>       </a:t>
            </a:r>
            <a:endParaRPr lang="en-GB" sz="2400" dirty="0"/>
          </a:p>
          <a:p>
            <a:pPr>
              <a:buChar char=" "/>
            </a:pPr>
            <a:r>
              <a:rPr lang="en-GB" sz="2400" smtClean="0"/>
              <a:t>                                                                </a:t>
            </a:r>
            <a:br>
              <a:rPr lang="en-GB" sz="2400" smtClean="0"/>
            </a:br>
            <a:r>
              <a:rPr lang="en-GB" sz="2400" smtClean="0"/>
              <a:t>   </a:t>
            </a: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327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 2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856488"/>
          </a:xfrm>
        </p:spPr>
        <p:txBody>
          <a:bodyPr/>
          <a:lstStyle/>
          <a:p>
            <a:r>
              <a:rPr lang="en-GB" dirty="0"/>
              <a:t>Master</a:t>
            </a:r>
          </a:p>
        </p:txBody>
      </p:sp>
      <p:sp>
        <p:nvSpPr>
          <p:cNvPr id="3" name="Content Placeholder 2" descr=" 3"/>
          <p:cNvSpPr>
            <a:spLocks noGrp="1"/>
          </p:cNvSpPr>
          <p:nvPr>
            <p:ph idx="1"/>
          </p:nvPr>
        </p:nvSpPr>
        <p:spPr>
          <a:xfrm>
            <a:off x="76200" y="1752600"/>
            <a:ext cx="8991600" cy="4038600"/>
          </a:xfrm>
        </p:spPr>
        <p:txBody>
          <a:bodyPr>
            <a:normAutofit/>
          </a:bodyPr>
          <a:lstStyle/>
          <a:p>
            <a:pPr lvl="0">
              <a:buClr>
                <a:srgbClr val="0BD0D9"/>
              </a:buClr>
              <a:buBlip>
                <a:blip r:embed="rId2"/>
              </a:buBlip>
            </a:pPr>
            <a:r>
              <a:rPr lang="en-GB" sz="2400" smtClean="0">
                <a:latin typeface="Constantia"/>
              </a:rPr>
              <a:t>Master is the core node of ROS, called </a:t>
            </a:r>
            <a:r>
              <a:rPr lang="en-GB" sz="2400" smtClean="0">
                <a:solidFill>
                  <a:srgbClr val="FF0000"/>
                </a:solidFill>
                <a:latin typeface="Constantia"/>
              </a:rPr>
              <a:t>roscore</a:t>
            </a:r>
          </a:p>
          <a:p>
            <a:pPr lvl="0">
              <a:buClr>
                <a:srgbClr val="0BD0D9"/>
              </a:buClr>
              <a:buBlip>
                <a:blip r:embed="rId2"/>
              </a:buBlip>
            </a:pPr>
            <a:r>
              <a:rPr lang="en-GB" sz="2400" smtClean="0">
                <a:latin typeface="Constantia"/>
              </a:rPr>
              <a:t>Acts as a </a:t>
            </a:r>
            <a:r>
              <a:rPr lang="en-GB" sz="2400" smtClean="0">
                <a:solidFill>
                  <a:srgbClr val="FF0000"/>
                </a:solidFill>
                <a:latin typeface="Constantia"/>
              </a:rPr>
              <a:t>nameservice </a:t>
            </a:r>
            <a:r>
              <a:rPr lang="en-GB" sz="2400" smtClean="0">
                <a:latin typeface="Constantia"/>
              </a:rPr>
              <a:t>for the Computation Graph </a:t>
            </a:r>
          </a:p>
          <a:p>
            <a:pPr lvl="0">
              <a:buClr>
                <a:srgbClr val="0BD0D9"/>
              </a:buClr>
              <a:buBlip>
                <a:blip r:embed="rId2"/>
              </a:buBlip>
            </a:pPr>
            <a:r>
              <a:rPr lang="en-GB" sz="2400" smtClean="0">
                <a:latin typeface="Constantia"/>
              </a:rPr>
              <a:t>Stores topics and services registration information for ROS nodes</a:t>
            </a:r>
          </a:p>
          <a:p>
            <a:pPr>
              <a:buChar char=" "/>
            </a:pPr>
            <a:r>
              <a:rPr lang="en-GB" sz="2400" smtClean="0"/>
              <a:t>                                               </a:t>
            </a:r>
            <a:endParaRPr lang="en-GB" sz="2400" dirty="0"/>
          </a:p>
          <a:p>
            <a:pPr>
              <a:buChar char=" "/>
            </a:pPr>
            <a:r>
              <a:rPr lang="en-GB" sz="2400" smtClean="0"/>
              <a:t>                                                            </a:t>
            </a:r>
            <a:br>
              <a:rPr lang="en-GB" sz="2400" smtClean="0"/>
            </a:br>
            <a:r>
              <a:rPr lang="en-GB" sz="2400" smtClean="0"/>
              <a:t>       </a:t>
            </a:r>
            <a:endParaRPr lang="en-GB" sz="2400" dirty="0"/>
          </a:p>
          <a:p>
            <a:pPr>
              <a:buChar char=" "/>
            </a:pPr>
            <a:r>
              <a:rPr lang="en-GB" sz="2400" smtClean="0"/>
              <a:t>                                                                </a:t>
            </a:r>
            <a:br>
              <a:rPr lang="en-GB" sz="2400" smtClean="0"/>
            </a:br>
            <a:r>
              <a:rPr lang="en-GB" sz="2400" smtClean="0"/>
              <a:t>   </a:t>
            </a: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23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 2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856488"/>
          </a:xfrm>
        </p:spPr>
        <p:txBody>
          <a:bodyPr/>
          <a:lstStyle/>
          <a:p>
            <a:r>
              <a:rPr lang="en-GB" dirty="0"/>
              <a:t>Master</a:t>
            </a:r>
          </a:p>
        </p:txBody>
      </p:sp>
      <p:sp>
        <p:nvSpPr>
          <p:cNvPr id="3" name="Content Placeholder 2" descr=" 3"/>
          <p:cNvSpPr>
            <a:spLocks noGrp="1"/>
          </p:cNvSpPr>
          <p:nvPr>
            <p:ph idx="1"/>
          </p:nvPr>
        </p:nvSpPr>
        <p:spPr>
          <a:xfrm>
            <a:off x="76200" y="1752600"/>
            <a:ext cx="8991600" cy="4038600"/>
          </a:xfrm>
        </p:spPr>
        <p:txBody>
          <a:bodyPr>
            <a:normAutofit/>
          </a:bodyPr>
          <a:lstStyle/>
          <a:p>
            <a:pPr lvl="0">
              <a:buClr>
                <a:srgbClr val="0BD0D9"/>
              </a:buClr>
              <a:buBlip>
                <a:blip r:embed="rId2"/>
              </a:buBlip>
            </a:pPr>
            <a:r>
              <a:rPr lang="en-GB" sz="2400" smtClean="0">
                <a:latin typeface="Constantia"/>
              </a:rPr>
              <a:t>Master is the core node of ROS, called </a:t>
            </a:r>
            <a:r>
              <a:rPr lang="en-GB" sz="2400" smtClean="0">
                <a:solidFill>
                  <a:srgbClr val="FF0000"/>
                </a:solidFill>
                <a:latin typeface="Constantia"/>
              </a:rPr>
              <a:t>roscore</a:t>
            </a:r>
          </a:p>
          <a:p>
            <a:pPr lvl="0">
              <a:buClr>
                <a:srgbClr val="0BD0D9"/>
              </a:buClr>
              <a:buBlip>
                <a:blip r:embed="rId2"/>
              </a:buBlip>
            </a:pPr>
            <a:r>
              <a:rPr lang="en-GB" sz="2400" smtClean="0">
                <a:latin typeface="Constantia"/>
              </a:rPr>
              <a:t>Acts as a </a:t>
            </a:r>
            <a:r>
              <a:rPr lang="en-GB" sz="2400" smtClean="0">
                <a:solidFill>
                  <a:srgbClr val="FF0000"/>
                </a:solidFill>
                <a:latin typeface="Constantia"/>
              </a:rPr>
              <a:t>nameservice </a:t>
            </a:r>
            <a:r>
              <a:rPr lang="en-GB" sz="2400" smtClean="0">
                <a:latin typeface="Constantia"/>
              </a:rPr>
              <a:t>for the Computation Graph </a:t>
            </a:r>
          </a:p>
          <a:p>
            <a:pPr lvl="0">
              <a:buClr>
                <a:srgbClr val="0BD0D9"/>
              </a:buClr>
              <a:buBlip>
                <a:blip r:embed="rId2"/>
              </a:buBlip>
            </a:pPr>
            <a:r>
              <a:rPr lang="en-GB" sz="2400" smtClean="0">
                <a:latin typeface="Constantia"/>
              </a:rPr>
              <a:t>Stores topics and services registration information for ROS nodes</a:t>
            </a:r>
          </a:p>
          <a:p>
            <a:pPr lvl="0">
              <a:buClr>
                <a:srgbClr val="0BD0D9"/>
              </a:buClr>
              <a:buBlip>
                <a:blip r:embed="rId2"/>
              </a:buBlip>
            </a:pPr>
            <a:r>
              <a:rPr lang="en-GB" sz="2400" smtClean="0">
                <a:latin typeface="Constantia"/>
              </a:rPr>
              <a:t>Nodes then establish connections as appropriate</a:t>
            </a:r>
          </a:p>
          <a:p>
            <a:pPr>
              <a:buChar char=" "/>
            </a:pPr>
            <a:r>
              <a:rPr lang="en-GB" sz="2400" smtClean="0"/>
              <a:t>                                                            </a:t>
            </a:r>
            <a:br>
              <a:rPr lang="en-GB" sz="2400" smtClean="0"/>
            </a:br>
            <a:r>
              <a:rPr lang="en-GB" sz="2400" smtClean="0"/>
              <a:t>       </a:t>
            </a:r>
            <a:endParaRPr lang="en-GB" sz="2400" dirty="0"/>
          </a:p>
          <a:p>
            <a:pPr>
              <a:buChar char=" "/>
            </a:pPr>
            <a:r>
              <a:rPr lang="en-GB" sz="2400" smtClean="0"/>
              <a:t>                                                                </a:t>
            </a:r>
            <a:br>
              <a:rPr lang="en-GB" sz="2400" smtClean="0"/>
            </a:br>
            <a:r>
              <a:rPr lang="en-GB" sz="2400" smtClean="0"/>
              <a:t>   </a:t>
            </a: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160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 2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856488"/>
          </a:xfrm>
        </p:spPr>
        <p:txBody>
          <a:bodyPr/>
          <a:lstStyle/>
          <a:p>
            <a:r>
              <a:rPr lang="en-GB" dirty="0"/>
              <a:t>Master</a:t>
            </a:r>
          </a:p>
        </p:txBody>
      </p:sp>
      <p:sp>
        <p:nvSpPr>
          <p:cNvPr id="3" name="Content Placeholder 2" descr=" 3"/>
          <p:cNvSpPr>
            <a:spLocks noGrp="1"/>
          </p:cNvSpPr>
          <p:nvPr>
            <p:ph idx="1"/>
          </p:nvPr>
        </p:nvSpPr>
        <p:spPr>
          <a:xfrm>
            <a:off x="76200" y="1752600"/>
            <a:ext cx="8991600" cy="4038600"/>
          </a:xfrm>
        </p:spPr>
        <p:txBody>
          <a:bodyPr>
            <a:normAutofit/>
          </a:bodyPr>
          <a:lstStyle/>
          <a:p>
            <a:pPr lvl="0">
              <a:buClr>
                <a:srgbClr val="0BD0D9"/>
              </a:buClr>
              <a:buBlip>
                <a:blip r:embed="rId2"/>
              </a:buBlip>
            </a:pPr>
            <a:r>
              <a:rPr lang="en-GB" sz="2400" smtClean="0">
                <a:latin typeface="Constantia"/>
              </a:rPr>
              <a:t>Master is the core node of ROS, called </a:t>
            </a:r>
            <a:r>
              <a:rPr lang="en-GB" sz="2400" smtClean="0">
                <a:solidFill>
                  <a:srgbClr val="FF0000"/>
                </a:solidFill>
                <a:latin typeface="Constantia"/>
              </a:rPr>
              <a:t>roscore</a:t>
            </a:r>
          </a:p>
          <a:p>
            <a:pPr lvl="0">
              <a:buClr>
                <a:srgbClr val="0BD0D9"/>
              </a:buClr>
              <a:buBlip>
                <a:blip r:embed="rId2"/>
              </a:buBlip>
            </a:pPr>
            <a:r>
              <a:rPr lang="en-GB" sz="2400" smtClean="0">
                <a:latin typeface="Constantia"/>
              </a:rPr>
              <a:t>Acts as a </a:t>
            </a:r>
            <a:r>
              <a:rPr lang="en-GB" sz="2400" smtClean="0">
                <a:solidFill>
                  <a:srgbClr val="FF0000"/>
                </a:solidFill>
                <a:latin typeface="Constantia"/>
              </a:rPr>
              <a:t>nameservice </a:t>
            </a:r>
            <a:r>
              <a:rPr lang="en-GB" sz="2400" smtClean="0">
                <a:latin typeface="Constantia"/>
              </a:rPr>
              <a:t>for the Computation Graph </a:t>
            </a:r>
          </a:p>
          <a:p>
            <a:pPr lvl="0">
              <a:buClr>
                <a:srgbClr val="0BD0D9"/>
              </a:buClr>
              <a:buBlip>
                <a:blip r:embed="rId2"/>
              </a:buBlip>
            </a:pPr>
            <a:r>
              <a:rPr lang="en-GB" sz="2400" smtClean="0">
                <a:latin typeface="Constantia"/>
              </a:rPr>
              <a:t>Stores topics and services registration information for ROS nodes</a:t>
            </a:r>
          </a:p>
          <a:p>
            <a:pPr lvl="0">
              <a:buClr>
                <a:srgbClr val="0BD0D9"/>
              </a:buClr>
              <a:buBlip>
                <a:blip r:embed="rId2"/>
              </a:buBlip>
            </a:pPr>
            <a:r>
              <a:rPr lang="en-GB" sz="2400" smtClean="0">
                <a:latin typeface="Constantia"/>
              </a:rPr>
              <a:t>Nodes then establish connections as appropriate</a:t>
            </a:r>
          </a:p>
          <a:p>
            <a:pPr lvl="0">
              <a:buClr>
                <a:srgbClr val="0BD0D9"/>
              </a:buClr>
              <a:buBlip>
                <a:blip r:embed="rId2"/>
              </a:buBlip>
            </a:pPr>
            <a:r>
              <a:rPr lang="en-GB" sz="2400" smtClean="0">
                <a:latin typeface="Constantia"/>
              </a:rPr>
              <a:t>Also makes callbacks to nodes when registration information changes</a:t>
            </a:r>
          </a:p>
          <a:p>
            <a:pPr>
              <a:buChar char=" "/>
            </a:pPr>
            <a:r>
              <a:rPr lang="en-GB" sz="2400" smtClean="0"/>
              <a:t>                                                                </a:t>
            </a:r>
            <a:br>
              <a:rPr lang="en-GB" sz="2400" smtClean="0"/>
            </a:br>
            <a:r>
              <a:rPr lang="en-GB" sz="2400" smtClean="0"/>
              <a:t>   </a:t>
            </a: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556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 2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856488"/>
          </a:xfrm>
        </p:spPr>
        <p:txBody>
          <a:bodyPr/>
          <a:lstStyle/>
          <a:p>
            <a:r>
              <a:rPr lang="en-GB" dirty="0"/>
              <a:t>Master</a:t>
            </a:r>
          </a:p>
        </p:txBody>
      </p:sp>
      <p:sp>
        <p:nvSpPr>
          <p:cNvPr id="3" name="Content Placeholder 2" descr=" 3"/>
          <p:cNvSpPr>
            <a:spLocks noGrp="1"/>
          </p:cNvSpPr>
          <p:nvPr>
            <p:ph idx="1"/>
          </p:nvPr>
        </p:nvSpPr>
        <p:spPr>
          <a:xfrm>
            <a:off x="76200" y="1752600"/>
            <a:ext cx="8991600" cy="4038600"/>
          </a:xfrm>
        </p:spPr>
        <p:txBody>
          <a:bodyPr>
            <a:normAutofit/>
          </a:bodyPr>
          <a:lstStyle/>
          <a:p>
            <a:pPr lvl="0">
              <a:buClr>
                <a:srgbClr val="0BD0D9"/>
              </a:buClr>
              <a:buBlip>
                <a:blip r:embed="rId2"/>
              </a:buBlip>
            </a:pPr>
            <a:r>
              <a:rPr lang="en-GB" sz="2400" smtClean="0">
                <a:latin typeface="Constantia"/>
              </a:rPr>
              <a:t>Master is the core node of ROS, called </a:t>
            </a:r>
            <a:r>
              <a:rPr lang="en-GB" sz="2400" smtClean="0">
                <a:solidFill>
                  <a:srgbClr val="FF0000"/>
                </a:solidFill>
                <a:latin typeface="Constantia"/>
              </a:rPr>
              <a:t>roscore</a:t>
            </a:r>
          </a:p>
          <a:p>
            <a:pPr lvl="0">
              <a:buClr>
                <a:srgbClr val="0BD0D9"/>
              </a:buClr>
              <a:buBlip>
                <a:blip r:embed="rId2"/>
              </a:buBlip>
            </a:pPr>
            <a:r>
              <a:rPr lang="en-GB" sz="2400" smtClean="0">
                <a:latin typeface="Constantia"/>
              </a:rPr>
              <a:t>Acts as a </a:t>
            </a:r>
            <a:r>
              <a:rPr lang="en-GB" sz="2400" smtClean="0">
                <a:solidFill>
                  <a:srgbClr val="FF0000"/>
                </a:solidFill>
                <a:latin typeface="Constantia"/>
              </a:rPr>
              <a:t>nameservice </a:t>
            </a:r>
            <a:r>
              <a:rPr lang="en-GB" sz="2400" smtClean="0">
                <a:latin typeface="Constantia"/>
              </a:rPr>
              <a:t>for the Computation Graph </a:t>
            </a:r>
          </a:p>
          <a:p>
            <a:pPr lvl="0">
              <a:buClr>
                <a:srgbClr val="0BD0D9"/>
              </a:buClr>
              <a:buBlip>
                <a:blip r:embed="rId2"/>
              </a:buBlip>
            </a:pPr>
            <a:r>
              <a:rPr lang="en-GB" sz="2400" smtClean="0">
                <a:latin typeface="Constantia"/>
              </a:rPr>
              <a:t>Stores topics and services registration information for ROS nodes</a:t>
            </a:r>
          </a:p>
          <a:p>
            <a:pPr lvl="0">
              <a:buClr>
                <a:srgbClr val="0BD0D9"/>
              </a:buClr>
              <a:buBlip>
                <a:blip r:embed="rId2"/>
              </a:buBlip>
            </a:pPr>
            <a:r>
              <a:rPr lang="en-GB" sz="2400" smtClean="0">
                <a:latin typeface="Constantia"/>
              </a:rPr>
              <a:t>Nodes then establish connections as appropriate</a:t>
            </a:r>
          </a:p>
          <a:p>
            <a:pPr lvl="0">
              <a:buClr>
                <a:srgbClr val="0BD0D9"/>
              </a:buClr>
              <a:buBlip>
                <a:blip r:embed="rId2"/>
              </a:buBlip>
            </a:pPr>
            <a:r>
              <a:rPr lang="en-GB" sz="2400" smtClean="0">
                <a:latin typeface="Constantia"/>
              </a:rPr>
              <a:t>Also makes callbacks to nodes when registration information changes</a:t>
            </a:r>
          </a:p>
          <a:p>
            <a:pPr lvl="0">
              <a:buClr>
                <a:srgbClr val="0BD0D9"/>
              </a:buClr>
              <a:buBlip>
                <a:blip r:embed="rId2"/>
              </a:buBlip>
            </a:pPr>
            <a:r>
              <a:rPr lang="en-GB" sz="2400" smtClean="0">
                <a:latin typeface="Constantia"/>
              </a:rPr>
              <a:t>Allows nodes to dynamically create connections as new nodes are run</a:t>
            </a:r>
          </a:p>
          <a:p>
            <a:pPr>
              <a:buChar char=" "/>
            </a:pP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016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 2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14400"/>
          </a:xfrm>
        </p:spPr>
        <p:txBody>
          <a:bodyPr/>
          <a:lstStyle/>
          <a:p>
            <a:r>
              <a:rPr lang="en-GB" dirty="0"/>
              <a:t>Parameter server</a:t>
            </a:r>
          </a:p>
        </p:txBody>
      </p:sp>
      <p:sp>
        <p:nvSpPr>
          <p:cNvPr id="3" name="Content Placeholder 2" descr=" 3"/>
          <p:cNvSpPr>
            <a:spLocks noGrp="1"/>
          </p:cNvSpPr>
          <p:nvPr>
            <p:ph idx="1"/>
          </p:nvPr>
        </p:nvSpPr>
        <p:spPr>
          <a:xfrm>
            <a:off x="457200" y="1488049"/>
            <a:ext cx="8229600" cy="4389120"/>
          </a:xfrm>
        </p:spPr>
        <p:txBody>
          <a:bodyPr/>
          <a:lstStyle/>
          <a:p>
            <a:pPr>
              <a:buChar char=" "/>
            </a:pPr>
            <a:r>
              <a:rPr lang="en-GB" smtClean="0"/>
              <a:t>                                            </a:t>
            </a:r>
            <a:endParaRPr lang="en-GB" dirty="0" smtClean="0"/>
          </a:p>
          <a:p>
            <a:pPr marL="0" indent="0">
              <a:buNone/>
            </a:pPr>
            <a:endParaRPr lang="en-GB" sz="2000" dirty="0" smtClean="0"/>
          </a:p>
          <a:p>
            <a:pPr>
              <a:buChar char=" "/>
            </a:pPr>
            <a:r>
              <a:rPr lang="en-GB" smtClean="0"/>
              <a:t>                                                  </a:t>
            </a:r>
            <a:endParaRPr lang="en-GB" dirty="0" smtClean="0"/>
          </a:p>
          <a:p>
            <a:pPr marL="365760" lvl="1" indent="0">
              <a:buNone/>
            </a:pPr>
            <a:r>
              <a:rPr lang="en-GB" sz="1800" dirty="0" smtClean="0"/>
              <a:t>    </a:t>
            </a:r>
          </a:p>
          <a:p>
            <a:pPr marL="365760" lvl="1" indent="0">
              <a:buNone/>
            </a:pPr>
            <a:endParaRPr lang="en-GB" sz="1800" dirty="0" smtClean="0"/>
          </a:p>
          <a:p>
            <a:pPr marL="365760" lvl="1" indent="0">
              <a:buNone/>
            </a:pPr>
            <a:endParaRPr lang="en-GB" sz="1800" dirty="0" smtClean="0"/>
          </a:p>
          <a:p>
            <a:pPr>
              <a:buChar char=" "/>
            </a:pPr>
            <a:r>
              <a:rPr lang="en-GB" smtClean="0"/>
              <a:t>                         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059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ROS key features</a:t>
            </a:r>
          </a:p>
        </p:txBody>
      </p:sp>
      <p:sp>
        <p:nvSpPr>
          <p:cNvPr id="3" name="Content Placeholder 2" descr=" 3"/>
          <p:cNvSpPr>
            <a:spLocks noGrp="1"/>
          </p:cNvSpPr>
          <p:nvPr>
            <p:ph idx="1"/>
          </p:nvPr>
        </p:nvSpPr>
        <p:spPr>
          <a:xfrm>
            <a:off x="304800" y="1935480"/>
            <a:ext cx="8763000" cy="4389120"/>
          </a:xfrm>
        </p:spPr>
        <p:txBody>
          <a:bodyPr/>
          <a:lstStyle/>
          <a:p>
            <a:pPr lvl="0">
              <a:buClr>
                <a:srgbClr val="0BD0D9"/>
              </a:buClr>
              <a:buBlip>
                <a:blip r:embed="rId2"/>
              </a:buBlip>
            </a:pPr>
            <a:r>
              <a:rPr lang="en-GB" dirty="0" smtClean="0">
                <a:latin typeface="Constantia"/>
              </a:rPr>
              <a:t>hardware abstraction and low-level device control</a:t>
            </a:r>
          </a:p>
          <a:p>
            <a:pPr>
              <a:buChar char=" "/>
            </a:pPr>
            <a:r>
              <a:rPr lang="en-GB" dirty="0" smtClean="0"/>
              <a:t>                                 </a:t>
            </a:r>
            <a:endParaRPr lang="en-GB" dirty="0"/>
          </a:p>
          <a:p>
            <a:pPr>
              <a:buChar char=" "/>
            </a:pPr>
            <a:r>
              <a:rPr lang="en-GB" dirty="0" smtClean="0"/>
              <a:t>                                                </a:t>
            </a:r>
            <a:br>
              <a:rPr lang="en-GB" dirty="0" smtClean="0"/>
            </a:br>
            <a:r>
              <a:rPr lang="en-GB" dirty="0" smtClean="0"/>
              <a:t>          </a:t>
            </a:r>
            <a:endParaRPr lang="en-GB" dirty="0"/>
          </a:p>
          <a:p>
            <a:pPr>
              <a:buChar char=" "/>
            </a:pPr>
            <a:r>
              <a:rPr lang="en-GB" dirty="0" smtClean="0"/>
              <a:t>                                                  </a:t>
            </a:r>
            <a:endParaRPr lang="en-GB" dirty="0"/>
          </a:p>
          <a:p>
            <a:pPr>
              <a:buChar char=" "/>
            </a:pPr>
            <a:r>
              <a:rPr lang="en-GB" dirty="0" smtClean="0"/>
              <a:t>                               </a:t>
            </a:r>
            <a:endParaRPr lang="en-GB" dirty="0"/>
          </a:p>
          <a:p>
            <a:pPr>
              <a:buChar char=" "/>
            </a:pPr>
            <a:r>
              <a:rPr lang="en-GB" dirty="0" smtClean="0"/>
              <a:t>                                                    </a:t>
            </a:r>
            <a:br>
              <a:rPr lang="en-GB" dirty="0" smtClean="0"/>
            </a:br>
            <a:r>
              <a:rPr lang="en-GB" dirty="0" smtClean="0"/>
              <a:t>         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718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 2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14400"/>
          </a:xfrm>
        </p:spPr>
        <p:txBody>
          <a:bodyPr/>
          <a:lstStyle/>
          <a:p>
            <a:r>
              <a:rPr lang="en-GB" dirty="0"/>
              <a:t>Parameter server</a:t>
            </a:r>
          </a:p>
        </p:txBody>
      </p:sp>
      <p:sp>
        <p:nvSpPr>
          <p:cNvPr id="3" name="Content Placeholder 2" descr=" 3"/>
          <p:cNvSpPr>
            <a:spLocks noGrp="1"/>
          </p:cNvSpPr>
          <p:nvPr>
            <p:ph idx="1"/>
          </p:nvPr>
        </p:nvSpPr>
        <p:spPr>
          <a:xfrm>
            <a:off x="457200" y="1488049"/>
            <a:ext cx="8229600" cy="4389120"/>
          </a:xfrm>
        </p:spPr>
        <p:txBody>
          <a:bodyPr/>
          <a:lstStyle/>
          <a:p>
            <a:pPr lvl="0">
              <a:buClr>
                <a:srgbClr val="0BD0D9"/>
              </a:buClr>
              <a:buBlip>
                <a:blip r:embed="rId2"/>
              </a:buBlip>
            </a:pPr>
            <a:r>
              <a:rPr lang="en-GB" smtClean="0">
                <a:latin typeface="Constantia"/>
              </a:rPr>
              <a:t>Open up a terminal, then run ROS Master node</a:t>
            </a:r>
          </a:p>
          <a:p>
            <a:pPr marL="0" indent="0">
              <a:buNone/>
            </a:pPr>
            <a:endParaRPr lang="en-GB" sz="2000" dirty="0" smtClean="0"/>
          </a:p>
          <a:p>
            <a:pPr>
              <a:buChar char=" "/>
            </a:pPr>
            <a:r>
              <a:rPr lang="en-GB" smtClean="0"/>
              <a:t>                                                  </a:t>
            </a:r>
            <a:endParaRPr lang="en-GB" dirty="0" smtClean="0"/>
          </a:p>
          <a:p>
            <a:pPr marL="365760" lvl="1" indent="0">
              <a:buNone/>
            </a:pPr>
            <a:r>
              <a:rPr lang="en-GB" sz="1800" dirty="0" smtClean="0"/>
              <a:t>    </a:t>
            </a:r>
          </a:p>
          <a:p>
            <a:pPr marL="365760" lvl="1" indent="0">
              <a:buNone/>
            </a:pPr>
            <a:endParaRPr lang="en-GB" sz="1800" dirty="0" smtClean="0"/>
          </a:p>
          <a:p>
            <a:pPr marL="365760" lvl="1" indent="0">
              <a:buNone/>
            </a:pPr>
            <a:endParaRPr lang="en-GB" sz="1800" dirty="0" smtClean="0"/>
          </a:p>
          <a:p>
            <a:pPr>
              <a:buChar char=" "/>
            </a:pPr>
            <a:r>
              <a:rPr lang="en-GB" smtClean="0"/>
              <a:t>                         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859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 2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14400"/>
          </a:xfrm>
        </p:spPr>
        <p:txBody>
          <a:bodyPr/>
          <a:lstStyle/>
          <a:p>
            <a:r>
              <a:rPr lang="en-GB" dirty="0"/>
              <a:t>Parameter server</a:t>
            </a:r>
          </a:p>
        </p:txBody>
      </p:sp>
      <p:sp>
        <p:nvSpPr>
          <p:cNvPr id="3" name="Content Placeholder 2" descr=" 3"/>
          <p:cNvSpPr>
            <a:spLocks noGrp="1"/>
          </p:cNvSpPr>
          <p:nvPr>
            <p:ph idx="1"/>
          </p:nvPr>
        </p:nvSpPr>
        <p:spPr>
          <a:xfrm>
            <a:off x="457200" y="1488049"/>
            <a:ext cx="8229600" cy="4389120"/>
          </a:xfrm>
        </p:spPr>
        <p:txBody>
          <a:bodyPr/>
          <a:lstStyle/>
          <a:p>
            <a:pPr lvl="0">
              <a:buClr>
                <a:srgbClr val="0BD0D9"/>
              </a:buClr>
              <a:buBlip>
                <a:blip r:embed="rId2"/>
              </a:buBlip>
            </a:pPr>
            <a:r>
              <a:rPr lang="en-GB" smtClean="0">
                <a:latin typeface="Constantia"/>
              </a:rPr>
              <a:t>Open up a terminal, then run ROS Master node</a:t>
            </a:r>
          </a:p>
          <a:p>
            <a:pPr marL="0" indent="0">
              <a:buNone/>
            </a:pPr>
            <a:endParaRPr lang="en-GB" sz="2000" dirty="0" smtClean="0"/>
          </a:p>
          <a:p>
            <a:pPr>
              <a:buChar char=" "/>
            </a:pPr>
            <a:r>
              <a:rPr lang="en-GB" smtClean="0"/>
              <a:t>                                                  </a:t>
            </a:r>
            <a:endParaRPr lang="en-GB" dirty="0" smtClean="0"/>
          </a:p>
          <a:p>
            <a:pPr marL="365760" lvl="1" indent="0">
              <a:buNone/>
            </a:pPr>
            <a:r>
              <a:rPr lang="en-GB" sz="1800" dirty="0" smtClean="0"/>
              <a:t>    </a:t>
            </a:r>
          </a:p>
          <a:p>
            <a:pPr marL="365760" lvl="1" indent="0">
              <a:buNone/>
            </a:pPr>
            <a:endParaRPr lang="en-GB" sz="1800" dirty="0" smtClean="0"/>
          </a:p>
          <a:p>
            <a:pPr marL="365760" lvl="1" indent="0">
              <a:buNone/>
            </a:pPr>
            <a:endParaRPr lang="en-GB" sz="1800" dirty="0" smtClean="0"/>
          </a:p>
          <a:p>
            <a:pPr>
              <a:buChar char=" "/>
            </a:pPr>
            <a:r>
              <a:rPr lang="en-GB" smtClean="0"/>
              <a:t>                         </a:t>
            </a:r>
            <a:endParaRPr lang="en-GB" dirty="0" smtClean="0"/>
          </a:p>
        </p:txBody>
      </p:sp>
      <p:sp>
        <p:nvSpPr>
          <p:cNvPr id="4" name="Rectangle 8" descr=" 5"/>
          <p:cNvSpPr>
            <a:spLocks/>
          </p:cNvSpPr>
          <p:nvPr/>
        </p:nvSpPr>
        <p:spPr bwMode="auto">
          <a:xfrm>
            <a:off x="983202" y="2013360"/>
            <a:ext cx="7008920" cy="369332"/>
          </a:xfrm>
          <a:prstGeom prst="rect">
            <a:avLst/>
          </a:prstGeom>
          <a:solidFill>
            <a:schemeClr val="bg1"/>
          </a:solidFill>
          <a:ln w="25400" cmpd="sng">
            <a:solidFill>
              <a:srgbClr val="0F243E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/>
            <a:r>
              <a:rPr lang="en-GB" dirty="0" smtClean="0"/>
              <a:t>$ </a:t>
            </a:r>
            <a:r>
              <a:rPr lang="en-GB" dirty="0" err="1" smtClean="0"/>
              <a:t>roscore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656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 2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14400"/>
          </a:xfrm>
        </p:spPr>
        <p:txBody>
          <a:bodyPr/>
          <a:lstStyle/>
          <a:p>
            <a:r>
              <a:rPr lang="en-GB" dirty="0"/>
              <a:t>Parameter server</a:t>
            </a:r>
          </a:p>
        </p:txBody>
      </p:sp>
      <p:sp>
        <p:nvSpPr>
          <p:cNvPr id="3" name="Content Placeholder 2" descr=" 3"/>
          <p:cNvSpPr>
            <a:spLocks noGrp="1"/>
          </p:cNvSpPr>
          <p:nvPr>
            <p:ph idx="1"/>
          </p:nvPr>
        </p:nvSpPr>
        <p:spPr>
          <a:xfrm>
            <a:off x="457200" y="1488049"/>
            <a:ext cx="8229600" cy="4389120"/>
          </a:xfrm>
        </p:spPr>
        <p:txBody>
          <a:bodyPr/>
          <a:lstStyle/>
          <a:p>
            <a:pPr lvl="0">
              <a:buClr>
                <a:srgbClr val="0BD0D9"/>
              </a:buClr>
              <a:buBlip>
                <a:blip r:embed="rId2"/>
              </a:buBlip>
            </a:pPr>
            <a:r>
              <a:rPr lang="en-GB" smtClean="0">
                <a:latin typeface="Constantia"/>
              </a:rPr>
              <a:t>Open up a terminal, then run ROS Master node</a:t>
            </a:r>
          </a:p>
          <a:p>
            <a:pPr marL="0" indent="0">
              <a:buNone/>
            </a:pPr>
            <a:endParaRPr lang="en-GB" sz="2000" dirty="0" smtClean="0"/>
          </a:p>
          <a:p>
            <a:pPr lvl="0">
              <a:buClr>
                <a:srgbClr val="0BD0D9"/>
              </a:buClr>
              <a:buBlip>
                <a:blip r:embed="rId2"/>
              </a:buBlip>
            </a:pPr>
            <a:r>
              <a:rPr lang="en-GB" smtClean="0">
                <a:latin typeface="Constantia"/>
              </a:rPr>
              <a:t> In another terminal, explore the parameter server</a:t>
            </a:r>
          </a:p>
          <a:p>
            <a:pPr marL="365760" lvl="1" indent="0">
              <a:buNone/>
            </a:pPr>
            <a:r>
              <a:rPr lang="en-GB" sz="1800" smtClean="0"/>
              <a:t>    </a:t>
            </a:r>
            <a:endParaRPr lang="en-GB" sz="1800" dirty="0" smtClean="0"/>
          </a:p>
          <a:p>
            <a:pPr marL="365760" lvl="1" indent="0">
              <a:buNone/>
            </a:pPr>
            <a:endParaRPr lang="en-GB" sz="1800" dirty="0" smtClean="0"/>
          </a:p>
          <a:p>
            <a:pPr marL="365760" lvl="1" indent="0">
              <a:buNone/>
            </a:pPr>
            <a:endParaRPr lang="en-GB" sz="1800" dirty="0" smtClean="0"/>
          </a:p>
          <a:p>
            <a:pPr>
              <a:buChar char=" "/>
            </a:pPr>
            <a:r>
              <a:rPr lang="en-GB" smtClean="0"/>
              <a:t>                         </a:t>
            </a:r>
            <a:endParaRPr lang="en-GB" dirty="0" smtClean="0"/>
          </a:p>
        </p:txBody>
      </p:sp>
      <p:sp>
        <p:nvSpPr>
          <p:cNvPr id="4" name="Rectangle 8" descr=" 5"/>
          <p:cNvSpPr>
            <a:spLocks/>
          </p:cNvSpPr>
          <p:nvPr/>
        </p:nvSpPr>
        <p:spPr bwMode="auto">
          <a:xfrm>
            <a:off x="983202" y="2013360"/>
            <a:ext cx="7008920" cy="369332"/>
          </a:xfrm>
          <a:prstGeom prst="rect">
            <a:avLst/>
          </a:prstGeom>
          <a:solidFill>
            <a:schemeClr val="bg1"/>
          </a:solidFill>
          <a:ln w="25400" cmpd="sng">
            <a:solidFill>
              <a:srgbClr val="0F243E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/>
            <a:r>
              <a:rPr lang="en-GB" dirty="0" smtClean="0"/>
              <a:t>$ </a:t>
            </a:r>
            <a:r>
              <a:rPr lang="en-GB" dirty="0" err="1" smtClean="0"/>
              <a:t>roscore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396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 2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14400"/>
          </a:xfrm>
        </p:spPr>
        <p:txBody>
          <a:bodyPr/>
          <a:lstStyle/>
          <a:p>
            <a:r>
              <a:rPr lang="en-GB" dirty="0"/>
              <a:t>Parameter server</a:t>
            </a:r>
          </a:p>
        </p:txBody>
      </p:sp>
      <p:sp>
        <p:nvSpPr>
          <p:cNvPr id="3" name="Content Placeholder 2" descr=" 3"/>
          <p:cNvSpPr>
            <a:spLocks noGrp="1"/>
          </p:cNvSpPr>
          <p:nvPr>
            <p:ph idx="1"/>
          </p:nvPr>
        </p:nvSpPr>
        <p:spPr>
          <a:xfrm>
            <a:off x="457200" y="1488049"/>
            <a:ext cx="8229600" cy="4389120"/>
          </a:xfrm>
        </p:spPr>
        <p:txBody>
          <a:bodyPr/>
          <a:lstStyle/>
          <a:p>
            <a:pPr lvl="0">
              <a:buClr>
                <a:srgbClr val="0BD0D9"/>
              </a:buClr>
              <a:buBlip>
                <a:blip r:embed="rId2"/>
              </a:buBlip>
            </a:pPr>
            <a:r>
              <a:rPr lang="en-GB" smtClean="0">
                <a:latin typeface="Constantia"/>
              </a:rPr>
              <a:t>Open up a terminal, then run ROS Master node</a:t>
            </a:r>
          </a:p>
          <a:p>
            <a:pPr marL="0" indent="0">
              <a:buNone/>
            </a:pPr>
            <a:endParaRPr lang="en-GB" sz="2000" dirty="0" smtClean="0"/>
          </a:p>
          <a:p>
            <a:pPr lvl="0">
              <a:buClr>
                <a:srgbClr val="0BD0D9"/>
              </a:buClr>
              <a:buBlip>
                <a:blip r:embed="rId2"/>
              </a:buBlip>
            </a:pPr>
            <a:r>
              <a:rPr lang="en-GB" smtClean="0">
                <a:latin typeface="Constantia"/>
              </a:rPr>
              <a:t> In another terminal, explore the parameter server</a:t>
            </a:r>
          </a:p>
          <a:p>
            <a:pPr marL="365760" lvl="1" indent="0">
              <a:buNone/>
            </a:pPr>
            <a:r>
              <a:rPr lang="en-GB" sz="1800" smtClean="0"/>
              <a:t>    </a:t>
            </a:r>
            <a:endParaRPr lang="en-GB" sz="1800" dirty="0" smtClean="0"/>
          </a:p>
          <a:p>
            <a:pPr marL="365760" lvl="1" indent="0">
              <a:buNone/>
            </a:pPr>
            <a:endParaRPr lang="en-GB" sz="1800" dirty="0" smtClean="0"/>
          </a:p>
          <a:p>
            <a:pPr marL="365760" lvl="1" indent="0">
              <a:buNone/>
            </a:pPr>
            <a:endParaRPr lang="en-GB" sz="1800" dirty="0" smtClean="0"/>
          </a:p>
          <a:p>
            <a:pPr>
              <a:buChar char=" "/>
            </a:pPr>
            <a:r>
              <a:rPr lang="en-GB" smtClean="0"/>
              <a:t>                         </a:t>
            </a:r>
            <a:endParaRPr lang="en-GB" dirty="0" smtClean="0"/>
          </a:p>
        </p:txBody>
      </p:sp>
      <p:sp>
        <p:nvSpPr>
          <p:cNvPr id="4" name="Rectangle 8" descr=" 5"/>
          <p:cNvSpPr>
            <a:spLocks/>
          </p:cNvSpPr>
          <p:nvPr/>
        </p:nvSpPr>
        <p:spPr bwMode="auto">
          <a:xfrm>
            <a:off x="983202" y="2013360"/>
            <a:ext cx="7008920" cy="369332"/>
          </a:xfrm>
          <a:prstGeom prst="rect">
            <a:avLst/>
          </a:prstGeom>
          <a:solidFill>
            <a:schemeClr val="bg1"/>
          </a:solidFill>
          <a:ln w="25400" cmpd="sng">
            <a:solidFill>
              <a:srgbClr val="0F243E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/>
            <a:r>
              <a:rPr lang="en-GB" dirty="0" smtClean="0"/>
              <a:t>$ </a:t>
            </a:r>
            <a:r>
              <a:rPr lang="en-GB" dirty="0" err="1" smtClean="0"/>
              <a:t>roscore</a:t>
            </a:r>
            <a:endParaRPr lang="en-GB" dirty="0"/>
          </a:p>
        </p:txBody>
      </p:sp>
      <p:sp>
        <p:nvSpPr>
          <p:cNvPr id="5" name="Rectangle 8" descr=" 6"/>
          <p:cNvSpPr>
            <a:spLocks/>
          </p:cNvSpPr>
          <p:nvPr/>
        </p:nvSpPr>
        <p:spPr bwMode="auto">
          <a:xfrm>
            <a:off x="983202" y="2810470"/>
            <a:ext cx="7008920" cy="923330"/>
          </a:xfrm>
          <a:prstGeom prst="rect">
            <a:avLst/>
          </a:prstGeom>
          <a:solidFill>
            <a:schemeClr val="bg1"/>
          </a:solidFill>
          <a:ln w="25400" cmpd="sng">
            <a:solidFill>
              <a:srgbClr val="0F243E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65760" lvl="1" indent="0">
              <a:buNone/>
            </a:pPr>
            <a:r>
              <a:rPr lang="en-GB" dirty="0"/>
              <a:t>$ </a:t>
            </a:r>
            <a:r>
              <a:rPr lang="en-GB" dirty="0" err="1"/>
              <a:t>rosparam</a:t>
            </a:r>
            <a:r>
              <a:rPr lang="en-GB" dirty="0"/>
              <a:t> list</a:t>
            </a:r>
          </a:p>
          <a:p>
            <a:pPr marL="365760" lvl="1" indent="0">
              <a:buNone/>
            </a:pPr>
            <a:r>
              <a:rPr lang="en-GB" dirty="0" smtClean="0"/>
              <a:t>$ </a:t>
            </a:r>
            <a:r>
              <a:rPr lang="en-GB" dirty="0" err="1"/>
              <a:t>rosparam</a:t>
            </a:r>
            <a:r>
              <a:rPr lang="en-GB" dirty="0"/>
              <a:t> get /</a:t>
            </a:r>
            <a:r>
              <a:rPr lang="en-GB" dirty="0" err="1"/>
              <a:t>rosdistro</a:t>
            </a:r>
            <a:endParaRPr lang="en-GB" dirty="0"/>
          </a:p>
          <a:p>
            <a:pPr marL="365760" lvl="1" indent="0">
              <a:buNone/>
            </a:pPr>
            <a:r>
              <a:rPr lang="en-GB" dirty="0" smtClean="0"/>
              <a:t>$ </a:t>
            </a:r>
            <a:r>
              <a:rPr lang="en-GB" dirty="0" err="1"/>
              <a:t>rosparam</a:t>
            </a:r>
            <a:r>
              <a:rPr lang="en-GB" dirty="0"/>
              <a:t> get /</a:t>
            </a:r>
            <a:r>
              <a:rPr lang="en-GB" dirty="0" err="1"/>
              <a:t>rosversion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475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 2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14400"/>
          </a:xfrm>
        </p:spPr>
        <p:txBody>
          <a:bodyPr/>
          <a:lstStyle/>
          <a:p>
            <a:r>
              <a:rPr lang="en-GB" dirty="0"/>
              <a:t>Parameter server</a:t>
            </a:r>
          </a:p>
        </p:txBody>
      </p:sp>
      <p:sp>
        <p:nvSpPr>
          <p:cNvPr id="3" name="Content Placeholder 2" descr=" 3"/>
          <p:cNvSpPr>
            <a:spLocks noGrp="1"/>
          </p:cNvSpPr>
          <p:nvPr>
            <p:ph idx="1"/>
          </p:nvPr>
        </p:nvSpPr>
        <p:spPr>
          <a:xfrm>
            <a:off x="457200" y="1488049"/>
            <a:ext cx="8229600" cy="4389120"/>
          </a:xfrm>
        </p:spPr>
        <p:txBody>
          <a:bodyPr/>
          <a:lstStyle/>
          <a:p>
            <a:pPr lvl="0">
              <a:buClr>
                <a:srgbClr val="0BD0D9"/>
              </a:buClr>
              <a:buBlip>
                <a:blip r:embed="rId2"/>
              </a:buBlip>
            </a:pPr>
            <a:r>
              <a:rPr lang="en-GB" smtClean="0">
                <a:latin typeface="Constantia"/>
              </a:rPr>
              <a:t>Open up a terminal, then run ROS Master node</a:t>
            </a:r>
          </a:p>
          <a:p>
            <a:pPr marL="0" indent="0">
              <a:buNone/>
            </a:pPr>
            <a:endParaRPr lang="en-GB" sz="2000" dirty="0" smtClean="0"/>
          </a:p>
          <a:p>
            <a:pPr lvl="0">
              <a:buClr>
                <a:srgbClr val="0BD0D9"/>
              </a:buClr>
              <a:buBlip>
                <a:blip r:embed="rId2"/>
              </a:buBlip>
            </a:pPr>
            <a:r>
              <a:rPr lang="en-GB" smtClean="0">
                <a:latin typeface="Constantia"/>
              </a:rPr>
              <a:t> In another terminal, explore the parameter server</a:t>
            </a:r>
          </a:p>
          <a:p>
            <a:pPr marL="365760" lvl="1" indent="0">
              <a:buNone/>
            </a:pPr>
            <a:r>
              <a:rPr lang="en-GB" sz="1800" smtClean="0"/>
              <a:t>    </a:t>
            </a:r>
            <a:endParaRPr lang="en-GB" sz="1800" dirty="0" smtClean="0"/>
          </a:p>
          <a:p>
            <a:pPr marL="365760" lvl="1" indent="0">
              <a:buNone/>
            </a:pPr>
            <a:endParaRPr lang="en-GB" sz="1800" dirty="0" smtClean="0"/>
          </a:p>
          <a:p>
            <a:pPr marL="365760" lvl="1" indent="0">
              <a:buNone/>
            </a:pPr>
            <a:endParaRPr lang="en-GB" sz="1800" dirty="0" smtClean="0"/>
          </a:p>
          <a:p>
            <a:pPr lvl="0">
              <a:buClr>
                <a:srgbClr val="0BD0D9"/>
              </a:buClr>
              <a:buBlip>
                <a:blip r:embed="rId2"/>
              </a:buBlip>
            </a:pPr>
            <a:r>
              <a:rPr lang="en-GB" smtClean="0">
                <a:latin typeface="Constantia"/>
              </a:rPr>
              <a:t> It should look like this</a:t>
            </a:r>
          </a:p>
          <a:p>
            <a:pPr>
              <a:buChar char=" "/>
            </a:pPr>
            <a:endParaRPr lang="en-GB" dirty="0" smtClean="0"/>
          </a:p>
        </p:txBody>
      </p:sp>
      <p:sp>
        <p:nvSpPr>
          <p:cNvPr id="4" name="Rectangle 8" descr=" 5"/>
          <p:cNvSpPr>
            <a:spLocks/>
          </p:cNvSpPr>
          <p:nvPr/>
        </p:nvSpPr>
        <p:spPr bwMode="auto">
          <a:xfrm>
            <a:off x="983202" y="2013360"/>
            <a:ext cx="7008920" cy="369332"/>
          </a:xfrm>
          <a:prstGeom prst="rect">
            <a:avLst/>
          </a:prstGeom>
          <a:solidFill>
            <a:schemeClr val="bg1"/>
          </a:solidFill>
          <a:ln w="25400" cmpd="sng">
            <a:solidFill>
              <a:srgbClr val="0F243E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/>
            <a:r>
              <a:rPr lang="en-GB" dirty="0" smtClean="0"/>
              <a:t>$ </a:t>
            </a:r>
            <a:r>
              <a:rPr lang="en-GB" dirty="0" err="1" smtClean="0"/>
              <a:t>roscore</a:t>
            </a:r>
            <a:endParaRPr lang="en-GB" dirty="0"/>
          </a:p>
        </p:txBody>
      </p:sp>
      <p:sp>
        <p:nvSpPr>
          <p:cNvPr id="5" name="Rectangle 8" descr=" 6"/>
          <p:cNvSpPr>
            <a:spLocks/>
          </p:cNvSpPr>
          <p:nvPr/>
        </p:nvSpPr>
        <p:spPr bwMode="auto">
          <a:xfrm>
            <a:off x="983202" y="2810470"/>
            <a:ext cx="7008920" cy="923330"/>
          </a:xfrm>
          <a:prstGeom prst="rect">
            <a:avLst/>
          </a:prstGeom>
          <a:solidFill>
            <a:schemeClr val="bg1"/>
          </a:solidFill>
          <a:ln w="25400" cmpd="sng">
            <a:solidFill>
              <a:srgbClr val="0F243E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65760" lvl="1" indent="0">
              <a:buNone/>
            </a:pPr>
            <a:r>
              <a:rPr lang="en-GB" dirty="0"/>
              <a:t>$ </a:t>
            </a:r>
            <a:r>
              <a:rPr lang="en-GB" dirty="0" err="1"/>
              <a:t>rosparam</a:t>
            </a:r>
            <a:r>
              <a:rPr lang="en-GB" dirty="0"/>
              <a:t> list</a:t>
            </a:r>
          </a:p>
          <a:p>
            <a:pPr marL="365760" lvl="1" indent="0">
              <a:buNone/>
            </a:pPr>
            <a:r>
              <a:rPr lang="en-GB" dirty="0" smtClean="0"/>
              <a:t>$ </a:t>
            </a:r>
            <a:r>
              <a:rPr lang="en-GB" dirty="0" err="1"/>
              <a:t>rosparam</a:t>
            </a:r>
            <a:r>
              <a:rPr lang="en-GB" dirty="0"/>
              <a:t> get /</a:t>
            </a:r>
            <a:r>
              <a:rPr lang="en-GB" dirty="0" err="1"/>
              <a:t>rosdistro</a:t>
            </a:r>
            <a:endParaRPr lang="en-GB" dirty="0"/>
          </a:p>
          <a:p>
            <a:pPr marL="365760" lvl="1" indent="0">
              <a:buNone/>
            </a:pPr>
            <a:r>
              <a:rPr lang="en-GB" dirty="0" smtClean="0"/>
              <a:t>$ </a:t>
            </a:r>
            <a:r>
              <a:rPr lang="en-GB" dirty="0" err="1"/>
              <a:t>rosparam</a:t>
            </a:r>
            <a:r>
              <a:rPr lang="en-GB" dirty="0"/>
              <a:t> get /</a:t>
            </a:r>
            <a:r>
              <a:rPr lang="en-GB" dirty="0" err="1"/>
              <a:t>rosversion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532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 2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14400"/>
          </a:xfrm>
        </p:spPr>
        <p:txBody>
          <a:bodyPr/>
          <a:lstStyle/>
          <a:p>
            <a:r>
              <a:rPr lang="en-GB" dirty="0"/>
              <a:t>Parameter server</a:t>
            </a:r>
          </a:p>
        </p:txBody>
      </p:sp>
      <p:sp>
        <p:nvSpPr>
          <p:cNvPr id="3" name="Content Placeholder 2" descr=" 3"/>
          <p:cNvSpPr>
            <a:spLocks noGrp="1"/>
          </p:cNvSpPr>
          <p:nvPr>
            <p:ph idx="1"/>
          </p:nvPr>
        </p:nvSpPr>
        <p:spPr>
          <a:xfrm>
            <a:off x="457200" y="1488049"/>
            <a:ext cx="8229600" cy="4389120"/>
          </a:xfrm>
        </p:spPr>
        <p:txBody>
          <a:bodyPr/>
          <a:lstStyle/>
          <a:p>
            <a:pPr lvl="0">
              <a:buClr>
                <a:srgbClr val="0BD0D9"/>
              </a:buClr>
              <a:buBlip>
                <a:blip r:embed="rId2"/>
              </a:buBlip>
            </a:pPr>
            <a:r>
              <a:rPr lang="en-GB" smtClean="0">
                <a:latin typeface="Constantia"/>
              </a:rPr>
              <a:t>Open up a terminal, then run ROS Master node</a:t>
            </a:r>
          </a:p>
          <a:p>
            <a:pPr marL="0" indent="0">
              <a:buNone/>
            </a:pPr>
            <a:endParaRPr lang="en-GB" sz="2000" dirty="0" smtClean="0"/>
          </a:p>
          <a:p>
            <a:pPr lvl="0">
              <a:buClr>
                <a:srgbClr val="0BD0D9"/>
              </a:buClr>
              <a:buBlip>
                <a:blip r:embed="rId2"/>
              </a:buBlip>
            </a:pPr>
            <a:r>
              <a:rPr lang="en-GB" smtClean="0">
                <a:latin typeface="Constantia"/>
              </a:rPr>
              <a:t> In another terminal, explore the parameter server</a:t>
            </a:r>
          </a:p>
          <a:p>
            <a:pPr marL="365760" lvl="1" indent="0">
              <a:buNone/>
            </a:pPr>
            <a:r>
              <a:rPr lang="en-GB" sz="1800" smtClean="0"/>
              <a:t>    </a:t>
            </a:r>
            <a:endParaRPr lang="en-GB" sz="1800" dirty="0" smtClean="0"/>
          </a:p>
          <a:p>
            <a:pPr marL="365760" lvl="1" indent="0">
              <a:buNone/>
            </a:pPr>
            <a:endParaRPr lang="en-GB" sz="1800" dirty="0" smtClean="0"/>
          </a:p>
          <a:p>
            <a:pPr marL="365760" lvl="1" indent="0">
              <a:buNone/>
            </a:pPr>
            <a:endParaRPr lang="en-GB" sz="1800" dirty="0" smtClean="0"/>
          </a:p>
          <a:p>
            <a:pPr lvl="0">
              <a:buClr>
                <a:srgbClr val="0BD0D9"/>
              </a:buClr>
              <a:buBlip>
                <a:blip r:embed="rId2"/>
              </a:buBlip>
            </a:pPr>
            <a:r>
              <a:rPr lang="en-GB" smtClean="0">
                <a:latin typeface="Constantia"/>
              </a:rPr>
              <a:t> It should look like this</a:t>
            </a:r>
          </a:p>
          <a:p>
            <a:pPr>
              <a:buChar char=" "/>
            </a:pPr>
            <a:endParaRPr lang="en-GB" dirty="0" smtClean="0"/>
          </a:p>
        </p:txBody>
      </p:sp>
      <p:sp>
        <p:nvSpPr>
          <p:cNvPr id="4" name="Rectangle 8" descr=" 5"/>
          <p:cNvSpPr>
            <a:spLocks/>
          </p:cNvSpPr>
          <p:nvPr/>
        </p:nvSpPr>
        <p:spPr bwMode="auto">
          <a:xfrm>
            <a:off x="983202" y="2013360"/>
            <a:ext cx="7008920" cy="369332"/>
          </a:xfrm>
          <a:prstGeom prst="rect">
            <a:avLst/>
          </a:prstGeom>
          <a:solidFill>
            <a:schemeClr val="bg1"/>
          </a:solidFill>
          <a:ln w="25400" cmpd="sng">
            <a:solidFill>
              <a:srgbClr val="0F243E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/>
            <a:r>
              <a:rPr lang="en-GB" dirty="0" smtClean="0"/>
              <a:t>$ </a:t>
            </a:r>
            <a:r>
              <a:rPr lang="en-GB" dirty="0" err="1" smtClean="0"/>
              <a:t>roscore</a:t>
            </a:r>
            <a:endParaRPr lang="en-GB" dirty="0"/>
          </a:p>
        </p:txBody>
      </p:sp>
      <p:sp>
        <p:nvSpPr>
          <p:cNvPr id="5" name="Rectangle 8" descr=" 6"/>
          <p:cNvSpPr>
            <a:spLocks/>
          </p:cNvSpPr>
          <p:nvPr/>
        </p:nvSpPr>
        <p:spPr bwMode="auto">
          <a:xfrm>
            <a:off x="983202" y="2810470"/>
            <a:ext cx="7008920" cy="923330"/>
          </a:xfrm>
          <a:prstGeom prst="rect">
            <a:avLst/>
          </a:prstGeom>
          <a:solidFill>
            <a:schemeClr val="bg1"/>
          </a:solidFill>
          <a:ln w="25400" cmpd="sng">
            <a:solidFill>
              <a:srgbClr val="0F243E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65760" lvl="1" indent="0">
              <a:buNone/>
            </a:pPr>
            <a:r>
              <a:rPr lang="en-GB" dirty="0"/>
              <a:t>$ </a:t>
            </a:r>
            <a:r>
              <a:rPr lang="en-GB" dirty="0" err="1"/>
              <a:t>rosparam</a:t>
            </a:r>
            <a:r>
              <a:rPr lang="en-GB" dirty="0"/>
              <a:t> list</a:t>
            </a:r>
          </a:p>
          <a:p>
            <a:pPr marL="365760" lvl="1" indent="0">
              <a:buNone/>
            </a:pPr>
            <a:r>
              <a:rPr lang="en-GB" dirty="0" smtClean="0"/>
              <a:t>$ </a:t>
            </a:r>
            <a:r>
              <a:rPr lang="en-GB" dirty="0" err="1"/>
              <a:t>rosparam</a:t>
            </a:r>
            <a:r>
              <a:rPr lang="en-GB" dirty="0"/>
              <a:t> get /</a:t>
            </a:r>
            <a:r>
              <a:rPr lang="en-GB" dirty="0" err="1"/>
              <a:t>rosdistro</a:t>
            </a:r>
            <a:endParaRPr lang="en-GB" dirty="0"/>
          </a:p>
          <a:p>
            <a:pPr marL="365760" lvl="1" indent="0">
              <a:buNone/>
            </a:pPr>
            <a:r>
              <a:rPr lang="en-GB" dirty="0" smtClean="0"/>
              <a:t>$ </a:t>
            </a:r>
            <a:r>
              <a:rPr lang="en-GB" dirty="0" err="1"/>
              <a:t>rosparam</a:t>
            </a:r>
            <a:r>
              <a:rPr lang="en-GB" dirty="0"/>
              <a:t> get /</a:t>
            </a:r>
            <a:r>
              <a:rPr lang="en-GB" dirty="0" err="1"/>
              <a:t>rosversion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75</a:t>
            </a:fld>
            <a:endParaRPr 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4270570"/>
            <a:ext cx="4081462" cy="258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198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 2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32688"/>
          </a:xfrm>
        </p:spPr>
        <p:txBody>
          <a:bodyPr/>
          <a:lstStyle/>
          <a:p>
            <a:r>
              <a:rPr lang="en-GB" dirty="0"/>
              <a:t>Messages</a:t>
            </a:r>
          </a:p>
        </p:txBody>
      </p:sp>
      <p:sp>
        <p:nvSpPr>
          <p:cNvPr id="3" name="Content Placeholder 2" descr=" 3"/>
          <p:cNvSpPr>
            <a:spLocks noGrp="1"/>
          </p:cNvSpPr>
          <p:nvPr>
            <p:ph idx="1"/>
          </p:nvPr>
        </p:nvSpPr>
        <p:spPr>
          <a:xfrm>
            <a:off x="457200" y="1524000"/>
            <a:ext cx="8458200" cy="4389120"/>
          </a:xfrm>
        </p:spPr>
        <p:txBody>
          <a:bodyPr>
            <a:normAutofit fontScale="85000" lnSpcReduction="20000"/>
          </a:bodyPr>
          <a:lstStyle/>
          <a:p>
            <a:pPr>
              <a:buSzPct val="100000"/>
              <a:buChar char=" "/>
            </a:pPr>
            <a:r>
              <a:rPr lang="en-GB" smtClean="0"/>
              <a:t>                                                                </a:t>
            </a:r>
            <a:endParaRPr lang="en-GB" dirty="0"/>
          </a:p>
          <a:p>
            <a:pPr>
              <a:buChar char=" "/>
            </a:pPr>
            <a:r>
              <a:rPr lang="en-GB" smtClean="0"/>
              <a:t>                                                           </a:t>
            </a:r>
            <a:endParaRPr lang="en-GB" dirty="0"/>
          </a:p>
          <a:p>
            <a:pPr lvl="1">
              <a:buFont typeface="Wingdings" panose="05000000000000000000" pitchFamily="2" charset="2"/>
              <a:buChar char=" "/>
            </a:pPr>
            <a:r>
              <a:rPr lang="en-GB" smtClean="0"/>
              <a:t>                </a:t>
            </a:r>
            <a:endParaRPr lang="en-GB" dirty="0"/>
          </a:p>
          <a:p>
            <a:pPr lvl="1">
              <a:buFont typeface="Wingdings" panose="05000000000000000000" pitchFamily="2" charset="2"/>
              <a:buChar char=" "/>
            </a:pPr>
            <a:r>
              <a:rPr lang="en-GB" smtClean="0"/>
              <a:t>           </a:t>
            </a:r>
            <a:endParaRPr lang="en-GB" dirty="0"/>
          </a:p>
          <a:p>
            <a:pPr lvl="1">
              <a:buFont typeface="Wingdings" panose="05000000000000000000" pitchFamily="2" charset="2"/>
              <a:buChar char=" "/>
            </a:pPr>
            <a:r>
              <a:rPr lang="en-GB" smtClean="0"/>
              <a:t>      </a:t>
            </a:r>
            <a:endParaRPr lang="en-GB" dirty="0"/>
          </a:p>
          <a:p>
            <a:pPr lvl="1">
              <a:buFont typeface="Wingdings" panose="05000000000000000000" pitchFamily="2" charset="2"/>
              <a:buChar char=" "/>
            </a:pPr>
            <a:r>
              <a:rPr lang="en-GB" smtClean="0"/>
              <a:t>    </a:t>
            </a:r>
            <a:endParaRPr lang="en-GB" dirty="0"/>
          </a:p>
          <a:p>
            <a:pPr lvl="1">
              <a:buFont typeface="Wingdings" panose="05000000000000000000" pitchFamily="2" charset="2"/>
              <a:buChar char=" "/>
            </a:pPr>
            <a:r>
              <a:rPr lang="en-GB" smtClean="0"/>
              <a:t>        </a:t>
            </a:r>
            <a:endParaRPr lang="en-GB" dirty="0"/>
          </a:p>
          <a:p>
            <a:pPr lvl="1">
              <a:buFont typeface="Wingdings" panose="05000000000000000000" pitchFamily="2" charset="2"/>
              <a:buChar char=" "/>
            </a:pPr>
            <a:r>
              <a:rPr lang="en-GB" smtClean="0"/>
              <a:t>       </a:t>
            </a:r>
            <a:endParaRPr lang="en-GB" dirty="0" smtClean="0"/>
          </a:p>
          <a:p>
            <a:pPr lvl="1">
              <a:buFont typeface="Wingdings" panose="05000000000000000000" pitchFamily="2" charset="2"/>
              <a:buChar char=" "/>
            </a:pPr>
            <a:r>
              <a:rPr lang="en-GB" smtClean="0"/>
              <a:t>                            </a:t>
            </a:r>
            <a:r>
              <a:rPr lang="en-GB" smtClean="0">
                <a:hlinkClick r:id="rId2"/>
              </a:rPr>
              <a:t>                      </a:t>
            </a:r>
            <a:r>
              <a:rPr lang="en-GB" smtClean="0"/>
              <a:t>  </a:t>
            </a:r>
            <a:endParaRPr lang="en-GB" dirty="0"/>
          </a:p>
          <a:p>
            <a:pPr>
              <a:buChar char=" "/>
            </a:pPr>
            <a:r>
              <a:rPr lang="en-GB" smtClean="0"/>
              <a:t>                                                     </a:t>
            </a:r>
            <a:endParaRPr lang="en-GB" dirty="0"/>
          </a:p>
          <a:p>
            <a:pPr>
              <a:buChar char=" "/>
            </a:pPr>
            <a:r>
              <a:rPr lang="en-GB" smtClean="0"/>
              <a:t>                                                              </a:t>
            </a:r>
            <a:endParaRPr lang="en-GB" dirty="0"/>
          </a:p>
          <a:p>
            <a:pPr>
              <a:buChar char=" "/>
            </a:pPr>
            <a:r>
              <a:rPr lang="en-GB" smtClean="0"/>
              <a:t>                                               </a:t>
            </a:r>
            <a:endParaRPr lang="en-GB" dirty="0"/>
          </a:p>
          <a:p>
            <a:pPr>
              <a:buChar char=" "/>
            </a:pPr>
            <a:r>
              <a:rPr lang="en-GB" smtClean="0"/>
              <a:t>                                                                 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850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 2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32688"/>
          </a:xfrm>
        </p:spPr>
        <p:txBody>
          <a:bodyPr/>
          <a:lstStyle/>
          <a:p>
            <a:r>
              <a:rPr lang="en-GB" dirty="0"/>
              <a:t>Messages</a:t>
            </a:r>
          </a:p>
        </p:txBody>
      </p:sp>
      <p:sp>
        <p:nvSpPr>
          <p:cNvPr id="3" name="Content Placeholder 2" descr=" 3"/>
          <p:cNvSpPr>
            <a:spLocks noGrp="1"/>
          </p:cNvSpPr>
          <p:nvPr>
            <p:ph idx="1"/>
          </p:nvPr>
        </p:nvSpPr>
        <p:spPr>
          <a:xfrm>
            <a:off x="457200" y="1524000"/>
            <a:ext cx="8458200" cy="4389120"/>
          </a:xfrm>
        </p:spPr>
        <p:txBody>
          <a:bodyPr>
            <a:normAutofit fontScale="85000" lnSpcReduction="20000"/>
          </a:bodyPr>
          <a:lstStyle/>
          <a:p>
            <a:pPr lvl="0">
              <a:buClr>
                <a:srgbClr val="0BD0D9"/>
              </a:buClr>
              <a:buSzPct val="100000"/>
              <a:buBlip>
                <a:blip r:embed="rId2"/>
              </a:buBlip>
            </a:pPr>
            <a:r>
              <a:rPr lang="en-GB" smtClean="0">
                <a:latin typeface="Constantia"/>
              </a:rPr>
              <a:t>Messages are simply a data structure, consisting of typed fields</a:t>
            </a:r>
          </a:p>
          <a:p>
            <a:pPr>
              <a:buChar char=" "/>
            </a:pPr>
            <a:r>
              <a:rPr lang="en-GB" smtClean="0"/>
              <a:t>                                                           </a:t>
            </a:r>
            <a:endParaRPr lang="en-GB" dirty="0"/>
          </a:p>
          <a:p>
            <a:pPr lvl="1">
              <a:buFont typeface="Wingdings" panose="05000000000000000000" pitchFamily="2" charset="2"/>
              <a:buChar char=" "/>
            </a:pPr>
            <a:r>
              <a:rPr lang="en-GB" smtClean="0"/>
              <a:t>                </a:t>
            </a:r>
            <a:endParaRPr lang="en-GB" dirty="0"/>
          </a:p>
          <a:p>
            <a:pPr lvl="1">
              <a:buFont typeface="Wingdings" panose="05000000000000000000" pitchFamily="2" charset="2"/>
              <a:buChar char=" "/>
            </a:pPr>
            <a:r>
              <a:rPr lang="en-GB" smtClean="0"/>
              <a:t>           </a:t>
            </a:r>
            <a:endParaRPr lang="en-GB" dirty="0"/>
          </a:p>
          <a:p>
            <a:pPr lvl="1">
              <a:buFont typeface="Wingdings" panose="05000000000000000000" pitchFamily="2" charset="2"/>
              <a:buChar char=" "/>
            </a:pPr>
            <a:r>
              <a:rPr lang="en-GB" smtClean="0"/>
              <a:t>      </a:t>
            </a:r>
            <a:endParaRPr lang="en-GB" dirty="0"/>
          </a:p>
          <a:p>
            <a:pPr lvl="1">
              <a:buFont typeface="Wingdings" panose="05000000000000000000" pitchFamily="2" charset="2"/>
              <a:buChar char=" "/>
            </a:pPr>
            <a:r>
              <a:rPr lang="en-GB" smtClean="0"/>
              <a:t>    </a:t>
            </a:r>
            <a:endParaRPr lang="en-GB" dirty="0"/>
          </a:p>
          <a:p>
            <a:pPr lvl="1">
              <a:buFont typeface="Wingdings" panose="05000000000000000000" pitchFamily="2" charset="2"/>
              <a:buChar char=" "/>
            </a:pPr>
            <a:r>
              <a:rPr lang="en-GB" smtClean="0"/>
              <a:t>        </a:t>
            </a:r>
            <a:endParaRPr lang="en-GB" dirty="0"/>
          </a:p>
          <a:p>
            <a:pPr lvl="1">
              <a:buFont typeface="Wingdings" panose="05000000000000000000" pitchFamily="2" charset="2"/>
              <a:buChar char=" "/>
            </a:pPr>
            <a:r>
              <a:rPr lang="en-GB" smtClean="0"/>
              <a:t>       </a:t>
            </a:r>
            <a:endParaRPr lang="en-GB" dirty="0" smtClean="0"/>
          </a:p>
          <a:p>
            <a:pPr lvl="1">
              <a:buFont typeface="Wingdings" panose="05000000000000000000" pitchFamily="2" charset="2"/>
              <a:buChar char=" "/>
            </a:pPr>
            <a:r>
              <a:rPr lang="en-GB" smtClean="0"/>
              <a:t>                            </a:t>
            </a:r>
            <a:r>
              <a:rPr lang="en-GB" smtClean="0">
                <a:hlinkClick r:id="rId3"/>
              </a:rPr>
              <a:t>                      </a:t>
            </a:r>
            <a:r>
              <a:rPr lang="en-GB" smtClean="0"/>
              <a:t>  </a:t>
            </a:r>
            <a:endParaRPr lang="en-GB" dirty="0"/>
          </a:p>
          <a:p>
            <a:pPr>
              <a:buChar char=" "/>
            </a:pPr>
            <a:r>
              <a:rPr lang="en-GB" smtClean="0"/>
              <a:t>                                                     </a:t>
            </a:r>
            <a:endParaRPr lang="en-GB" dirty="0"/>
          </a:p>
          <a:p>
            <a:pPr>
              <a:buChar char=" "/>
            </a:pPr>
            <a:r>
              <a:rPr lang="en-GB" smtClean="0"/>
              <a:t>                                                              </a:t>
            </a:r>
            <a:endParaRPr lang="en-GB" dirty="0"/>
          </a:p>
          <a:p>
            <a:pPr>
              <a:buChar char=" "/>
            </a:pPr>
            <a:r>
              <a:rPr lang="en-GB" smtClean="0"/>
              <a:t>                                               </a:t>
            </a:r>
            <a:endParaRPr lang="en-GB" dirty="0"/>
          </a:p>
          <a:p>
            <a:pPr>
              <a:buChar char=" "/>
            </a:pPr>
            <a:r>
              <a:rPr lang="en-GB" smtClean="0"/>
              <a:t>                                                                 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992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 2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32688"/>
          </a:xfrm>
        </p:spPr>
        <p:txBody>
          <a:bodyPr/>
          <a:lstStyle/>
          <a:p>
            <a:r>
              <a:rPr lang="en-GB" dirty="0"/>
              <a:t>Messages</a:t>
            </a:r>
          </a:p>
        </p:txBody>
      </p:sp>
      <p:sp>
        <p:nvSpPr>
          <p:cNvPr id="3" name="Content Placeholder 2" descr=" 3"/>
          <p:cNvSpPr>
            <a:spLocks noGrp="1"/>
          </p:cNvSpPr>
          <p:nvPr>
            <p:ph idx="1"/>
          </p:nvPr>
        </p:nvSpPr>
        <p:spPr>
          <a:xfrm>
            <a:off x="457200" y="1524000"/>
            <a:ext cx="8458200" cy="4389120"/>
          </a:xfrm>
        </p:spPr>
        <p:txBody>
          <a:bodyPr>
            <a:normAutofit fontScale="85000" lnSpcReduction="20000"/>
          </a:bodyPr>
          <a:lstStyle/>
          <a:p>
            <a:pPr lvl="0">
              <a:buClr>
                <a:srgbClr val="0BD0D9"/>
              </a:buClr>
              <a:buSzPct val="100000"/>
              <a:buBlip>
                <a:blip r:embed="rId2"/>
              </a:buBlip>
            </a:pPr>
            <a:r>
              <a:rPr lang="en-GB" dirty="0" smtClean="0">
                <a:latin typeface="Constantia"/>
              </a:rPr>
              <a:t>Messages are simply a data structure, consisting of typed fields</a:t>
            </a:r>
          </a:p>
          <a:p>
            <a:pPr lvl="0">
              <a:buClr>
                <a:srgbClr val="0BD0D9"/>
              </a:buClr>
              <a:buBlip>
                <a:blip r:embed="rId2"/>
              </a:buBlip>
            </a:pPr>
            <a:r>
              <a:rPr lang="en-GB" dirty="0" smtClean="0">
                <a:latin typeface="Constantia"/>
              </a:rPr>
              <a:t>Standard primitive types (and nested arrays) are supported:</a:t>
            </a:r>
          </a:p>
          <a:p>
            <a:pPr lvl="1">
              <a:buClr>
                <a:srgbClr val="0F6FC6"/>
              </a:buClr>
              <a:buFont typeface="Wingdings" panose="05000000000000000000" pitchFamily="2" charset="2"/>
              <a:buChar char="Ø"/>
            </a:pPr>
            <a:r>
              <a:rPr lang="en-GB" dirty="0" smtClean="0">
                <a:latin typeface="Constantia"/>
              </a:rPr>
              <a:t>int8, 16, 32, 64</a:t>
            </a:r>
          </a:p>
          <a:p>
            <a:pPr lvl="1">
              <a:buClr>
                <a:srgbClr val="0F6FC6"/>
              </a:buClr>
              <a:buFont typeface="Wingdings" panose="05000000000000000000" pitchFamily="2" charset="2"/>
              <a:buChar char="Ø"/>
            </a:pPr>
            <a:r>
              <a:rPr lang="en-GB" dirty="0" smtClean="0">
                <a:latin typeface="Constantia"/>
              </a:rPr>
              <a:t>float32, 64</a:t>
            </a:r>
          </a:p>
          <a:p>
            <a:pPr lvl="1">
              <a:buClr>
                <a:srgbClr val="0F6FC6"/>
              </a:buClr>
              <a:buFont typeface="Wingdings" panose="05000000000000000000" pitchFamily="2" charset="2"/>
              <a:buChar char="Ø"/>
            </a:pPr>
            <a:r>
              <a:rPr lang="en-GB" dirty="0" smtClean="0">
                <a:latin typeface="Constantia"/>
              </a:rPr>
              <a:t>string</a:t>
            </a:r>
          </a:p>
          <a:p>
            <a:pPr lvl="1">
              <a:buClr>
                <a:srgbClr val="0F6FC6"/>
              </a:buClr>
              <a:buFont typeface="Wingdings" panose="05000000000000000000" pitchFamily="2" charset="2"/>
              <a:buChar char="Ø"/>
            </a:pPr>
            <a:r>
              <a:rPr lang="en-GB" dirty="0" smtClean="0">
                <a:latin typeface="Constantia"/>
              </a:rPr>
              <a:t>time</a:t>
            </a:r>
          </a:p>
          <a:p>
            <a:pPr lvl="1">
              <a:buClr>
                <a:srgbClr val="0F6FC6"/>
              </a:buClr>
              <a:buFont typeface="Wingdings" panose="05000000000000000000" pitchFamily="2" charset="2"/>
              <a:buChar char="Ø"/>
            </a:pPr>
            <a:r>
              <a:rPr lang="en-GB" dirty="0" smtClean="0">
                <a:latin typeface="Constantia"/>
              </a:rPr>
              <a:t>duration</a:t>
            </a:r>
          </a:p>
          <a:p>
            <a:pPr lvl="1">
              <a:buClr>
                <a:srgbClr val="0F6FC6"/>
              </a:buClr>
              <a:buFont typeface="Wingdings" panose="05000000000000000000" pitchFamily="2" charset="2"/>
              <a:buChar char="Ø"/>
            </a:pPr>
            <a:r>
              <a:rPr lang="en-GB" dirty="0" smtClean="0">
                <a:latin typeface="Constantia"/>
              </a:rPr>
              <a:t>array[]</a:t>
            </a:r>
          </a:p>
          <a:p>
            <a:pPr lvl="1">
              <a:buClr>
                <a:srgbClr val="0F6FC6"/>
              </a:buClr>
              <a:buFont typeface="Wingdings" panose="05000000000000000000" pitchFamily="2" charset="2"/>
              <a:buChar char="Ø"/>
            </a:pPr>
            <a:r>
              <a:rPr lang="en-GB" dirty="0" smtClean="0">
                <a:latin typeface="Constantia"/>
              </a:rPr>
              <a:t>For more information, go to </a:t>
            </a:r>
            <a:r>
              <a:rPr lang="en-GB" dirty="0" smtClean="0">
                <a:latin typeface="Constantia"/>
                <a:hlinkClick r:id="rId3"/>
              </a:rPr>
              <a:t>http://wiki.ros.org/msg</a:t>
            </a:r>
            <a:r>
              <a:rPr lang="en-GB" dirty="0" smtClean="0">
                <a:latin typeface="Constantia"/>
              </a:rPr>
              <a:t>  </a:t>
            </a:r>
          </a:p>
          <a:p>
            <a:pPr>
              <a:buChar char=" "/>
            </a:pPr>
            <a:r>
              <a:rPr lang="en-GB" dirty="0" smtClean="0"/>
              <a:t>                                                     </a:t>
            </a:r>
            <a:endParaRPr lang="en-GB" dirty="0"/>
          </a:p>
          <a:p>
            <a:pPr>
              <a:buChar char=" "/>
            </a:pPr>
            <a:r>
              <a:rPr lang="en-GB" dirty="0" smtClean="0"/>
              <a:t>                                                              </a:t>
            </a:r>
            <a:endParaRPr lang="en-GB" dirty="0"/>
          </a:p>
          <a:p>
            <a:pPr>
              <a:buChar char=" "/>
            </a:pPr>
            <a:r>
              <a:rPr lang="en-GB" dirty="0" smtClean="0"/>
              <a:t>                                               </a:t>
            </a:r>
            <a:endParaRPr lang="en-GB" dirty="0"/>
          </a:p>
          <a:p>
            <a:pPr>
              <a:buChar char=" "/>
            </a:pPr>
            <a:r>
              <a:rPr lang="en-GB" dirty="0" smtClean="0"/>
              <a:t>                                                                 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373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 2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32688"/>
          </a:xfrm>
        </p:spPr>
        <p:txBody>
          <a:bodyPr/>
          <a:lstStyle/>
          <a:p>
            <a:r>
              <a:rPr lang="en-GB" dirty="0"/>
              <a:t>Messages</a:t>
            </a:r>
          </a:p>
        </p:txBody>
      </p:sp>
      <p:sp>
        <p:nvSpPr>
          <p:cNvPr id="3" name="Content Placeholder 2" descr=" 3"/>
          <p:cNvSpPr>
            <a:spLocks noGrp="1"/>
          </p:cNvSpPr>
          <p:nvPr>
            <p:ph idx="1"/>
          </p:nvPr>
        </p:nvSpPr>
        <p:spPr>
          <a:xfrm>
            <a:off x="457200" y="1524000"/>
            <a:ext cx="8458200" cy="4389120"/>
          </a:xfrm>
        </p:spPr>
        <p:txBody>
          <a:bodyPr>
            <a:normAutofit fontScale="85000" lnSpcReduction="20000"/>
          </a:bodyPr>
          <a:lstStyle/>
          <a:p>
            <a:pPr lvl="0">
              <a:buClr>
                <a:srgbClr val="0BD0D9"/>
              </a:buClr>
              <a:buSzPct val="100000"/>
              <a:buBlip>
                <a:blip r:embed="rId2"/>
              </a:buBlip>
            </a:pPr>
            <a:r>
              <a:rPr lang="en-GB" smtClean="0">
                <a:latin typeface="Constantia"/>
              </a:rPr>
              <a:t>Messages are simply a data structure, consisting of typed fields</a:t>
            </a:r>
          </a:p>
          <a:p>
            <a:pPr lvl="0">
              <a:buClr>
                <a:srgbClr val="0BD0D9"/>
              </a:buClr>
              <a:buBlip>
                <a:blip r:embed="rId2"/>
              </a:buBlip>
            </a:pPr>
            <a:r>
              <a:rPr lang="en-GB" smtClean="0">
                <a:latin typeface="Constantia"/>
              </a:rPr>
              <a:t>Standard primitive types (and nested arrays) are supported:</a:t>
            </a:r>
          </a:p>
          <a:p>
            <a:pPr lvl="1">
              <a:buClr>
                <a:srgbClr val="0F6FC6"/>
              </a:buClr>
              <a:buFont typeface="Wingdings" panose="05000000000000000000" pitchFamily="2" charset="2"/>
              <a:buChar char="Ø"/>
            </a:pPr>
            <a:r>
              <a:rPr lang="en-GB" smtClean="0">
                <a:latin typeface="Constantia"/>
              </a:rPr>
              <a:t>int8, 16, 32, 64</a:t>
            </a:r>
          </a:p>
          <a:p>
            <a:pPr lvl="1">
              <a:buClr>
                <a:srgbClr val="0F6FC6"/>
              </a:buClr>
              <a:buFont typeface="Wingdings" panose="05000000000000000000" pitchFamily="2" charset="2"/>
              <a:buChar char="Ø"/>
            </a:pPr>
            <a:r>
              <a:rPr lang="en-GB" smtClean="0">
                <a:latin typeface="Constantia"/>
              </a:rPr>
              <a:t>float32, 64</a:t>
            </a:r>
          </a:p>
          <a:p>
            <a:pPr lvl="1">
              <a:buClr>
                <a:srgbClr val="0F6FC6"/>
              </a:buClr>
              <a:buFont typeface="Wingdings" panose="05000000000000000000" pitchFamily="2" charset="2"/>
              <a:buChar char="Ø"/>
            </a:pPr>
            <a:r>
              <a:rPr lang="en-GB" smtClean="0">
                <a:latin typeface="Constantia"/>
              </a:rPr>
              <a:t>string</a:t>
            </a:r>
          </a:p>
          <a:p>
            <a:pPr lvl="1">
              <a:buClr>
                <a:srgbClr val="0F6FC6"/>
              </a:buClr>
              <a:buFont typeface="Wingdings" panose="05000000000000000000" pitchFamily="2" charset="2"/>
              <a:buChar char="Ø"/>
            </a:pPr>
            <a:r>
              <a:rPr lang="en-GB" smtClean="0">
                <a:latin typeface="Constantia"/>
              </a:rPr>
              <a:t>time</a:t>
            </a:r>
          </a:p>
          <a:p>
            <a:pPr lvl="1">
              <a:buClr>
                <a:srgbClr val="0F6FC6"/>
              </a:buClr>
              <a:buFont typeface="Wingdings" panose="05000000000000000000" pitchFamily="2" charset="2"/>
              <a:buChar char="Ø"/>
            </a:pPr>
            <a:r>
              <a:rPr lang="en-GB" smtClean="0">
                <a:latin typeface="Constantia"/>
              </a:rPr>
              <a:t>duration</a:t>
            </a:r>
          </a:p>
          <a:p>
            <a:pPr lvl="1">
              <a:buClr>
                <a:srgbClr val="0F6FC6"/>
              </a:buClr>
              <a:buFont typeface="Wingdings" panose="05000000000000000000" pitchFamily="2" charset="2"/>
              <a:buChar char="Ø"/>
            </a:pPr>
            <a:r>
              <a:rPr lang="en-GB" smtClean="0">
                <a:latin typeface="Constantia"/>
              </a:rPr>
              <a:t>array[]</a:t>
            </a:r>
          </a:p>
          <a:p>
            <a:pPr lvl="1">
              <a:buClr>
                <a:srgbClr val="0F6FC6"/>
              </a:buClr>
              <a:buFont typeface="Wingdings" panose="05000000000000000000" pitchFamily="2" charset="2"/>
              <a:buChar char="Ø"/>
            </a:pPr>
            <a:r>
              <a:rPr lang="en-GB" smtClean="0">
                <a:latin typeface="Constantia"/>
              </a:rPr>
              <a:t>For more information, go to </a:t>
            </a:r>
            <a:r>
              <a:rPr lang="en-GB" smtClean="0">
                <a:latin typeface="Constantia"/>
                <a:hlinkClick r:id="rId3"/>
              </a:rPr>
              <a:t>http://wiki.ros.org/ms</a:t>
            </a:r>
            <a:r>
              <a:rPr lang="en-GB" smtClean="0">
                <a:latin typeface="Constantia"/>
              </a:rPr>
              <a:t>g </a:t>
            </a:r>
          </a:p>
          <a:p>
            <a:pPr lvl="0">
              <a:buClr>
                <a:srgbClr val="0BD0D9"/>
              </a:buClr>
              <a:buBlip>
                <a:blip r:embed="rId2"/>
              </a:buBlip>
            </a:pPr>
            <a:r>
              <a:rPr lang="en-GB" smtClean="0">
                <a:latin typeface="Constantia"/>
              </a:rPr>
              <a:t>Nodes communicate with each other by passing messages</a:t>
            </a:r>
          </a:p>
          <a:p>
            <a:pPr>
              <a:buChar char=" "/>
            </a:pPr>
            <a:r>
              <a:rPr lang="en-GB" smtClean="0"/>
              <a:t>                                                              </a:t>
            </a:r>
            <a:endParaRPr lang="en-GB" dirty="0"/>
          </a:p>
          <a:p>
            <a:pPr>
              <a:buChar char=" "/>
            </a:pPr>
            <a:r>
              <a:rPr lang="en-GB" smtClean="0"/>
              <a:t>                                               </a:t>
            </a:r>
            <a:endParaRPr lang="en-GB" dirty="0"/>
          </a:p>
          <a:p>
            <a:pPr>
              <a:buChar char=" "/>
            </a:pPr>
            <a:r>
              <a:rPr lang="en-GB" smtClean="0"/>
              <a:t>                                                                 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831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ROS key features</a:t>
            </a:r>
          </a:p>
        </p:txBody>
      </p:sp>
      <p:sp>
        <p:nvSpPr>
          <p:cNvPr id="3" name="Content Placeholder 2" descr=" 3"/>
          <p:cNvSpPr>
            <a:spLocks noGrp="1"/>
          </p:cNvSpPr>
          <p:nvPr>
            <p:ph idx="1"/>
          </p:nvPr>
        </p:nvSpPr>
        <p:spPr>
          <a:xfrm>
            <a:off x="304800" y="1935480"/>
            <a:ext cx="8763000" cy="4389120"/>
          </a:xfrm>
        </p:spPr>
        <p:txBody>
          <a:bodyPr/>
          <a:lstStyle/>
          <a:p>
            <a:pPr lvl="0">
              <a:buClr>
                <a:srgbClr val="0BD0D9"/>
              </a:buClr>
              <a:buBlip>
                <a:blip r:embed="rId2"/>
              </a:buBlip>
            </a:pPr>
            <a:r>
              <a:rPr lang="en-GB" smtClean="0">
                <a:latin typeface="Constantia"/>
              </a:rPr>
              <a:t>hardware abstraction and low-level device control</a:t>
            </a:r>
          </a:p>
          <a:p>
            <a:pPr lvl="0">
              <a:buClr>
                <a:srgbClr val="0BD0D9"/>
              </a:buClr>
              <a:buBlip>
                <a:blip r:embed="rId2"/>
              </a:buBlip>
            </a:pPr>
            <a:r>
              <a:rPr lang="en-GB" smtClean="0">
                <a:latin typeface="Constantia"/>
              </a:rPr>
              <a:t>programming language independence</a:t>
            </a:r>
          </a:p>
          <a:p>
            <a:pPr>
              <a:buChar char=" "/>
            </a:pPr>
            <a:r>
              <a:rPr lang="en-GB" smtClean="0"/>
              <a:t>                                                </a:t>
            </a:r>
            <a:br>
              <a:rPr lang="en-GB" smtClean="0"/>
            </a:br>
            <a:r>
              <a:rPr lang="en-GB" smtClean="0"/>
              <a:t>          </a:t>
            </a:r>
            <a:endParaRPr lang="en-GB" dirty="0"/>
          </a:p>
          <a:p>
            <a:pPr>
              <a:buChar char=" "/>
            </a:pPr>
            <a:r>
              <a:rPr lang="en-GB" smtClean="0"/>
              <a:t>                                                  </a:t>
            </a:r>
            <a:endParaRPr lang="en-GB" dirty="0"/>
          </a:p>
          <a:p>
            <a:pPr>
              <a:buChar char=" "/>
            </a:pPr>
            <a:r>
              <a:rPr lang="en-GB" smtClean="0"/>
              <a:t>                               </a:t>
            </a:r>
            <a:endParaRPr lang="en-GB" dirty="0"/>
          </a:p>
          <a:p>
            <a:pPr>
              <a:buChar char=" "/>
            </a:pPr>
            <a:r>
              <a:rPr lang="en-GB" smtClean="0"/>
              <a:t>                                                    </a:t>
            </a:r>
            <a:br>
              <a:rPr lang="en-GB" smtClean="0"/>
            </a:br>
            <a:r>
              <a:rPr lang="en-GB" smtClean="0"/>
              <a:t>         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638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 2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32688"/>
          </a:xfrm>
        </p:spPr>
        <p:txBody>
          <a:bodyPr/>
          <a:lstStyle/>
          <a:p>
            <a:r>
              <a:rPr lang="en-GB" dirty="0"/>
              <a:t>Messages</a:t>
            </a:r>
          </a:p>
        </p:txBody>
      </p:sp>
      <p:sp>
        <p:nvSpPr>
          <p:cNvPr id="3" name="Content Placeholder 2" descr=" 3"/>
          <p:cNvSpPr>
            <a:spLocks noGrp="1"/>
          </p:cNvSpPr>
          <p:nvPr>
            <p:ph idx="1"/>
          </p:nvPr>
        </p:nvSpPr>
        <p:spPr>
          <a:xfrm>
            <a:off x="457200" y="1524000"/>
            <a:ext cx="8458200" cy="4389120"/>
          </a:xfrm>
        </p:spPr>
        <p:txBody>
          <a:bodyPr>
            <a:normAutofit fontScale="85000" lnSpcReduction="20000"/>
          </a:bodyPr>
          <a:lstStyle/>
          <a:p>
            <a:pPr lvl="0">
              <a:buClr>
                <a:srgbClr val="0BD0D9"/>
              </a:buClr>
              <a:buSzPct val="100000"/>
              <a:buBlip>
                <a:blip r:embed="rId2"/>
              </a:buBlip>
            </a:pPr>
            <a:r>
              <a:rPr lang="en-GB" smtClean="0">
                <a:latin typeface="Constantia"/>
              </a:rPr>
              <a:t>Messages are simply a data structure, consisting of typed fields</a:t>
            </a:r>
          </a:p>
          <a:p>
            <a:pPr lvl="0">
              <a:buClr>
                <a:srgbClr val="0BD0D9"/>
              </a:buClr>
              <a:buBlip>
                <a:blip r:embed="rId2"/>
              </a:buBlip>
            </a:pPr>
            <a:r>
              <a:rPr lang="en-GB" smtClean="0">
                <a:latin typeface="Constantia"/>
              </a:rPr>
              <a:t>Standard primitive types (and nested arrays) are supported:</a:t>
            </a:r>
          </a:p>
          <a:p>
            <a:pPr lvl="1">
              <a:buClr>
                <a:srgbClr val="0F6FC6"/>
              </a:buClr>
              <a:buFont typeface="Wingdings" panose="05000000000000000000" pitchFamily="2" charset="2"/>
              <a:buChar char="Ø"/>
            </a:pPr>
            <a:r>
              <a:rPr lang="en-GB" smtClean="0">
                <a:latin typeface="Constantia"/>
              </a:rPr>
              <a:t>int8, 16, 32, 64</a:t>
            </a:r>
          </a:p>
          <a:p>
            <a:pPr lvl="1">
              <a:buClr>
                <a:srgbClr val="0F6FC6"/>
              </a:buClr>
              <a:buFont typeface="Wingdings" panose="05000000000000000000" pitchFamily="2" charset="2"/>
              <a:buChar char="Ø"/>
            </a:pPr>
            <a:r>
              <a:rPr lang="en-GB" smtClean="0">
                <a:latin typeface="Constantia"/>
              </a:rPr>
              <a:t>float32, 64</a:t>
            </a:r>
          </a:p>
          <a:p>
            <a:pPr lvl="1">
              <a:buClr>
                <a:srgbClr val="0F6FC6"/>
              </a:buClr>
              <a:buFont typeface="Wingdings" panose="05000000000000000000" pitchFamily="2" charset="2"/>
              <a:buChar char="Ø"/>
            </a:pPr>
            <a:r>
              <a:rPr lang="en-GB" smtClean="0">
                <a:latin typeface="Constantia"/>
              </a:rPr>
              <a:t>string</a:t>
            </a:r>
          </a:p>
          <a:p>
            <a:pPr lvl="1">
              <a:buClr>
                <a:srgbClr val="0F6FC6"/>
              </a:buClr>
              <a:buFont typeface="Wingdings" panose="05000000000000000000" pitchFamily="2" charset="2"/>
              <a:buChar char="Ø"/>
            </a:pPr>
            <a:r>
              <a:rPr lang="en-GB" smtClean="0">
                <a:latin typeface="Constantia"/>
              </a:rPr>
              <a:t>time</a:t>
            </a:r>
          </a:p>
          <a:p>
            <a:pPr lvl="1">
              <a:buClr>
                <a:srgbClr val="0F6FC6"/>
              </a:buClr>
              <a:buFont typeface="Wingdings" panose="05000000000000000000" pitchFamily="2" charset="2"/>
              <a:buChar char="Ø"/>
            </a:pPr>
            <a:r>
              <a:rPr lang="en-GB" smtClean="0">
                <a:latin typeface="Constantia"/>
              </a:rPr>
              <a:t>duration</a:t>
            </a:r>
          </a:p>
          <a:p>
            <a:pPr lvl="1">
              <a:buClr>
                <a:srgbClr val="0F6FC6"/>
              </a:buClr>
              <a:buFont typeface="Wingdings" panose="05000000000000000000" pitchFamily="2" charset="2"/>
              <a:buChar char="Ø"/>
            </a:pPr>
            <a:r>
              <a:rPr lang="en-GB" smtClean="0">
                <a:latin typeface="Constantia"/>
              </a:rPr>
              <a:t>array[]</a:t>
            </a:r>
          </a:p>
          <a:p>
            <a:pPr lvl="1">
              <a:buClr>
                <a:srgbClr val="0F6FC6"/>
              </a:buClr>
              <a:buFont typeface="Wingdings" panose="05000000000000000000" pitchFamily="2" charset="2"/>
              <a:buChar char="Ø"/>
            </a:pPr>
            <a:r>
              <a:rPr lang="en-GB" smtClean="0">
                <a:latin typeface="Constantia"/>
              </a:rPr>
              <a:t>For more information, go to </a:t>
            </a:r>
            <a:r>
              <a:rPr lang="en-GB" smtClean="0">
                <a:latin typeface="Constantia"/>
                <a:hlinkClick r:id="rId3"/>
              </a:rPr>
              <a:t>http://wiki.ros.org/ms</a:t>
            </a:r>
            <a:r>
              <a:rPr lang="en-GB" smtClean="0">
                <a:latin typeface="Constantia"/>
              </a:rPr>
              <a:t>g </a:t>
            </a:r>
          </a:p>
          <a:p>
            <a:pPr lvl="0">
              <a:buClr>
                <a:srgbClr val="0BD0D9"/>
              </a:buClr>
              <a:buBlip>
                <a:blip r:embed="rId2"/>
              </a:buBlip>
            </a:pPr>
            <a:r>
              <a:rPr lang="en-GB" smtClean="0">
                <a:latin typeface="Constantia"/>
              </a:rPr>
              <a:t>Nodes communicate with each other by passing messages</a:t>
            </a:r>
          </a:p>
          <a:p>
            <a:pPr lvl="0">
              <a:buClr>
                <a:srgbClr val="0BD0D9"/>
              </a:buClr>
              <a:buBlip>
                <a:blip r:embed="rId2"/>
              </a:buBlip>
            </a:pPr>
            <a:r>
              <a:rPr lang="en-GB" smtClean="0">
                <a:latin typeface="Constantia"/>
              </a:rPr>
              <a:t>Routed via a transport system with publish/subscribe semantics</a:t>
            </a:r>
          </a:p>
          <a:p>
            <a:pPr>
              <a:buChar char=" "/>
            </a:pPr>
            <a:r>
              <a:rPr lang="en-GB" smtClean="0"/>
              <a:t>                                               </a:t>
            </a:r>
            <a:endParaRPr lang="en-GB" dirty="0"/>
          </a:p>
          <a:p>
            <a:pPr>
              <a:buChar char=" "/>
            </a:pPr>
            <a:r>
              <a:rPr lang="en-GB" smtClean="0"/>
              <a:t>                                                                 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506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 2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32688"/>
          </a:xfrm>
        </p:spPr>
        <p:txBody>
          <a:bodyPr/>
          <a:lstStyle/>
          <a:p>
            <a:r>
              <a:rPr lang="en-GB" dirty="0"/>
              <a:t>Messages</a:t>
            </a:r>
          </a:p>
        </p:txBody>
      </p:sp>
      <p:sp>
        <p:nvSpPr>
          <p:cNvPr id="3" name="Content Placeholder 2" descr=" 3"/>
          <p:cNvSpPr>
            <a:spLocks noGrp="1"/>
          </p:cNvSpPr>
          <p:nvPr>
            <p:ph idx="1"/>
          </p:nvPr>
        </p:nvSpPr>
        <p:spPr>
          <a:xfrm>
            <a:off x="457200" y="1524000"/>
            <a:ext cx="8458200" cy="4389120"/>
          </a:xfrm>
        </p:spPr>
        <p:txBody>
          <a:bodyPr>
            <a:normAutofit fontScale="85000" lnSpcReduction="20000"/>
          </a:bodyPr>
          <a:lstStyle/>
          <a:p>
            <a:pPr lvl="0">
              <a:buClr>
                <a:srgbClr val="0BD0D9"/>
              </a:buClr>
              <a:buSzPct val="100000"/>
              <a:buBlip>
                <a:blip r:embed="rId2"/>
              </a:buBlip>
            </a:pPr>
            <a:r>
              <a:rPr lang="en-GB" dirty="0" smtClean="0">
                <a:latin typeface="Constantia"/>
              </a:rPr>
              <a:t>Messages are simply a data structure, consisting of typed fields</a:t>
            </a:r>
          </a:p>
          <a:p>
            <a:pPr lvl="0">
              <a:buClr>
                <a:srgbClr val="0BD0D9"/>
              </a:buClr>
              <a:buBlip>
                <a:blip r:embed="rId2"/>
              </a:buBlip>
            </a:pPr>
            <a:r>
              <a:rPr lang="en-GB" dirty="0" smtClean="0">
                <a:latin typeface="Constantia"/>
              </a:rPr>
              <a:t>Standard primitive types (and nested arrays) are supported:</a:t>
            </a:r>
          </a:p>
          <a:p>
            <a:pPr lvl="1">
              <a:buClr>
                <a:srgbClr val="0F6FC6"/>
              </a:buClr>
              <a:buFont typeface="Wingdings" panose="05000000000000000000" pitchFamily="2" charset="2"/>
              <a:buChar char="Ø"/>
            </a:pPr>
            <a:r>
              <a:rPr lang="en-GB" dirty="0" smtClean="0">
                <a:latin typeface="Constantia"/>
              </a:rPr>
              <a:t>int8, 16, 32, 64</a:t>
            </a:r>
          </a:p>
          <a:p>
            <a:pPr lvl="1">
              <a:buClr>
                <a:srgbClr val="0F6FC6"/>
              </a:buClr>
              <a:buFont typeface="Wingdings" panose="05000000000000000000" pitchFamily="2" charset="2"/>
              <a:buChar char="Ø"/>
            </a:pPr>
            <a:r>
              <a:rPr lang="en-GB" dirty="0" smtClean="0">
                <a:latin typeface="Constantia"/>
              </a:rPr>
              <a:t>float32, 64</a:t>
            </a:r>
          </a:p>
          <a:p>
            <a:pPr lvl="1">
              <a:buClr>
                <a:srgbClr val="0F6FC6"/>
              </a:buClr>
              <a:buFont typeface="Wingdings" panose="05000000000000000000" pitchFamily="2" charset="2"/>
              <a:buChar char="Ø"/>
            </a:pPr>
            <a:r>
              <a:rPr lang="en-GB" dirty="0" smtClean="0">
                <a:latin typeface="Constantia"/>
              </a:rPr>
              <a:t>string</a:t>
            </a:r>
          </a:p>
          <a:p>
            <a:pPr lvl="1">
              <a:buClr>
                <a:srgbClr val="0F6FC6"/>
              </a:buClr>
              <a:buFont typeface="Wingdings" panose="05000000000000000000" pitchFamily="2" charset="2"/>
              <a:buChar char="Ø"/>
            </a:pPr>
            <a:r>
              <a:rPr lang="en-GB" dirty="0" smtClean="0">
                <a:latin typeface="Constantia"/>
              </a:rPr>
              <a:t>time</a:t>
            </a:r>
          </a:p>
          <a:p>
            <a:pPr lvl="1">
              <a:buClr>
                <a:srgbClr val="0F6FC6"/>
              </a:buClr>
              <a:buFont typeface="Wingdings" panose="05000000000000000000" pitchFamily="2" charset="2"/>
              <a:buChar char="Ø"/>
            </a:pPr>
            <a:r>
              <a:rPr lang="en-GB" dirty="0" smtClean="0">
                <a:latin typeface="Constantia"/>
              </a:rPr>
              <a:t>duration</a:t>
            </a:r>
          </a:p>
          <a:p>
            <a:pPr lvl="1">
              <a:buClr>
                <a:srgbClr val="0F6FC6"/>
              </a:buClr>
              <a:buFont typeface="Wingdings" panose="05000000000000000000" pitchFamily="2" charset="2"/>
              <a:buChar char="Ø"/>
            </a:pPr>
            <a:r>
              <a:rPr lang="en-GB" dirty="0" smtClean="0">
                <a:latin typeface="Constantia"/>
              </a:rPr>
              <a:t>array[]</a:t>
            </a:r>
          </a:p>
          <a:p>
            <a:pPr lvl="1">
              <a:buClr>
                <a:srgbClr val="0F6FC6"/>
              </a:buClr>
              <a:buFont typeface="Wingdings" panose="05000000000000000000" pitchFamily="2" charset="2"/>
              <a:buChar char="Ø"/>
            </a:pPr>
            <a:r>
              <a:rPr lang="en-GB" dirty="0" smtClean="0">
                <a:latin typeface="Constantia"/>
              </a:rPr>
              <a:t>For more information, go to </a:t>
            </a:r>
            <a:r>
              <a:rPr lang="en-GB" dirty="0" smtClean="0">
                <a:latin typeface="Constantia"/>
                <a:hlinkClick r:id="rId3"/>
              </a:rPr>
              <a:t>http://wiki.ros.org/ms</a:t>
            </a:r>
            <a:r>
              <a:rPr lang="en-GB" dirty="0" smtClean="0">
                <a:latin typeface="Constantia"/>
              </a:rPr>
              <a:t>g </a:t>
            </a:r>
          </a:p>
          <a:p>
            <a:pPr lvl="0">
              <a:buClr>
                <a:srgbClr val="0BD0D9"/>
              </a:buClr>
              <a:buBlip>
                <a:blip r:embed="rId2"/>
              </a:buBlip>
            </a:pPr>
            <a:r>
              <a:rPr lang="en-GB" dirty="0" smtClean="0">
                <a:latin typeface="Constantia"/>
              </a:rPr>
              <a:t>Nodes communicate with each other by passing messages</a:t>
            </a:r>
          </a:p>
          <a:p>
            <a:pPr lvl="0">
              <a:buClr>
                <a:srgbClr val="0BD0D9"/>
              </a:buClr>
              <a:buBlip>
                <a:blip r:embed="rId2"/>
              </a:buBlip>
            </a:pPr>
            <a:r>
              <a:rPr lang="en-GB" dirty="0" smtClean="0">
                <a:latin typeface="Constantia"/>
              </a:rPr>
              <a:t>Routed via a transport system with publish/subscribe semantics</a:t>
            </a:r>
          </a:p>
          <a:p>
            <a:pPr lvl="0">
              <a:buClr>
                <a:srgbClr val="0BD0D9"/>
              </a:buClr>
              <a:buBlip>
                <a:blip r:embed="rId2"/>
              </a:buBlip>
            </a:pPr>
            <a:r>
              <a:rPr lang="en-GB" dirty="0" smtClean="0">
                <a:latin typeface="Constantia"/>
              </a:rPr>
              <a:t>When used with topics: *.</a:t>
            </a:r>
            <a:r>
              <a:rPr lang="en-GB" dirty="0" err="1" smtClean="0">
                <a:latin typeface="Constantia"/>
              </a:rPr>
              <a:t>msg</a:t>
            </a:r>
            <a:r>
              <a:rPr lang="en-GB" dirty="0" smtClean="0">
                <a:latin typeface="Constantia"/>
              </a:rPr>
              <a:t> (</a:t>
            </a:r>
            <a:r>
              <a:rPr lang="en-GB" dirty="0" err="1" smtClean="0">
                <a:latin typeface="Constantia"/>
              </a:rPr>
              <a:t>n:n</a:t>
            </a:r>
            <a:r>
              <a:rPr lang="en-GB" dirty="0" smtClean="0">
                <a:latin typeface="Constantia"/>
              </a:rPr>
              <a:t>)</a:t>
            </a:r>
          </a:p>
          <a:p>
            <a:pPr>
              <a:buChar char=" "/>
            </a:pPr>
            <a:r>
              <a:rPr lang="en-GB" dirty="0" smtClean="0"/>
              <a:t>                                                                 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022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 2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32688"/>
          </a:xfrm>
        </p:spPr>
        <p:txBody>
          <a:bodyPr/>
          <a:lstStyle/>
          <a:p>
            <a:r>
              <a:rPr lang="en-GB" dirty="0"/>
              <a:t>Messages</a:t>
            </a:r>
          </a:p>
        </p:txBody>
      </p:sp>
      <p:sp>
        <p:nvSpPr>
          <p:cNvPr id="3" name="Content Placeholder 2" descr=" 3"/>
          <p:cNvSpPr>
            <a:spLocks noGrp="1"/>
          </p:cNvSpPr>
          <p:nvPr>
            <p:ph idx="1"/>
          </p:nvPr>
        </p:nvSpPr>
        <p:spPr>
          <a:xfrm>
            <a:off x="457200" y="1524000"/>
            <a:ext cx="8458200" cy="4389120"/>
          </a:xfrm>
        </p:spPr>
        <p:txBody>
          <a:bodyPr>
            <a:normAutofit fontScale="85000" lnSpcReduction="20000"/>
          </a:bodyPr>
          <a:lstStyle/>
          <a:p>
            <a:pPr lvl="0">
              <a:buClr>
                <a:srgbClr val="0BD0D9"/>
              </a:buClr>
              <a:buSzPct val="100000"/>
              <a:buBlip>
                <a:blip r:embed="rId2"/>
              </a:buBlip>
            </a:pPr>
            <a:r>
              <a:rPr lang="en-GB" dirty="0" smtClean="0">
                <a:latin typeface="Constantia"/>
              </a:rPr>
              <a:t>Messages are simply a data structure, consisting of typed fields</a:t>
            </a:r>
          </a:p>
          <a:p>
            <a:pPr lvl="0">
              <a:buClr>
                <a:srgbClr val="0BD0D9"/>
              </a:buClr>
              <a:buBlip>
                <a:blip r:embed="rId2"/>
              </a:buBlip>
            </a:pPr>
            <a:r>
              <a:rPr lang="en-GB" dirty="0" smtClean="0">
                <a:latin typeface="Constantia"/>
              </a:rPr>
              <a:t>Standard primitive types (and nested arrays) are supported:</a:t>
            </a:r>
          </a:p>
          <a:p>
            <a:pPr lvl="1">
              <a:buClr>
                <a:srgbClr val="0F6FC6"/>
              </a:buClr>
              <a:buFont typeface="Wingdings" panose="05000000000000000000" pitchFamily="2" charset="2"/>
              <a:buChar char="Ø"/>
            </a:pPr>
            <a:r>
              <a:rPr lang="en-GB" dirty="0" smtClean="0">
                <a:latin typeface="Constantia"/>
              </a:rPr>
              <a:t>int8, 16, 32, 64</a:t>
            </a:r>
          </a:p>
          <a:p>
            <a:pPr lvl="1">
              <a:buClr>
                <a:srgbClr val="0F6FC6"/>
              </a:buClr>
              <a:buFont typeface="Wingdings" panose="05000000000000000000" pitchFamily="2" charset="2"/>
              <a:buChar char="Ø"/>
            </a:pPr>
            <a:r>
              <a:rPr lang="en-GB" dirty="0" smtClean="0">
                <a:latin typeface="Constantia"/>
              </a:rPr>
              <a:t>float32, 64</a:t>
            </a:r>
          </a:p>
          <a:p>
            <a:pPr lvl="1">
              <a:buClr>
                <a:srgbClr val="0F6FC6"/>
              </a:buClr>
              <a:buFont typeface="Wingdings" panose="05000000000000000000" pitchFamily="2" charset="2"/>
              <a:buChar char="Ø"/>
            </a:pPr>
            <a:r>
              <a:rPr lang="en-GB" dirty="0" smtClean="0">
                <a:latin typeface="Constantia"/>
              </a:rPr>
              <a:t>string</a:t>
            </a:r>
          </a:p>
          <a:p>
            <a:pPr lvl="1">
              <a:buClr>
                <a:srgbClr val="0F6FC6"/>
              </a:buClr>
              <a:buFont typeface="Wingdings" panose="05000000000000000000" pitchFamily="2" charset="2"/>
              <a:buChar char="Ø"/>
            </a:pPr>
            <a:r>
              <a:rPr lang="en-GB" dirty="0" smtClean="0">
                <a:latin typeface="Constantia"/>
              </a:rPr>
              <a:t>time</a:t>
            </a:r>
          </a:p>
          <a:p>
            <a:pPr lvl="1">
              <a:buClr>
                <a:srgbClr val="0F6FC6"/>
              </a:buClr>
              <a:buFont typeface="Wingdings" panose="05000000000000000000" pitchFamily="2" charset="2"/>
              <a:buChar char="Ø"/>
            </a:pPr>
            <a:r>
              <a:rPr lang="en-GB" dirty="0" smtClean="0">
                <a:latin typeface="Constantia"/>
              </a:rPr>
              <a:t>duration</a:t>
            </a:r>
          </a:p>
          <a:p>
            <a:pPr lvl="1">
              <a:buClr>
                <a:srgbClr val="0F6FC6"/>
              </a:buClr>
              <a:buFont typeface="Wingdings" panose="05000000000000000000" pitchFamily="2" charset="2"/>
              <a:buChar char="Ø"/>
            </a:pPr>
            <a:r>
              <a:rPr lang="en-GB" dirty="0" smtClean="0">
                <a:latin typeface="Constantia"/>
              </a:rPr>
              <a:t>array[]</a:t>
            </a:r>
          </a:p>
          <a:p>
            <a:pPr lvl="1">
              <a:buClr>
                <a:srgbClr val="0F6FC6"/>
              </a:buClr>
              <a:buFont typeface="Wingdings" panose="05000000000000000000" pitchFamily="2" charset="2"/>
              <a:buChar char="Ø"/>
            </a:pPr>
            <a:r>
              <a:rPr lang="en-GB" dirty="0" smtClean="0">
                <a:latin typeface="Constantia"/>
              </a:rPr>
              <a:t>For more information, go to </a:t>
            </a:r>
            <a:r>
              <a:rPr lang="en-GB" dirty="0" smtClean="0">
                <a:latin typeface="Constantia"/>
                <a:hlinkClick r:id="rId3"/>
              </a:rPr>
              <a:t>http://wiki.ros.org/msg</a:t>
            </a:r>
            <a:r>
              <a:rPr lang="en-GB" dirty="0" smtClean="0">
                <a:latin typeface="Constantia"/>
              </a:rPr>
              <a:t>  </a:t>
            </a:r>
          </a:p>
          <a:p>
            <a:pPr lvl="0">
              <a:buClr>
                <a:srgbClr val="0BD0D9"/>
              </a:buClr>
              <a:buBlip>
                <a:blip r:embed="rId2"/>
              </a:buBlip>
            </a:pPr>
            <a:r>
              <a:rPr lang="en-GB" dirty="0" smtClean="0">
                <a:latin typeface="Constantia"/>
              </a:rPr>
              <a:t>Nodes communicate with each other by passing messages</a:t>
            </a:r>
          </a:p>
          <a:p>
            <a:pPr lvl="0">
              <a:buClr>
                <a:srgbClr val="0BD0D9"/>
              </a:buClr>
              <a:buBlip>
                <a:blip r:embed="rId2"/>
              </a:buBlip>
            </a:pPr>
            <a:r>
              <a:rPr lang="en-GB" dirty="0" smtClean="0">
                <a:latin typeface="Constantia"/>
              </a:rPr>
              <a:t>Routed via a transport system with publish/subscribe semantics</a:t>
            </a:r>
          </a:p>
          <a:p>
            <a:pPr lvl="0">
              <a:buClr>
                <a:srgbClr val="0BD0D9"/>
              </a:buClr>
              <a:buBlip>
                <a:blip r:embed="rId2"/>
              </a:buBlip>
            </a:pPr>
            <a:r>
              <a:rPr lang="en-GB" dirty="0" smtClean="0">
                <a:latin typeface="Constantia"/>
              </a:rPr>
              <a:t>When used with topics: *.</a:t>
            </a:r>
            <a:r>
              <a:rPr lang="en-GB" dirty="0" err="1" smtClean="0">
                <a:latin typeface="Constantia"/>
              </a:rPr>
              <a:t>msg</a:t>
            </a:r>
            <a:r>
              <a:rPr lang="en-GB" dirty="0" smtClean="0">
                <a:latin typeface="Constantia"/>
              </a:rPr>
              <a:t> (</a:t>
            </a:r>
            <a:r>
              <a:rPr lang="en-GB" dirty="0" err="1" smtClean="0">
                <a:latin typeface="Constantia"/>
              </a:rPr>
              <a:t>n:n</a:t>
            </a:r>
            <a:r>
              <a:rPr lang="en-GB" dirty="0" smtClean="0">
                <a:latin typeface="Constantia"/>
              </a:rPr>
              <a:t>)</a:t>
            </a:r>
          </a:p>
          <a:p>
            <a:pPr lvl="0">
              <a:buClr>
                <a:srgbClr val="0BD0D9"/>
              </a:buClr>
              <a:buBlip>
                <a:blip r:embed="rId2"/>
              </a:buBlip>
            </a:pPr>
            <a:r>
              <a:rPr lang="en-GB" dirty="0" smtClean="0">
                <a:latin typeface="Constantia"/>
              </a:rPr>
              <a:t>When used with services: *.</a:t>
            </a:r>
            <a:r>
              <a:rPr lang="en-GB" dirty="0" err="1" smtClean="0">
                <a:latin typeface="Constantia"/>
              </a:rPr>
              <a:t>srv</a:t>
            </a:r>
            <a:r>
              <a:rPr lang="en-GB" dirty="0" smtClean="0">
                <a:latin typeface="Constantia"/>
              </a:rPr>
              <a:t> (1:1 { request + response})</a:t>
            </a:r>
          </a:p>
          <a:p>
            <a:pPr>
              <a:buChar char=" 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114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 2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856488"/>
          </a:xfrm>
        </p:spPr>
        <p:txBody>
          <a:bodyPr/>
          <a:lstStyle/>
          <a:p>
            <a:r>
              <a:rPr lang="en-GB" dirty="0"/>
              <a:t>Topics</a:t>
            </a:r>
          </a:p>
        </p:txBody>
      </p:sp>
      <p:sp>
        <p:nvSpPr>
          <p:cNvPr id="3" name="Content Placeholder 2" descr="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89120"/>
          </a:xfrm>
        </p:spPr>
        <p:txBody>
          <a:bodyPr>
            <a:normAutofit fontScale="92500" lnSpcReduction="20000"/>
          </a:bodyPr>
          <a:lstStyle/>
          <a:p>
            <a:pPr>
              <a:buSzPct val="100000"/>
              <a:buChar char=" "/>
            </a:pPr>
            <a:r>
              <a:rPr lang="en-GB" smtClean="0"/>
              <a:t>                                                            </a:t>
            </a:r>
            <a:endParaRPr lang="en-GB" dirty="0" smtClean="0"/>
          </a:p>
          <a:p>
            <a:pPr>
              <a:buSzPct val="100000"/>
              <a:buChar char=" "/>
            </a:pPr>
            <a:r>
              <a:rPr lang="en-GB" smtClean="0"/>
              <a:t>                                                              </a:t>
            </a:r>
            <a:endParaRPr lang="en-GB" dirty="0"/>
          </a:p>
          <a:p>
            <a:pPr>
              <a:buSzPct val="100000"/>
              <a:buChar char=" "/>
            </a:pPr>
            <a:r>
              <a:rPr lang="en-GB" smtClean="0"/>
              <a:t>                                                             </a:t>
            </a:r>
            <a:endParaRPr lang="en-GB" dirty="0"/>
          </a:p>
          <a:p>
            <a:pPr>
              <a:buChar char=" "/>
            </a:pPr>
            <a:r>
              <a:rPr lang="en-GB" smtClean="0"/>
              <a:t>                      </a:t>
            </a:r>
            <a:endParaRPr lang="en-GB" dirty="0"/>
          </a:p>
          <a:p>
            <a:pPr>
              <a:buSzPct val="100000"/>
              <a:buChar char=" "/>
            </a:pPr>
            <a:r>
              <a:rPr lang="en-GB" smtClean="0"/>
              <a:t>                                                             </a:t>
            </a:r>
            <a:endParaRPr lang="en-GB" dirty="0"/>
          </a:p>
          <a:p>
            <a:pPr>
              <a:buSzPct val="100000"/>
              <a:buChar char=" "/>
            </a:pPr>
            <a:r>
              <a:rPr lang="en-GB" smtClean="0"/>
              <a:t>                                                             </a:t>
            </a:r>
            <a:endParaRPr lang="en-GB" dirty="0"/>
          </a:p>
          <a:p>
            <a:pPr>
              <a:buSzPct val="100000"/>
              <a:buChar char=" "/>
            </a:pPr>
            <a:r>
              <a:rPr lang="en-GB" smtClean="0"/>
              <a:t>                                                                </a:t>
            </a:r>
            <a:endParaRPr lang="en-GB" dirty="0"/>
          </a:p>
          <a:p>
            <a:pPr>
              <a:buChar char=" "/>
            </a:pPr>
            <a:r>
              <a:rPr lang="en-GB" smtClean="0"/>
              <a:t>             </a:t>
            </a:r>
            <a:endParaRPr lang="en-GB" dirty="0"/>
          </a:p>
          <a:p>
            <a:pPr>
              <a:buSzPct val="100000"/>
              <a:buChar char=" "/>
            </a:pPr>
            <a:r>
              <a:rPr lang="en-GB" smtClean="0"/>
              <a:t>                                                             </a:t>
            </a:r>
            <a:endParaRPr lang="en-GB" dirty="0"/>
          </a:p>
          <a:p>
            <a:pPr>
              <a:buChar char=" "/>
            </a:pPr>
            <a:r>
              <a:rPr lang="en-GB" smtClean="0"/>
              <a:t>                      </a:t>
            </a:r>
            <a:endParaRPr lang="en-GB" dirty="0"/>
          </a:p>
          <a:p>
            <a:pPr>
              <a:buSzPct val="100000"/>
              <a:buChar char=" "/>
            </a:pPr>
            <a:r>
              <a:rPr lang="en-GB" smtClean="0"/>
              <a:t>                                      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526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 2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856488"/>
          </a:xfrm>
        </p:spPr>
        <p:txBody>
          <a:bodyPr/>
          <a:lstStyle/>
          <a:p>
            <a:r>
              <a:rPr lang="en-GB" dirty="0"/>
              <a:t>Topics</a:t>
            </a:r>
          </a:p>
        </p:txBody>
      </p:sp>
      <p:sp>
        <p:nvSpPr>
          <p:cNvPr id="3" name="Content Placeholder 2" descr=" 3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389120"/>
          </a:xfrm>
        </p:spPr>
        <p:txBody>
          <a:bodyPr>
            <a:normAutofit fontScale="92500" lnSpcReduction="20000"/>
          </a:bodyPr>
          <a:lstStyle/>
          <a:p>
            <a:pPr lvl="0">
              <a:buClr>
                <a:srgbClr val="0BD0D9"/>
              </a:buClr>
              <a:buSzPct val="100000"/>
              <a:buBlip>
                <a:blip r:embed="rId2"/>
              </a:buBlip>
            </a:pPr>
            <a:r>
              <a:rPr lang="en-GB" dirty="0" smtClean="0">
                <a:latin typeface="Constantia"/>
              </a:rPr>
              <a:t>A node sends out a message by publishing it to a given Topic</a:t>
            </a:r>
          </a:p>
          <a:p>
            <a:pPr>
              <a:buSzPct val="100000"/>
              <a:buChar char=" "/>
            </a:pPr>
            <a:r>
              <a:rPr lang="en-GB" dirty="0" smtClean="0"/>
              <a:t>                                                              </a:t>
            </a:r>
            <a:endParaRPr lang="en-GB" dirty="0"/>
          </a:p>
          <a:p>
            <a:pPr>
              <a:buSzPct val="100000"/>
              <a:buChar char=" "/>
            </a:pPr>
            <a:r>
              <a:rPr lang="en-GB" dirty="0" smtClean="0"/>
              <a:t>                                                             </a:t>
            </a:r>
            <a:endParaRPr lang="en-GB" dirty="0"/>
          </a:p>
          <a:p>
            <a:pPr>
              <a:buChar char=" "/>
            </a:pPr>
            <a:r>
              <a:rPr lang="en-GB" dirty="0" smtClean="0"/>
              <a:t>                      </a:t>
            </a:r>
            <a:endParaRPr lang="en-GB" dirty="0"/>
          </a:p>
          <a:p>
            <a:pPr>
              <a:buSzPct val="100000"/>
              <a:buChar char=" "/>
            </a:pPr>
            <a:r>
              <a:rPr lang="en-GB" dirty="0" smtClean="0"/>
              <a:t>                                                             </a:t>
            </a:r>
            <a:endParaRPr lang="en-GB" dirty="0"/>
          </a:p>
          <a:p>
            <a:pPr>
              <a:buSzPct val="100000"/>
              <a:buChar char=" "/>
            </a:pPr>
            <a:r>
              <a:rPr lang="en-GB" dirty="0" smtClean="0"/>
              <a:t>                                                             </a:t>
            </a:r>
            <a:endParaRPr lang="en-GB" dirty="0"/>
          </a:p>
          <a:p>
            <a:pPr>
              <a:buSzPct val="100000"/>
              <a:buChar char=" "/>
            </a:pPr>
            <a:r>
              <a:rPr lang="en-GB" dirty="0" smtClean="0"/>
              <a:t>                                                                </a:t>
            </a:r>
            <a:endParaRPr lang="en-GB" dirty="0"/>
          </a:p>
          <a:p>
            <a:pPr>
              <a:buChar char=" "/>
            </a:pPr>
            <a:r>
              <a:rPr lang="en-GB" dirty="0" smtClean="0"/>
              <a:t>             </a:t>
            </a:r>
            <a:endParaRPr lang="en-GB" dirty="0"/>
          </a:p>
          <a:p>
            <a:pPr>
              <a:buSzPct val="100000"/>
              <a:buChar char=" "/>
            </a:pPr>
            <a:r>
              <a:rPr lang="en-GB" dirty="0" smtClean="0"/>
              <a:t>                                                             </a:t>
            </a:r>
            <a:endParaRPr lang="en-GB" dirty="0"/>
          </a:p>
          <a:p>
            <a:pPr>
              <a:buChar char=" "/>
            </a:pPr>
            <a:r>
              <a:rPr lang="en-GB" dirty="0" smtClean="0"/>
              <a:t>                      </a:t>
            </a:r>
            <a:endParaRPr lang="en-GB" dirty="0"/>
          </a:p>
          <a:p>
            <a:pPr>
              <a:buSzPct val="100000"/>
              <a:buChar char=" "/>
            </a:pPr>
            <a:r>
              <a:rPr lang="en-GB" dirty="0" smtClean="0"/>
              <a:t>                                      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508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 2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856488"/>
          </a:xfrm>
        </p:spPr>
        <p:txBody>
          <a:bodyPr/>
          <a:lstStyle/>
          <a:p>
            <a:r>
              <a:rPr lang="en-GB" dirty="0"/>
              <a:t>Topics</a:t>
            </a:r>
          </a:p>
        </p:txBody>
      </p:sp>
      <p:sp>
        <p:nvSpPr>
          <p:cNvPr id="3" name="Content Placeholder 2" descr="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89120"/>
          </a:xfrm>
        </p:spPr>
        <p:txBody>
          <a:bodyPr>
            <a:normAutofit fontScale="85000" lnSpcReduction="10000"/>
          </a:bodyPr>
          <a:lstStyle/>
          <a:p>
            <a:pPr lvl="0">
              <a:buClr>
                <a:srgbClr val="0BD0D9"/>
              </a:buClr>
              <a:buSzPct val="100000"/>
              <a:buBlip>
                <a:blip r:embed="rId2"/>
              </a:buBlip>
            </a:pPr>
            <a:r>
              <a:rPr lang="en-GB" dirty="0" smtClean="0">
                <a:latin typeface="Constantia"/>
              </a:rPr>
              <a:t>A node sends out a message by publishing it to a given Topic</a:t>
            </a:r>
          </a:p>
          <a:p>
            <a:pPr lvl="0">
              <a:buClr>
                <a:srgbClr val="0BD0D9"/>
              </a:buClr>
              <a:buSzPct val="100000"/>
              <a:buBlip>
                <a:blip r:embed="rId2"/>
              </a:buBlip>
            </a:pPr>
            <a:r>
              <a:rPr lang="en-GB" dirty="0" smtClean="0">
                <a:latin typeface="Constantia"/>
              </a:rPr>
              <a:t>The topic type is defined by the message type publishing on it</a:t>
            </a:r>
          </a:p>
          <a:p>
            <a:pPr>
              <a:buSzPct val="100000"/>
              <a:buChar char=" "/>
            </a:pPr>
            <a:r>
              <a:rPr lang="en-GB" dirty="0" smtClean="0"/>
              <a:t>                                                             </a:t>
            </a:r>
            <a:endParaRPr lang="en-GB" dirty="0"/>
          </a:p>
          <a:p>
            <a:pPr>
              <a:buChar char=" "/>
            </a:pPr>
            <a:r>
              <a:rPr lang="en-GB" dirty="0" smtClean="0"/>
              <a:t>                      </a:t>
            </a:r>
            <a:endParaRPr lang="en-GB" dirty="0"/>
          </a:p>
          <a:p>
            <a:pPr>
              <a:buSzPct val="100000"/>
              <a:buChar char=" "/>
            </a:pPr>
            <a:r>
              <a:rPr lang="en-GB" dirty="0" smtClean="0"/>
              <a:t>                                                             </a:t>
            </a:r>
            <a:endParaRPr lang="en-GB" dirty="0"/>
          </a:p>
          <a:p>
            <a:pPr>
              <a:buSzPct val="100000"/>
              <a:buChar char=" "/>
            </a:pPr>
            <a:r>
              <a:rPr lang="en-GB" dirty="0" smtClean="0"/>
              <a:t>                                                             </a:t>
            </a:r>
            <a:endParaRPr lang="en-GB" dirty="0"/>
          </a:p>
          <a:p>
            <a:pPr>
              <a:buSzPct val="100000"/>
              <a:buChar char=" "/>
            </a:pPr>
            <a:r>
              <a:rPr lang="en-GB" dirty="0" smtClean="0"/>
              <a:t>                                                                </a:t>
            </a:r>
            <a:endParaRPr lang="en-GB" dirty="0"/>
          </a:p>
          <a:p>
            <a:pPr>
              <a:buChar char=" "/>
            </a:pPr>
            <a:r>
              <a:rPr lang="en-GB" dirty="0" smtClean="0"/>
              <a:t>             </a:t>
            </a:r>
            <a:endParaRPr lang="en-GB" dirty="0"/>
          </a:p>
          <a:p>
            <a:pPr>
              <a:buSzPct val="100000"/>
              <a:buChar char=" "/>
            </a:pPr>
            <a:r>
              <a:rPr lang="en-GB" dirty="0" smtClean="0"/>
              <a:t>                                                             </a:t>
            </a:r>
            <a:endParaRPr lang="en-GB" dirty="0"/>
          </a:p>
          <a:p>
            <a:pPr>
              <a:buChar char=" "/>
            </a:pPr>
            <a:r>
              <a:rPr lang="en-GB" dirty="0" smtClean="0"/>
              <a:t>                      </a:t>
            </a:r>
            <a:endParaRPr lang="en-GB" dirty="0"/>
          </a:p>
          <a:p>
            <a:pPr>
              <a:buSzPct val="100000"/>
              <a:buChar char=" "/>
            </a:pPr>
            <a:r>
              <a:rPr lang="en-GB" dirty="0" smtClean="0"/>
              <a:t>                                      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195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 2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856488"/>
          </a:xfrm>
        </p:spPr>
        <p:txBody>
          <a:bodyPr/>
          <a:lstStyle/>
          <a:p>
            <a:r>
              <a:rPr lang="en-GB" dirty="0"/>
              <a:t>Topics</a:t>
            </a:r>
          </a:p>
        </p:txBody>
      </p:sp>
      <p:sp>
        <p:nvSpPr>
          <p:cNvPr id="3" name="Content Placeholder 2" descr="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89120"/>
          </a:xfrm>
        </p:spPr>
        <p:txBody>
          <a:bodyPr>
            <a:normAutofit fontScale="85000" lnSpcReduction="10000"/>
          </a:bodyPr>
          <a:lstStyle/>
          <a:p>
            <a:pPr lvl="0">
              <a:buClr>
                <a:srgbClr val="0BD0D9"/>
              </a:buClr>
              <a:buSzPct val="100000"/>
              <a:buBlip>
                <a:blip r:embed="rId2"/>
              </a:buBlip>
            </a:pPr>
            <a:r>
              <a:rPr lang="en-GB" dirty="0" smtClean="0">
                <a:latin typeface="Constantia"/>
              </a:rPr>
              <a:t>A node sends out a message by publishing it to a given Topic</a:t>
            </a:r>
          </a:p>
          <a:p>
            <a:pPr lvl="0">
              <a:buClr>
                <a:srgbClr val="0BD0D9"/>
              </a:buClr>
              <a:buSzPct val="100000"/>
              <a:buBlip>
                <a:blip r:embed="rId2"/>
              </a:buBlip>
            </a:pPr>
            <a:r>
              <a:rPr lang="en-GB" dirty="0" smtClean="0">
                <a:latin typeface="Constantia"/>
              </a:rPr>
              <a:t>The topic type is defined by the message type publishing on it</a:t>
            </a:r>
          </a:p>
          <a:p>
            <a:pPr lvl="0">
              <a:buClr>
                <a:srgbClr val="0BD0D9"/>
              </a:buClr>
              <a:buSzPct val="100000"/>
              <a:buBlip>
                <a:blip r:embed="rId2"/>
              </a:buBlip>
            </a:pPr>
            <a:r>
              <a:rPr lang="en-GB" dirty="0" smtClean="0">
                <a:latin typeface="Constantia"/>
              </a:rPr>
              <a:t>A node requiring a certain type of data must subscribe to the</a:t>
            </a:r>
          </a:p>
          <a:p>
            <a:pPr>
              <a:buNone/>
            </a:pPr>
            <a:r>
              <a:rPr lang="en-GB" dirty="0" smtClean="0">
                <a:latin typeface="Constantia"/>
              </a:rPr>
              <a:t>     appropriate Topic</a:t>
            </a:r>
          </a:p>
          <a:p>
            <a:pPr>
              <a:buNone/>
            </a:pPr>
            <a:r>
              <a:rPr lang="en-GB" dirty="0" smtClean="0"/>
              <a:t>                                                             </a:t>
            </a:r>
            <a:endParaRPr lang="en-GB" dirty="0"/>
          </a:p>
          <a:p>
            <a:pPr>
              <a:buSzPct val="100000"/>
              <a:buChar char=" "/>
            </a:pPr>
            <a:r>
              <a:rPr lang="en-GB" dirty="0" smtClean="0"/>
              <a:t>                                                             </a:t>
            </a:r>
            <a:endParaRPr lang="en-GB" dirty="0"/>
          </a:p>
          <a:p>
            <a:pPr>
              <a:buSzPct val="100000"/>
              <a:buChar char=" "/>
            </a:pPr>
            <a:r>
              <a:rPr lang="en-GB" dirty="0" smtClean="0"/>
              <a:t>                                                                </a:t>
            </a:r>
            <a:endParaRPr lang="en-GB" dirty="0"/>
          </a:p>
          <a:p>
            <a:pPr>
              <a:buChar char=" "/>
            </a:pPr>
            <a:r>
              <a:rPr lang="en-GB" dirty="0" smtClean="0"/>
              <a:t>             </a:t>
            </a:r>
            <a:endParaRPr lang="en-GB" dirty="0"/>
          </a:p>
          <a:p>
            <a:pPr>
              <a:buSzPct val="100000"/>
              <a:buChar char=" "/>
            </a:pPr>
            <a:r>
              <a:rPr lang="en-GB" dirty="0" smtClean="0"/>
              <a:t>                                                             </a:t>
            </a:r>
            <a:endParaRPr lang="en-GB" dirty="0"/>
          </a:p>
          <a:p>
            <a:pPr>
              <a:buChar char=" "/>
            </a:pPr>
            <a:r>
              <a:rPr lang="en-GB" dirty="0" smtClean="0"/>
              <a:t>                      </a:t>
            </a:r>
            <a:endParaRPr lang="en-GB" dirty="0"/>
          </a:p>
          <a:p>
            <a:pPr>
              <a:buSzPct val="100000"/>
              <a:buChar char=" "/>
            </a:pPr>
            <a:r>
              <a:rPr lang="en-GB" dirty="0" smtClean="0"/>
              <a:t>                                      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664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 2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856488"/>
          </a:xfrm>
        </p:spPr>
        <p:txBody>
          <a:bodyPr/>
          <a:lstStyle/>
          <a:p>
            <a:r>
              <a:rPr lang="en-GB" dirty="0"/>
              <a:t>Topics</a:t>
            </a:r>
          </a:p>
        </p:txBody>
      </p:sp>
      <p:sp>
        <p:nvSpPr>
          <p:cNvPr id="3" name="Content Placeholder 2" descr="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89120"/>
          </a:xfrm>
        </p:spPr>
        <p:txBody>
          <a:bodyPr>
            <a:normAutofit fontScale="85000" lnSpcReduction="10000"/>
          </a:bodyPr>
          <a:lstStyle/>
          <a:p>
            <a:pPr lvl="0">
              <a:buClr>
                <a:srgbClr val="0BD0D9"/>
              </a:buClr>
              <a:buSzPct val="100000"/>
              <a:buBlip>
                <a:blip r:embed="rId2"/>
              </a:buBlip>
            </a:pPr>
            <a:r>
              <a:rPr lang="en-GB" dirty="0" smtClean="0">
                <a:latin typeface="Constantia"/>
              </a:rPr>
              <a:t>A node sends out a message by publishing it to a given Topic</a:t>
            </a:r>
          </a:p>
          <a:p>
            <a:pPr lvl="0">
              <a:buClr>
                <a:srgbClr val="0BD0D9"/>
              </a:buClr>
              <a:buSzPct val="100000"/>
              <a:buBlip>
                <a:blip r:embed="rId2"/>
              </a:buBlip>
            </a:pPr>
            <a:r>
              <a:rPr lang="en-GB" dirty="0" smtClean="0">
                <a:latin typeface="Constantia"/>
              </a:rPr>
              <a:t>The topic type is defined by the message type publishing on it</a:t>
            </a:r>
          </a:p>
          <a:p>
            <a:pPr lvl="0">
              <a:buClr>
                <a:srgbClr val="0BD0D9"/>
              </a:buClr>
              <a:buSzPct val="100000"/>
              <a:buBlip>
                <a:blip r:embed="rId2"/>
              </a:buBlip>
            </a:pPr>
            <a:r>
              <a:rPr lang="en-GB" dirty="0" smtClean="0">
                <a:latin typeface="Constantia"/>
              </a:rPr>
              <a:t>A node requiring a certain type of data must subscribe to the</a:t>
            </a:r>
          </a:p>
          <a:p>
            <a:pPr>
              <a:buNone/>
            </a:pPr>
            <a:r>
              <a:rPr lang="en-GB" dirty="0" smtClean="0">
                <a:latin typeface="Constantia"/>
              </a:rPr>
              <a:t>     appropriate Topic</a:t>
            </a:r>
          </a:p>
          <a:p>
            <a:pPr lvl="0">
              <a:buClr>
                <a:srgbClr val="0BD0D9"/>
              </a:buClr>
              <a:buSzPct val="100000"/>
              <a:buBlip>
                <a:blip r:embed="rId2"/>
              </a:buBlip>
            </a:pPr>
            <a:r>
              <a:rPr lang="en-GB" dirty="0" smtClean="0">
                <a:latin typeface="Constantia"/>
              </a:rPr>
              <a:t>Multiple publishers/subscribers to the same Topic are allowed</a:t>
            </a:r>
          </a:p>
          <a:p>
            <a:pPr>
              <a:buSzPct val="100000"/>
              <a:buChar char=" "/>
            </a:pPr>
            <a:r>
              <a:rPr lang="en-GB" dirty="0" smtClean="0"/>
              <a:t>                                                             </a:t>
            </a:r>
            <a:endParaRPr lang="en-GB" dirty="0"/>
          </a:p>
          <a:p>
            <a:pPr>
              <a:buSzPct val="100000"/>
              <a:buChar char=" "/>
            </a:pPr>
            <a:r>
              <a:rPr lang="en-GB" dirty="0" smtClean="0"/>
              <a:t>                                                                </a:t>
            </a:r>
            <a:endParaRPr lang="en-GB" dirty="0"/>
          </a:p>
          <a:p>
            <a:pPr>
              <a:buChar char=" "/>
            </a:pPr>
            <a:r>
              <a:rPr lang="en-GB" dirty="0" smtClean="0"/>
              <a:t>             </a:t>
            </a:r>
            <a:endParaRPr lang="en-GB" dirty="0"/>
          </a:p>
          <a:p>
            <a:pPr>
              <a:buSzPct val="100000"/>
              <a:buChar char=" "/>
            </a:pPr>
            <a:r>
              <a:rPr lang="en-GB" dirty="0" smtClean="0"/>
              <a:t>                                                             </a:t>
            </a:r>
            <a:endParaRPr lang="en-GB" dirty="0"/>
          </a:p>
          <a:p>
            <a:pPr>
              <a:buChar char=" "/>
            </a:pPr>
            <a:r>
              <a:rPr lang="en-GB" dirty="0" smtClean="0"/>
              <a:t>                      </a:t>
            </a:r>
            <a:endParaRPr lang="en-GB" dirty="0"/>
          </a:p>
          <a:p>
            <a:pPr>
              <a:buSzPct val="100000"/>
              <a:buChar char=" "/>
            </a:pPr>
            <a:r>
              <a:rPr lang="en-GB" dirty="0" smtClean="0"/>
              <a:t>                                      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173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 2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856488"/>
          </a:xfrm>
        </p:spPr>
        <p:txBody>
          <a:bodyPr/>
          <a:lstStyle/>
          <a:p>
            <a:r>
              <a:rPr lang="en-GB" dirty="0"/>
              <a:t>Topics</a:t>
            </a:r>
          </a:p>
        </p:txBody>
      </p:sp>
      <p:sp>
        <p:nvSpPr>
          <p:cNvPr id="3" name="Content Placeholder 2" descr="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89120"/>
          </a:xfrm>
        </p:spPr>
        <p:txBody>
          <a:bodyPr>
            <a:normAutofit fontScale="85000" lnSpcReduction="10000"/>
          </a:bodyPr>
          <a:lstStyle/>
          <a:p>
            <a:pPr lvl="0">
              <a:buClr>
                <a:srgbClr val="0BD0D9"/>
              </a:buClr>
              <a:buSzPct val="100000"/>
              <a:buBlip>
                <a:blip r:embed="rId2"/>
              </a:buBlip>
            </a:pPr>
            <a:r>
              <a:rPr lang="en-GB" dirty="0" smtClean="0">
                <a:latin typeface="Constantia"/>
              </a:rPr>
              <a:t>A node sends out a message by publishing it to a given Topic</a:t>
            </a:r>
          </a:p>
          <a:p>
            <a:pPr lvl="0">
              <a:buClr>
                <a:srgbClr val="0BD0D9"/>
              </a:buClr>
              <a:buSzPct val="100000"/>
              <a:buBlip>
                <a:blip r:embed="rId2"/>
              </a:buBlip>
            </a:pPr>
            <a:r>
              <a:rPr lang="en-GB" dirty="0" smtClean="0">
                <a:latin typeface="Constantia"/>
              </a:rPr>
              <a:t>The topic type is defined by the message type publishing on it</a:t>
            </a:r>
          </a:p>
          <a:p>
            <a:pPr lvl="0">
              <a:buClr>
                <a:srgbClr val="0BD0D9"/>
              </a:buClr>
              <a:buSzPct val="100000"/>
              <a:buBlip>
                <a:blip r:embed="rId2"/>
              </a:buBlip>
            </a:pPr>
            <a:r>
              <a:rPr lang="en-GB" dirty="0" smtClean="0">
                <a:latin typeface="Constantia"/>
              </a:rPr>
              <a:t>A node requiring a certain type of data must subscribe to the</a:t>
            </a:r>
          </a:p>
          <a:p>
            <a:pPr>
              <a:buNone/>
            </a:pPr>
            <a:r>
              <a:rPr lang="en-GB" dirty="0" smtClean="0">
                <a:latin typeface="Constantia"/>
              </a:rPr>
              <a:t>     appropriate Topic</a:t>
            </a:r>
          </a:p>
          <a:p>
            <a:pPr lvl="0">
              <a:buClr>
                <a:srgbClr val="0BD0D9"/>
              </a:buClr>
              <a:buSzPct val="100000"/>
              <a:buBlip>
                <a:blip r:embed="rId2"/>
              </a:buBlip>
            </a:pPr>
            <a:r>
              <a:rPr lang="en-GB" dirty="0" smtClean="0">
                <a:latin typeface="Constantia"/>
              </a:rPr>
              <a:t>Multiple publishers/subscribers to the same Topic are allowed</a:t>
            </a:r>
          </a:p>
          <a:p>
            <a:pPr lvl="0">
              <a:buClr>
                <a:srgbClr val="0BD0D9"/>
              </a:buClr>
              <a:buSzPct val="100000"/>
              <a:buBlip>
                <a:blip r:embed="rId2"/>
              </a:buBlip>
            </a:pPr>
            <a:r>
              <a:rPr lang="en-GB" dirty="0" smtClean="0">
                <a:latin typeface="Constantia"/>
              </a:rPr>
              <a:t>A single node may publish and/or subscribe to multiple Topics</a:t>
            </a:r>
          </a:p>
          <a:p>
            <a:pPr>
              <a:buSzPct val="100000"/>
              <a:buChar char=" "/>
            </a:pPr>
            <a:r>
              <a:rPr lang="en-GB" dirty="0" smtClean="0"/>
              <a:t>                                                                </a:t>
            </a:r>
            <a:endParaRPr lang="en-GB" dirty="0"/>
          </a:p>
          <a:p>
            <a:pPr>
              <a:buChar char=" "/>
            </a:pPr>
            <a:r>
              <a:rPr lang="en-GB" dirty="0" smtClean="0"/>
              <a:t>             </a:t>
            </a:r>
            <a:endParaRPr lang="en-GB" dirty="0"/>
          </a:p>
          <a:p>
            <a:pPr>
              <a:buSzPct val="100000"/>
              <a:buChar char=" "/>
            </a:pPr>
            <a:r>
              <a:rPr lang="en-GB" dirty="0" smtClean="0"/>
              <a:t>                                                             </a:t>
            </a:r>
            <a:endParaRPr lang="en-GB" dirty="0"/>
          </a:p>
          <a:p>
            <a:pPr>
              <a:buChar char=" "/>
            </a:pPr>
            <a:r>
              <a:rPr lang="en-GB" dirty="0" smtClean="0"/>
              <a:t>                      </a:t>
            </a:r>
            <a:endParaRPr lang="en-GB" dirty="0"/>
          </a:p>
          <a:p>
            <a:pPr>
              <a:buSzPct val="100000"/>
              <a:buChar char=" "/>
            </a:pPr>
            <a:r>
              <a:rPr lang="en-GB" dirty="0" smtClean="0"/>
              <a:t>                                      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978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 2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856488"/>
          </a:xfrm>
        </p:spPr>
        <p:txBody>
          <a:bodyPr/>
          <a:lstStyle/>
          <a:p>
            <a:r>
              <a:rPr lang="en-GB" dirty="0"/>
              <a:t>Topics</a:t>
            </a:r>
          </a:p>
        </p:txBody>
      </p:sp>
      <p:sp>
        <p:nvSpPr>
          <p:cNvPr id="3" name="Content Placeholder 2" descr="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89120"/>
          </a:xfrm>
        </p:spPr>
        <p:txBody>
          <a:bodyPr>
            <a:normAutofit fontScale="85000" lnSpcReduction="10000"/>
          </a:bodyPr>
          <a:lstStyle/>
          <a:p>
            <a:pPr lvl="0">
              <a:buClr>
                <a:srgbClr val="0BD0D9"/>
              </a:buClr>
              <a:buSzPct val="100000"/>
              <a:buBlip>
                <a:blip r:embed="rId2"/>
              </a:buBlip>
            </a:pPr>
            <a:r>
              <a:rPr lang="en-GB" dirty="0" smtClean="0">
                <a:latin typeface="Constantia"/>
              </a:rPr>
              <a:t>A node sends out a message by publishing it to a given Topic</a:t>
            </a:r>
          </a:p>
          <a:p>
            <a:pPr lvl="0">
              <a:buClr>
                <a:srgbClr val="0BD0D9"/>
              </a:buClr>
              <a:buSzPct val="100000"/>
              <a:buBlip>
                <a:blip r:embed="rId2"/>
              </a:buBlip>
            </a:pPr>
            <a:r>
              <a:rPr lang="en-GB" dirty="0" smtClean="0">
                <a:latin typeface="Constantia"/>
              </a:rPr>
              <a:t>The topic type is defined by the message type publishing on it</a:t>
            </a:r>
          </a:p>
          <a:p>
            <a:pPr lvl="0">
              <a:buClr>
                <a:srgbClr val="0BD0D9"/>
              </a:buClr>
              <a:buSzPct val="100000"/>
              <a:buBlip>
                <a:blip r:embed="rId2"/>
              </a:buBlip>
            </a:pPr>
            <a:r>
              <a:rPr lang="en-GB" dirty="0" smtClean="0">
                <a:latin typeface="Constantia"/>
              </a:rPr>
              <a:t>A node requiring a certain type of data must subscribe to the</a:t>
            </a:r>
          </a:p>
          <a:p>
            <a:pPr>
              <a:buNone/>
            </a:pPr>
            <a:r>
              <a:rPr lang="en-GB" dirty="0" smtClean="0">
                <a:latin typeface="Constantia"/>
              </a:rPr>
              <a:t>     appropriate Topic</a:t>
            </a:r>
          </a:p>
          <a:p>
            <a:pPr lvl="0">
              <a:buClr>
                <a:srgbClr val="0BD0D9"/>
              </a:buClr>
              <a:buSzPct val="100000"/>
              <a:buBlip>
                <a:blip r:embed="rId2"/>
              </a:buBlip>
            </a:pPr>
            <a:r>
              <a:rPr lang="en-GB" dirty="0" smtClean="0">
                <a:latin typeface="Constantia"/>
              </a:rPr>
              <a:t>Multiple publishers/subscribers to the same Topic are allowed</a:t>
            </a:r>
          </a:p>
          <a:p>
            <a:pPr lvl="0">
              <a:buClr>
                <a:srgbClr val="0BD0D9"/>
              </a:buClr>
              <a:buSzPct val="100000"/>
              <a:buBlip>
                <a:blip r:embed="rId2"/>
              </a:buBlip>
            </a:pPr>
            <a:r>
              <a:rPr lang="en-GB" dirty="0" smtClean="0">
                <a:latin typeface="Constantia"/>
              </a:rPr>
              <a:t>A single node may publish and/or subscribe to multiple Topics</a:t>
            </a:r>
          </a:p>
          <a:p>
            <a:pPr lvl="0">
              <a:buClr>
                <a:srgbClr val="0BD0D9"/>
              </a:buClr>
              <a:buSzPct val="100000"/>
              <a:buBlip>
                <a:blip r:embed="rId2"/>
              </a:buBlip>
            </a:pPr>
            <a:r>
              <a:rPr lang="en-GB" dirty="0" smtClean="0">
                <a:latin typeface="Constantia"/>
              </a:rPr>
              <a:t>Publishers and subscribers are generally unaware of each other's</a:t>
            </a:r>
          </a:p>
          <a:p>
            <a:pPr>
              <a:buNone/>
            </a:pPr>
            <a:r>
              <a:rPr lang="en-GB" dirty="0" smtClean="0">
                <a:latin typeface="Constantia"/>
              </a:rPr>
              <a:t>    existence</a:t>
            </a:r>
          </a:p>
          <a:p>
            <a:pPr>
              <a:buNone/>
            </a:pPr>
            <a:r>
              <a:rPr lang="en-GB" dirty="0" smtClean="0"/>
              <a:t>                                                             </a:t>
            </a:r>
            <a:endParaRPr lang="en-GB" dirty="0"/>
          </a:p>
          <a:p>
            <a:pPr>
              <a:buChar char=" "/>
            </a:pPr>
            <a:r>
              <a:rPr lang="en-GB" dirty="0" smtClean="0"/>
              <a:t>                      </a:t>
            </a:r>
            <a:endParaRPr lang="en-GB" dirty="0"/>
          </a:p>
          <a:p>
            <a:pPr>
              <a:buSzPct val="100000"/>
              <a:buChar char=" "/>
            </a:pPr>
            <a:r>
              <a:rPr lang="en-GB" dirty="0" smtClean="0"/>
              <a:t>                                      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155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ROS key features</a:t>
            </a:r>
          </a:p>
        </p:txBody>
      </p:sp>
      <p:sp>
        <p:nvSpPr>
          <p:cNvPr id="3" name="Content Placeholder 2" descr=" 3"/>
          <p:cNvSpPr>
            <a:spLocks noGrp="1"/>
          </p:cNvSpPr>
          <p:nvPr>
            <p:ph idx="1"/>
          </p:nvPr>
        </p:nvSpPr>
        <p:spPr>
          <a:xfrm>
            <a:off x="304800" y="1935480"/>
            <a:ext cx="8763000" cy="4389120"/>
          </a:xfrm>
        </p:spPr>
        <p:txBody>
          <a:bodyPr/>
          <a:lstStyle/>
          <a:p>
            <a:pPr lvl="0">
              <a:buClr>
                <a:srgbClr val="0BD0D9"/>
              </a:buClr>
              <a:buBlip>
                <a:blip r:embed="rId2"/>
              </a:buBlip>
            </a:pPr>
            <a:r>
              <a:rPr lang="en-GB" dirty="0" smtClean="0">
                <a:latin typeface="Constantia"/>
              </a:rPr>
              <a:t>hardware abstraction and low-level device control</a:t>
            </a:r>
          </a:p>
          <a:p>
            <a:pPr lvl="0">
              <a:buClr>
                <a:srgbClr val="0BD0D9"/>
              </a:buClr>
              <a:buBlip>
                <a:blip r:embed="rId2"/>
              </a:buBlip>
            </a:pPr>
            <a:r>
              <a:rPr lang="en-GB" dirty="0" smtClean="0">
                <a:latin typeface="Constantia"/>
              </a:rPr>
              <a:t>programming language independence</a:t>
            </a:r>
          </a:p>
          <a:p>
            <a:pPr lvl="0">
              <a:buClr>
                <a:srgbClr val="0BD0D9"/>
              </a:buClr>
              <a:buBlip>
                <a:blip r:embed="rId2"/>
              </a:buBlip>
            </a:pPr>
            <a:r>
              <a:rPr lang="en-GB" dirty="0" smtClean="0">
                <a:latin typeface="Constantia"/>
              </a:rPr>
              <a:t>implementation of a wide range of commonly used tools and algorithms</a:t>
            </a:r>
          </a:p>
          <a:p>
            <a:pPr>
              <a:buChar char=" "/>
            </a:pPr>
            <a:r>
              <a:rPr lang="en-GB" dirty="0" smtClean="0"/>
              <a:t>                                                  </a:t>
            </a:r>
            <a:endParaRPr lang="en-GB" dirty="0"/>
          </a:p>
          <a:p>
            <a:pPr>
              <a:buChar char=" "/>
            </a:pPr>
            <a:r>
              <a:rPr lang="en-GB" dirty="0" smtClean="0"/>
              <a:t>                               </a:t>
            </a:r>
            <a:endParaRPr lang="en-GB" dirty="0"/>
          </a:p>
          <a:p>
            <a:pPr>
              <a:buChar char=" "/>
            </a:pPr>
            <a:r>
              <a:rPr lang="en-GB" dirty="0" smtClean="0"/>
              <a:t>                                                    </a:t>
            </a:r>
            <a:br>
              <a:rPr lang="en-GB" dirty="0" smtClean="0"/>
            </a:br>
            <a:r>
              <a:rPr lang="en-GB" dirty="0" smtClean="0"/>
              <a:t>         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450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 2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856488"/>
          </a:xfrm>
        </p:spPr>
        <p:txBody>
          <a:bodyPr/>
          <a:lstStyle/>
          <a:p>
            <a:r>
              <a:rPr lang="en-GB" dirty="0"/>
              <a:t>Topics</a:t>
            </a:r>
          </a:p>
        </p:txBody>
      </p:sp>
      <p:sp>
        <p:nvSpPr>
          <p:cNvPr id="3" name="Content Placeholder 2" descr="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89120"/>
          </a:xfrm>
        </p:spPr>
        <p:txBody>
          <a:bodyPr>
            <a:normAutofit fontScale="85000" lnSpcReduction="10000"/>
          </a:bodyPr>
          <a:lstStyle/>
          <a:p>
            <a:pPr lvl="0">
              <a:buClr>
                <a:srgbClr val="0BD0D9"/>
              </a:buClr>
              <a:buSzPct val="100000"/>
              <a:buBlip>
                <a:blip r:embed="rId2"/>
              </a:buBlip>
            </a:pPr>
            <a:r>
              <a:rPr lang="en-GB" dirty="0" smtClean="0">
                <a:latin typeface="Constantia"/>
              </a:rPr>
              <a:t>A node sends out a message by publishing it to a given Topic</a:t>
            </a:r>
          </a:p>
          <a:p>
            <a:pPr lvl="0">
              <a:buClr>
                <a:srgbClr val="0BD0D9"/>
              </a:buClr>
              <a:buSzPct val="100000"/>
              <a:buBlip>
                <a:blip r:embed="rId2"/>
              </a:buBlip>
            </a:pPr>
            <a:r>
              <a:rPr lang="en-GB" dirty="0" smtClean="0">
                <a:latin typeface="Constantia"/>
              </a:rPr>
              <a:t>The topic type is defined by the message type publishing on it</a:t>
            </a:r>
          </a:p>
          <a:p>
            <a:pPr lvl="0">
              <a:buClr>
                <a:srgbClr val="0BD0D9"/>
              </a:buClr>
              <a:buSzPct val="100000"/>
              <a:buBlip>
                <a:blip r:embed="rId2"/>
              </a:buBlip>
            </a:pPr>
            <a:r>
              <a:rPr lang="en-GB" dirty="0" smtClean="0">
                <a:latin typeface="Constantia"/>
              </a:rPr>
              <a:t>A node requiring a certain type of data must subscribe to the</a:t>
            </a:r>
          </a:p>
          <a:p>
            <a:pPr>
              <a:buNone/>
            </a:pPr>
            <a:r>
              <a:rPr lang="en-GB" dirty="0" smtClean="0">
                <a:latin typeface="Constantia"/>
              </a:rPr>
              <a:t>     appropriate Topic</a:t>
            </a:r>
          </a:p>
          <a:p>
            <a:pPr lvl="0">
              <a:buClr>
                <a:srgbClr val="0BD0D9"/>
              </a:buClr>
              <a:buSzPct val="100000"/>
              <a:buBlip>
                <a:blip r:embed="rId2"/>
              </a:buBlip>
            </a:pPr>
            <a:r>
              <a:rPr lang="en-GB" dirty="0" smtClean="0">
                <a:latin typeface="Constantia"/>
              </a:rPr>
              <a:t>Multiple publishers/subscribers to the same Topic are allowed</a:t>
            </a:r>
          </a:p>
          <a:p>
            <a:pPr lvl="0">
              <a:buClr>
                <a:srgbClr val="0BD0D9"/>
              </a:buClr>
              <a:buSzPct val="100000"/>
              <a:buBlip>
                <a:blip r:embed="rId2"/>
              </a:buBlip>
            </a:pPr>
            <a:r>
              <a:rPr lang="en-GB" dirty="0" smtClean="0">
                <a:latin typeface="Constantia"/>
              </a:rPr>
              <a:t>A single node may publish and/or subscribe to multiple Topics</a:t>
            </a:r>
          </a:p>
          <a:p>
            <a:pPr lvl="0">
              <a:buClr>
                <a:srgbClr val="0BD0D9"/>
              </a:buClr>
              <a:buSzPct val="100000"/>
              <a:buBlip>
                <a:blip r:embed="rId2"/>
              </a:buBlip>
            </a:pPr>
            <a:r>
              <a:rPr lang="en-GB" dirty="0" smtClean="0">
                <a:latin typeface="Constantia"/>
              </a:rPr>
              <a:t>Publishers and subscribers are generally unaware of each other's</a:t>
            </a:r>
          </a:p>
          <a:p>
            <a:pPr>
              <a:buNone/>
            </a:pPr>
            <a:r>
              <a:rPr lang="en-GB" dirty="0" smtClean="0">
                <a:latin typeface="Constantia"/>
              </a:rPr>
              <a:t>    existence</a:t>
            </a:r>
          </a:p>
          <a:p>
            <a:pPr lvl="0">
              <a:buClr>
                <a:srgbClr val="0BD0D9"/>
              </a:buClr>
              <a:buSzPct val="100000"/>
              <a:buBlip>
                <a:blip r:embed="rId2"/>
              </a:buBlip>
            </a:pPr>
            <a:r>
              <a:rPr lang="en-GB" dirty="0" smtClean="0">
                <a:latin typeface="Constantia"/>
              </a:rPr>
              <a:t>Publish/subscribe model is a flexible paradigm (many-to-many,</a:t>
            </a:r>
          </a:p>
          <a:p>
            <a:pPr>
              <a:buNone/>
            </a:pPr>
            <a:r>
              <a:rPr lang="en-GB" dirty="0" smtClean="0">
                <a:latin typeface="Constantia"/>
              </a:rPr>
              <a:t>    one-way transport)</a:t>
            </a:r>
          </a:p>
          <a:p>
            <a:pPr>
              <a:buNone/>
            </a:pPr>
            <a:r>
              <a:rPr lang="en-GB" dirty="0" smtClean="0"/>
              <a:t>                                      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365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 2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856488"/>
          </a:xfrm>
        </p:spPr>
        <p:txBody>
          <a:bodyPr/>
          <a:lstStyle/>
          <a:p>
            <a:r>
              <a:rPr lang="en-GB" dirty="0"/>
              <a:t>Topics</a:t>
            </a:r>
          </a:p>
        </p:txBody>
      </p:sp>
      <p:sp>
        <p:nvSpPr>
          <p:cNvPr id="3" name="Content Placeholder 2" descr="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89120"/>
          </a:xfrm>
        </p:spPr>
        <p:txBody>
          <a:bodyPr>
            <a:normAutofit fontScale="85000" lnSpcReduction="10000"/>
          </a:bodyPr>
          <a:lstStyle/>
          <a:p>
            <a:pPr lvl="0">
              <a:buClr>
                <a:srgbClr val="0BD0D9"/>
              </a:buClr>
              <a:buSzPct val="100000"/>
              <a:buBlip>
                <a:blip r:embed="rId2"/>
              </a:buBlip>
            </a:pPr>
            <a:r>
              <a:rPr lang="en-GB" dirty="0" smtClean="0">
                <a:latin typeface="Constantia"/>
              </a:rPr>
              <a:t>A node sends out a message by publishing it to a given Topic</a:t>
            </a:r>
          </a:p>
          <a:p>
            <a:pPr lvl="0">
              <a:buClr>
                <a:srgbClr val="0BD0D9"/>
              </a:buClr>
              <a:buSzPct val="100000"/>
              <a:buBlip>
                <a:blip r:embed="rId2"/>
              </a:buBlip>
            </a:pPr>
            <a:r>
              <a:rPr lang="en-GB" dirty="0" smtClean="0">
                <a:latin typeface="Constantia"/>
              </a:rPr>
              <a:t>The topic type is defined by the message type publishing on it</a:t>
            </a:r>
          </a:p>
          <a:p>
            <a:pPr lvl="0">
              <a:buClr>
                <a:srgbClr val="0BD0D9"/>
              </a:buClr>
              <a:buSzPct val="100000"/>
              <a:buBlip>
                <a:blip r:embed="rId2"/>
              </a:buBlip>
            </a:pPr>
            <a:r>
              <a:rPr lang="en-GB" dirty="0" smtClean="0">
                <a:latin typeface="Constantia"/>
              </a:rPr>
              <a:t>A node requiring a certain type of data must subscribe to the</a:t>
            </a:r>
          </a:p>
          <a:p>
            <a:pPr>
              <a:buNone/>
            </a:pPr>
            <a:r>
              <a:rPr lang="en-GB" dirty="0" smtClean="0">
                <a:latin typeface="Constantia"/>
              </a:rPr>
              <a:t>     appropriate Topic</a:t>
            </a:r>
          </a:p>
          <a:p>
            <a:pPr lvl="0">
              <a:buClr>
                <a:srgbClr val="0BD0D9"/>
              </a:buClr>
              <a:buSzPct val="100000"/>
              <a:buBlip>
                <a:blip r:embed="rId2"/>
              </a:buBlip>
            </a:pPr>
            <a:r>
              <a:rPr lang="en-GB" dirty="0" smtClean="0">
                <a:latin typeface="Constantia"/>
              </a:rPr>
              <a:t>Multiple publishers/subscribers to the same Topic are allowed</a:t>
            </a:r>
          </a:p>
          <a:p>
            <a:pPr lvl="0">
              <a:buClr>
                <a:srgbClr val="0BD0D9"/>
              </a:buClr>
              <a:buSzPct val="100000"/>
              <a:buBlip>
                <a:blip r:embed="rId2"/>
              </a:buBlip>
            </a:pPr>
            <a:r>
              <a:rPr lang="en-GB" dirty="0" smtClean="0">
                <a:latin typeface="Constantia"/>
              </a:rPr>
              <a:t>A single node may publish and/or subscribe to multiple Topics</a:t>
            </a:r>
          </a:p>
          <a:p>
            <a:pPr lvl="0">
              <a:buClr>
                <a:srgbClr val="0BD0D9"/>
              </a:buClr>
              <a:buSzPct val="100000"/>
              <a:buBlip>
                <a:blip r:embed="rId2"/>
              </a:buBlip>
            </a:pPr>
            <a:r>
              <a:rPr lang="en-GB" dirty="0" smtClean="0">
                <a:latin typeface="Constantia"/>
              </a:rPr>
              <a:t>Publishers and subscribers are generally unaware of each other's</a:t>
            </a:r>
          </a:p>
          <a:p>
            <a:pPr>
              <a:buNone/>
            </a:pPr>
            <a:r>
              <a:rPr lang="en-GB" dirty="0" smtClean="0">
                <a:latin typeface="Constantia"/>
              </a:rPr>
              <a:t>    existence</a:t>
            </a:r>
          </a:p>
          <a:p>
            <a:pPr lvl="0">
              <a:buClr>
                <a:srgbClr val="0BD0D9"/>
              </a:buClr>
              <a:buSzPct val="100000"/>
              <a:buBlip>
                <a:blip r:embed="rId2"/>
              </a:buBlip>
            </a:pPr>
            <a:r>
              <a:rPr lang="en-GB" dirty="0" smtClean="0">
                <a:latin typeface="Constantia"/>
              </a:rPr>
              <a:t>Publish/subscribe model is a flexible paradigm (many-to-many,</a:t>
            </a:r>
          </a:p>
          <a:p>
            <a:pPr>
              <a:buNone/>
            </a:pPr>
            <a:r>
              <a:rPr lang="en-GB" dirty="0" smtClean="0">
                <a:latin typeface="Constantia"/>
              </a:rPr>
              <a:t>    one-way transport)</a:t>
            </a:r>
          </a:p>
          <a:p>
            <a:pPr lvl="0">
              <a:buClr>
                <a:srgbClr val="0BD0D9"/>
              </a:buClr>
              <a:buSzPct val="100000"/>
              <a:buBlip>
                <a:blip r:embed="rId2"/>
              </a:buBlip>
            </a:pPr>
            <a:r>
              <a:rPr lang="en-GB" dirty="0" smtClean="0">
                <a:latin typeface="Constantia"/>
              </a:rPr>
              <a:t>There is no order of execution required</a:t>
            </a:r>
          </a:p>
          <a:p>
            <a:pPr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079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610600" cy="1143000"/>
          </a:xfrm>
        </p:spPr>
        <p:txBody>
          <a:bodyPr>
            <a:normAutofit fontScale="90000"/>
          </a:bodyPr>
          <a:lstStyle/>
          <a:p>
            <a:r>
              <a:rPr lang="en-GB" dirty="0"/>
              <a:t>Topics </a:t>
            </a:r>
            <a:r>
              <a:rPr lang="en-GB" dirty="0" smtClean="0"/>
              <a:t>-diagrammatic </a:t>
            </a:r>
            <a:r>
              <a:rPr lang="en-GB" dirty="0"/>
              <a:t>representation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600200"/>
            <a:ext cx="6400800" cy="4198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905000" y="6019800"/>
            <a:ext cx="52988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Xml/RPC:  </a:t>
            </a:r>
            <a:r>
              <a:rPr lang="en-GB" dirty="0" smtClean="0">
                <a:hlinkClick r:id="rId3"/>
              </a:rPr>
              <a:t>http</a:t>
            </a:r>
            <a:r>
              <a:rPr lang="en-GB" dirty="0">
                <a:hlinkClick r:id="rId3"/>
              </a:rPr>
              <a:t>://</a:t>
            </a:r>
            <a:r>
              <a:rPr lang="en-GB" dirty="0" smtClean="0">
                <a:hlinkClick r:id="rId3"/>
              </a:rPr>
              <a:t>en.wikipedia.org/wiki/XML-RPC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56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 2"/>
          <p:cNvSpPr>
            <a:spLocks noGrp="1"/>
          </p:cNvSpPr>
          <p:nvPr>
            <p:ph type="title"/>
          </p:nvPr>
        </p:nvSpPr>
        <p:spPr>
          <a:xfrm>
            <a:off x="457200" y="743712"/>
            <a:ext cx="8229600" cy="856488"/>
          </a:xfrm>
        </p:spPr>
        <p:txBody>
          <a:bodyPr>
            <a:normAutofit/>
          </a:bodyPr>
          <a:lstStyle/>
          <a:p>
            <a:r>
              <a:rPr lang="en-GB" dirty="0"/>
              <a:t>Services</a:t>
            </a:r>
          </a:p>
        </p:txBody>
      </p:sp>
      <p:sp>
        <p:nvSpPr>
          <p:cNvPr id="3" name="Content Placeholder 2" descr=" 3"/>
          <p:cNvSpPr>
            <a:spLocks noGrp="1"/>
          </p:cNvSpPr>
          <p:nvPr>
            <p:ph idx="1"/>
          </p:nvPr>
        </p:nvSpPr>
        <p:spPr>
          <a:xfrm>
            <a:off x="381000" y="1828800"/>
            <a:ext cx="8610600" cy="4389120"/>
          </a:xfrm>
        </p:spPr>
        <p:txBody>
          <a:bodyPr>
            <a:normAutofit/>
          </a:bodyPr>
          <a:lstStyle/>
          <a:p>
            <a:pPr>
              <a:buSzPct val="100000"/>
              <a:buChar char=" "/>
            </a:pPr>
            <a:r>
              <a:rPr lang="en-GB" smtClean="0"/>
              <a:t>                                                       </a:t>
            </a:r>
            <a:endParaRPr lang="en-GB" dirty="0" smtClean="0"/>
          </a:p>
          <a:p>
            <a:pPr>
              <a:buSzPct val="100000"/>
              <a:buChar char=" "/>
            </a:pPr>
            <a:r>
              <a:rPr lang="en-GB" smtClean="0"/>
              <a:t>                                                  </a:t>
            </a:r>
            <a:endParaRPr lang="en-GB" dirty="0"/>
          </a:p>
          <a:p>
            <a:pPr>
              <a:buSzPct val="100000"/>
              <a:buChar char=" "/>
            </a:pPr>
            <a:r>
              <a:rPr lang="en-GB" smtClean="0"/>
              <a:t>                                                        </a:t>
            </a:r>
            <a:br>
              <a:rPr lang="en-GB" smtClean="0"/>
            </a:br>
            <a:r>
              <a:rPr lang="en-GB" smtClean="0"/>
              <a:t>     </a:t>
            </a:r>
            <a:endParaRPr lang="en-GB" dirty="0" smtClean="0"/>
          </a:p>
          <a:p>
            <a:pPr>
              <a:buSzPct val="100000"/>
              <a:buChar char=" "/>
            </a:pPr>
            <a:r>
              <a:rPr lang="en-GB" smtClean="0"/>
              <a:t>                                                      </a:t>
            </a:r>
            <a:endParaRPr lang="en-GB" dirty="0"/>
          </a:p>
          <a:p>
            <a:pPr>
              <a:buSzPct val="100000"/>
              <a:buChar char=" "/>
            </a:pPr>
            <a:r>
              <a:rPr lang="en-GB" smtClean="0"/>
              <a:t>                                                      </a:t>
            </a:r>
            <a:br>
              <a:rPr lang="en-GB" smtClean="0"/>
            </a:br>
            <a:r>
              <a:rPr lang="en-GB" smtClean="0"/>
              <a:t>                                </a:t>
            </a:r>
            <a:endParaRPr lang="en-GB" dirty="0"/>
          </a:p>
          <a:p>
            <a:pPr>
              <a:buSzPct val="100000"/>
              <a:buChar char=" "/>
            </a:pPr>
            <a:r>
              <a:rPr lang="en-GB" smtClean="0"/>
              <a:t>                                                   </a:t>
            </a:r>
            <a:br>
              <a:rPr lang="en-GB" smtClean="0"/>
            </a:br>
            <a:r>
              <a:rPr lang="en-GB" smtClean="0"/>
              <a:t>              </a:t>
            </a:r>
            <a:endParaRPr lang="en-GB" dirty="0"/>
          </a:p>
          <a:p>
            <a:pPr>
              <a:buSzPct val="100000"/>
              <a:buBlip>
                <a:blip r:embed="rId2"/>
              </a:buBlip>
            </a:pPr>
            <a:endParaRPr lang="en-GB" dirty="0"/>
          </a:p>
          <a:p>
            <a:pPr>
              <a:buSzPct val="100000"/>
              <a:buBlip>
                <a:blip r:embed="rId2"/>
              </a:buBlip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983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 2"/>
          <p:cNvSpPr>
            <a:spLocks noGrp="1"/>
          </p:cNvSpPr>
          <p:nvPr>
            <p:ph type="title"/>
          </p:nvPr>
        </p:nvSpPr>
        <p:spPr>
          <a:xfrm>
            <a:off x="457200" y="743712"/>
            <a:ext cx="8229600" cy="856488"/>
          </a:xfrm>
        </p:spPr>
        <p:txBody>
          <a:bodyPr>
            <a:normAutofit/>
          </a:bodyPr>
          <a:lstStyle/>
          <a:p>
            <a:r>
              <a:rPr lang="en-GB" dirty="0"/>
              <a:t>Services</a:t>
            </a:r>
          </a:p>
        </p:txBody>
      </p:sp>
      <p:sp>
        <p:nvSpPr>
          <p:cNvPr id="3" name="Content Placeholder 2" descr=" 3"/>
          <p:cNvSpPr>
            <a:spLocks noGrp="1"/>
          </p:cNvSpPr>
          <p:nvPr>
            <p:ph idx="1"/>
          </p:nvPr>
        </p:nvSpPr>
        <p:spPr>
          <a:xfrm>
            <a:off x="381000" y="1828800"/>
            <a:ext cx="8610600" cy="4389120"/>
          </a:xfrm>
        </p:spPr>
        <p:txBody>
          <a:bodyPr>
            <a:normAutofit/>
          </a:bodyPr>
          <a:lstStyle/>
          <a:p>
            <a:pPr lvl="0">
              <a:buClr>
                <a:srgbClr val="0BD0D9"/>
              </a:buClr>
              <a:buSzPct val="100000"/>
              <a:buBlip>
                <a:blip r:embed="rId2"/>
              </a:buBlip>
            </a:pPr>
            <a:r>
              <a:rPr lang="en-GB" smtClean="0">
                <a:latin typeface="Constantia"/>
              </a:rPr>
              <a:t>Publish/subscribe paradigm not appropriate for services</a:t>
            </a:r>
          </a:p>
          <a:p>
            <a:pPr>
              <a:buSzPct val="100000"/>
              <a:buChar char=" "/>
            </a:pPr>
            <a:r>
              <a:rPr lang="en-GB" smtClean="0"/>
              <a:t>                                                  </a:t>
            </a:r>
            <a:endParaRPr lang="en-GB" dirty="0"/>
          </a:p>
          <a:p>
            <a:pPr>
              <a:buSzPct val="100000"/>
              <a:buChar char=" "/>
            </a:pPr>
            <a:r>
              <a:rPr lang="en-GB" smtClean="0"/>
              <a:t>                                                        </a:t>
            </a:r>
            <a:br>
              <a:rPr lang="en-GB" smtClean="0"/>
            </a:br>
            <a:r>
              <a:rPr lang="en-GB" smtClean="0"/>
              <a:t>     </a:t>
            </a:r>
            <a:endParaRPr lang="en-GB" dirty="0" smtClean="0"/>
          </a:p>
          <a:p>
            <a:pPr>
              <a:buSzPct val="100000"/>
              <a:buChar char=" "/>
            </a:pPr>
            <a:r>
              <a:rPr lang="en-GB" smtClean="0"/>
              <a:t>                                                      </a:t>
            </a:r>
            <a:endParaRPr lang="en-GB" dirty="0"/>
          </a:p>
          <a:p>
            <a:pPr>
              <a:buSzPct val="100000"/>
              <a:buChar char=" "/>
            </a:pPr>
            <a:r>
              <a:rPr lang="en-GB" smtClean="0"/>
              <a:t>                                                      </a:t>
            </a:r>
            <a:br>
              <a:rPr lang="en-GB" smtClean="0"/>
            </a:br>
            <a:r>
              <a:rPr lang="en-GB" smtClean="0"/>
              <a:t>                                </a:t>
            </a:r>
            <a:endParaRPr lang="en-GB" dirty="0"/>
          </a:p>
          <a:p>
            <a:pPr>
              <a:buSzPct val="100000"/>
              <a:buChar char=" "/>
            </a:pPr>
            <a:r>
              <a:rPr lang="en-GB" smtClean="0"/>
              <a:t>                                                   </a:t>
            </a:r>
            <a:br>
              <a:rPr lang="en-GB" smtClean="0"/>
            </a:br>
            <a:r>
              <a:rPr lang="en-GB" smtClean="0"/>
              <a:t>              </a:t>
            </a:r>
            <a:endParaRPr lang="en-GB" dirty="0"/>
          </a:p>
          <a:p>
            <a:pPr>
              <a:buSzPct val="100000"/>
              <a:buBlip>
                <a:blip r:embed="rId2"/>
              </a:buBlip>
            </a:pPr>
            <a:endParaRPr lang="en-GB" dirty="0"/>
          </a:p>
          <a:p>
            <a:pPr>
              <a:buSzPct val="100000"/>
              <a:buBlip>
                <a:blip r:embed="rId2"/>
              </a:buBlip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170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 2"/>
          <p:cNvSpPr>
            <a:spLocks noGrp="1"/>
          </p:cNvSpPr>
          <p:nvPr>
            <p:ph type="title"/>
          </p:nvPr>
        </p:nvSpPr>
        <p:spPr>
          <a:xfrm>
            <a:off x="457200" y="743712"/>
            <a:ext cx="8229600" cy="856488"/>
          </a:xfrm>
        </p:spPr>
        <p:txBody>
          <a:bodyPr>
            <a:normAutofit/>
          </a:bodyPr>
          <a:lstStyle/>
          <a:p>
            <a:r>
              <a:rPr lang="en-GB" dirty="0"/>
              <a:t>Services</a:t>
            </a:r>
          </a:p>
        </p:txBody>
      </p:sp>
      <p:sp>
        <p:nvSpPr>
          <p:cNvPr id="3" name="Content Placeholder 2" descr=" 3"/>
          <p:cNvSpPr>
            <a:spLocks noGrp="1"/>
          </p:cNvSpPr>
          <p:nvPr>
            <p:ph idx="1"/>
          </p:nvPr>
        </p:nvSpPr>
        <p:spPr>
          <a:xfrm>
            <a:off x="381000" y="1828800"/>
            <a:ext cx="8610600" cy="4389120"/>
          </a:xfrm>
        </p:spPr>
        <p:txBody>
          <a:bodyPr>
            <a:normAutofit/>
          </a:bodyPr>
          <a:lstStyle/>
          <a:p>
            <a:pPr lvl="0">
              <a:buClr>
                <a:srgbClr val="0BD0D9"/>
              </a:buClr>
              <a:buSzPct val="100000"/>
              <a:buBlip>
                <a:blip r:embed="rId2"/>
              </a:buBlip>
            </a:pPr>
            <a:r>
              <a:rPr lang="en-GB" smtClean="0">
                <a:latin typeface="Constantia"/>
              </a:rPr>
              <a:t>Publish/subscribe paradigm not appropriate for services</a:t>
            </a:r>
          </a:p>
          <a:p>
            <a:pPr lvl="0">
              <a:buClr>
                <a:srgbClr val="0BD0D9"/>
              </a:buClr>
              <a:buSzPct val="100000"/>
              <a:buBlip>
                <a:blip r:embed="rId2"/>
              </a:buBlip>
            </a:pPr>
            <a:r>
              <a:rPr lang="en-GB" smtClean="0">
                <a:latin typeface="Constantia"/>
              </a:rPr>
              <a:t>Services implement the request/reply functionality</a:t>
            </a:r>
          </a:p>
          <a:p>
            <a:pPr>
              <a:buSzPct val="100000"/>
              <a:buChar char=" "/>
            </a:pPr>
            <a:r>
              <a:rPr lang="en-GB" smtClean="0"/>
              <a:t>                                                        </a:t>
            </a:r>
            <a:br>
              <a:rPr lang="en-GB" smtClean="0"/>
            </a:br>
            <a:r>
              <a:rPr lang="en-GB" smtClean="0"/>
              <a:t>     </a:t>
            </a:r>
            <a:endParaRPr lang="en-GB" dirty="0" smtClean="0"/>
          </a:p>
          <a:p>
            <a:pPr>
              <a:buSzPct val="100000"/>
              <a:buChar char=" "/>
            </a:pPr>
            <a:r>
              <a:rPr lang="en-GB" smtClean="0"/>
              <a:t>                                                      </a:t>
            </a:r>
            <a:endParaRPr lang="en-GB" dirty="0"/>
          </a:p>
          <a:p>
            <a:pPr>
              <a:buSzPct val="100000"/>
              <a:buChar char=" "/>
            </a:pPr>
            <a:r>
              <a:rPr lang="en-GB" smtClean="0"/>
              <a:t>                                                      </a:t>
            </a:r>
            <a:br>
              <a:rPr lang="en-GB" smtClean="0"/>
            </a:br>
            <a:r>
              <a:rPr lang="en-GB" smtClean="0"/>
              <a:t>                                </a:t>
            </a:r>
            <a:endParaRPr lang="en-GB" dirty="0"/>
          </a:p>
          <a:p>
            <a:pPr>
              <a:buSzPct val="100000"/>
              <a:buChar char=" "/>
            </a:pPr>
            <a:r>
              <a:rPr lang="en-GB" smtClean="0"/>
              <a:t>                                                   </a:t>
            </a:r>
            <a:br>
              <a:rPr lang="en-GB" smtClean="0"/>
            </a:br>
            <a:r>
              <a:rPr lang="en-GB" smtClean="0"/>
              <a:t>              </a:t>
            </a:r>
            <a:endParaRPr lang="en-GB" dirty="0"/>
          </a:p>
          <a:p>
            <a:pPr>
              <a:buSzPct val="100000"/>
              <a:buBlip>
                <a:blip r:embed="rId2"/>
              </a:buBlip>
            </a:pPr>
            <a:endParaRPr lang="en-GB" dirty="0"/>
          </a:p>
          <a:p>
            <a:pPr>
              <a:buSzPct val="100000"/>
              <a:buBlip>
                <a:blip r:embed="rId2"/>
              </a:buBlip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754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 2"/>
          <p:cNvSpPr>
            <a:spLocks noGrp="1"/>
          </p:cNvSpPr>
          <p:nvPr>
            <p:ph type="title"/>
          </p:nvPr>
        </p:nvSpPr>
        <p:spPr>
          <a:xfrm>
            <a:off x="457200" y="743712"/>
            <a:ext cx="8229600" cy="856488"/>
          </a:xfrm>
        </p:spPr>
        <p:txBody>
          <a:bodyPr>
            <a:normAutofit/>
          </a:bodyPr>
          <a:lstStyle/>
          <a:p>
            <a:r>
              <a:rPr lang="en-GB" dirty="0"/>
              <a:t>Services</a:t>
            </a:r>
          </a:p>
        </p:txBody>
      </p:sp>
      <p:sp>
        <p:nvSpPr>
          <p:cNvPr id="3" name="Content Placeholder 2" descr=" 3"/>
          <p:cNvSpPr>
            <a:spLocks noGrp="1"/>
          </p:cNvSpPr>
          <p:nvPr>
            <p:ph idx="1"/>
          </p:nvPr>
        </p:nvSpPr>
        <p:spPr>
          <a:xfrm>
            <a:off x="381000" y="1828800"/>
            <a:ext cx="8610600" cy="4389120"/>
          </a:xfrm>
        </p:spPr>
        <p:txBody>
          <a:bodyPr>
            <a:normAutofit/>
          </a:bodyPr>
          <a:lstStyle/>
          <a:p>
            <a:pPr lvl="0">
              <a:buClr>
                <a:srgbClr val="0BD0D9"/>
              </a:buClr>
              <a:buSzPct val="100000"/>
              <a:buBlip>
                <a:blip r:embed="rId2"/>
              </a:buBlip>
            </a:pPr>
            <a:r>
              <a:rPr lang="en-GB" smtClean="0">
                <a:latin typeface="Constantia"/>
              </a:rPr>
              <a:t>Publish/subscribe paradigm not appropriate for services</a:t>
            </a:r>
          </a:p>
          <a:p>
            <a:pPr lvl="0">
              <a:buClr>
                <a:srgbClr val="0BD0D9"/>
              </a:buClr>
              <a:buSzPct val="100000"/>
              <a:buBlip>
                <a:blip r:embed="rId2"/>
              </a:buBlip>
            </a:pPr>
            <a:r>
              <a:rPr lang="en-GB" smtClean="0">
                <a:latin typeface="Constantia"/>
              </a:rPr>
              <a:t>Services implement the request/reply functionality</a:t>
            </a:r>
          </a:p>
          <a:p>
            <a:pPr lvl="0">
              <a:buClr>
                <a:srgbClr val="0BD0D9"/>
              </a:buClr>
              <a:buSzPct val="100000"/>
              <a:buBlip>
                <a:blip r:embed="rId2"/>
              </a:buBlip>
            </a:pPr>
            <a:r>
              <a:rPr lang="en-GB" smtClean="0">
                <a:latin typeface="Constantia"/>
              </a:rPr>
              <a:t>Pair of message structures: one for request and one for reply</a:t>
            </a:r>
          </a:p>
          <a:p>
            <a:pPr>
              <a:buSzPct val="100000"/>
              <a:buChar char=" "/>
            </a:pPr>
            <a:r>
              <a:rPr lang="en-GB" smtClean="0"/>
              <a:t>                                                      </a:t>
            </a:r>
            <a:endParaRPr lang="en-GB" dirty="0"/>
          </a:p>
          <a:p>
            <a:pPr>
              <a:buSzPct val="100000"/>
              <a:buChar char=" "/>
            </a:pPr>
            <a:r>
              <a:rPr lang="en-GB" smtClean="0"/>
              <a:t>                                                      </a:t>
            </a:r>
            <a:br>
              <a:rPr lang="en-GB" smtClean="0"/>
            </a:br>
            <a:r>
              <a:rPr lang="en-GB" smtClean="0"/>
              <a:t>                                </a:t>
            </a:r>
            <a:endParaRPr lang="en-GB" dirty="0"/>
          </a:p>
          <a:p>
            <a:pPr>
              <a:buSzPct val="100000"/>
              <a:buChar char=" "/>
            </a:pPr>
            <a:r>
              <a:rPr lang="en-GB" smtClean="0"/>
              <a:t>                                                   </a:t>
            </a:r>
            <a:br>
              <a:rPr lang="en-GB" smtClean="0"/>
            </a:br>
            <a:r>
              <a:rPr lang="en-GB" smtClean="0"/>
              <a:t>              </a:t>
            </a:r>
            <a:endParaRPr lang="en-GB" dirty="0"/>
          </a:p>
          <a:p>
            <a:pPr>
              <a:buSzPct val="100000"/>
              <a:buBlip>
                <a:blip r:embed="rId2"/>
              </a:buBlip>
            </a:pPr>
            <a:endParaRPr lang="en-GB" dirty="0"/>
          </a:p>
          <a:p>
            <a:pPr>
              <a:buSzPct val="100000"/>
              <a:buBlip>
                <a:blip r:embed="rId2"/>
              </a:buBlip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110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 2"/>
          <p:cNvSpPr>
            <a:spLocks noGrp="1"/>
          </p:cNvSpPr>
          <p:nvPr>
            <p:ph type="title"/>
          </p:nvPr>
        </p:nvSpPr>
        <p:spPr>
          <a:xfrm>
            <a:off x="457200" y="743712"/>
            <a:ext cx="8229600" cy="856488"/>
          </a:xfrm>
        </p:spPr>
        <p:txBody>
          <a:bodyPr>
            <a:normAutofit/>
          </a:bodyPr>
          <a:lstStyle/>
          <a:p>
            <a:r>
              <a:rPr lang="en-GB" dirty="0"/>
              <a:t>Services</a:t>
            </a:r>
          </a:p>
        </p:txBody>
      </p:sp>
      <p:sp>
        <p:nvSpPr>
          <p:cNvPr id="3" name="Content Placeholder 2" descr=" 3"/>
          <p:cNvSpPr>
            <a:spLocks noGrp="1"/>
          </p:cNvSpPr>
          <p:nvPr>
            <p:ph idx="1"/>
          </p:nvPr>
        </p:nvSpPr>
        <p:spPr>
          <a:xfrm>
            <a:off x="381000" y="1828800"/>
            <a:ext cx="8610600" cy="4389120"/>
          </a:xfrm>
        </p:spPr>
        <p:txBody>
          <a:bodyPr>
            <a:normAutofit/>
          </a:bodyPr>
          <a:lstStyle/>
          <a:p>
            <a:pPr lvl="0">
              <a:buClr>
                <a:srgbClr val="0BD0D9"/>
              </a:buClr>
              <a:buSzPct val="100000"/>
              <a:buBlip>
                <a:blip r:embed="rId2"/>
              </a:buBlip>
            </a:pPr>
            <a:r>
              <a:rPr lang="en-GB" smtClean="0">
                <a:latin typeface="Constantia"/>
              </a:rPr>
              <a:t>Publish/subscribe paradigm not appropriate for services</a:t>
            </a:r>
          </a:p>
          <a:p>
            <a:pPr lvl="0">
              <a:buClr>
                <a:srgbClr val="0BD0D9"/>
              </a:buClr>
              <a:buSzPct val="100000"/>
              <a:buBlip>
                <a:blip r:embed="rId2"/>
              </a:buBlip>
            </a:pPr>
            <a:r>
              <a:rPr lang="en-GB" smtClean="0">
                <a:latin typeface="Constantia"/>
              </a:rPr>
              <a:t>Services implement the request/reply functionality</a:t>
            </a:r>
          </a:p>
          <a:p>
            <a:pPr lvl="0">
              <a:buClr>
                <a:srgbClr val="0BD0D9"/>
              </a:buClr>
              <a:buSzPct val="100000"/>
              <a:buBlip>
                <a:blip r:embed="rId2"/>
              </a:buBlip>
            </a:pPr>
            <a:r>
              <a:rPr lang="en-GB" smtClean="0">
                <a:latin typeface="Constantia"/>
              </a:rPr>
              <a:t>Pair of message structures: one for request and one for reply</a:t>
            </a:r>
          </a:p>
          <a:p>
            <a:pPr lvl="0">
              <a:buClr>
                <a:srgbClr val="0BD0D9"/>
              </a:buClr>
              <a:buSzPct val="100000"/>
              <a:buBlip>
                <a:blip r:embed="rId2"/>
              </a:buBlip>
            </a:pPr>
            <a:r>
              <a:rPr lang="en-GB" smtClean="0">
                <a:latin typeface="Constantia"/>
              </a:rPr>
              <a:t>A node provider offers a service under a specific name</a:t>
            </a:r>
          </a:p>
          <a:p>
            <a:pPr>
              <a:buSzPct val="100000"/>
              <a:buChar char=" "/>
            </a:pPr>
            <a:r>
              <a:rPr lang="en-GB" smtClean="0"/>
              <a:t>                                                      </a:t>
            </a:r>
            <a:br>
              <a:rPr lang="en-GB" smtClean="0"/>
            </a:br>
            <a:r>
              <a:rPr lang="en-GB" smtClean="0"/>
              <a:t>                                </a:t>
            </a:r>
            <a:endParaRPr lang="en-GB" dirty="0"/>
          </a:p>
          <a:p>
            <a:pPr>
              <a:buSzPct val="100000"/>
              <a:buChar char=" "/>
            </a:pPr>
            <a:r>
              <a:rPr lang="en-GB" smtClean="0"/>
              <a:t>                                                   </a:t>
            </a:r>
            <a:br>
              <a:rPr lang="en-GB" smtClean="0"/>
            </a:br>
            <a:r>
              <a:rPr lang="en-GB" smtClean="0"/>
              <a:t>              </a:t>
            </a:r>
            <a:endParaRPr lang="en-GB" dirty="0"/>
          </a:p>
          <a:p>
            <a:pPr>
              <a:buSzPct val="100000"/>
              <a:buBlip>
                <a:blip r:embed="rId2"/>
              </a:buBlip>
            </a:pPr>
            <a:endParaRPr lang="en-GB" dirty="0"/>
          </a:p>
          <a:p>
            <a:pPr>
              <a:buSzPct val="100000"/>
              <a:buBlip>
                <a:blip r:embed="rId2"/>
              </a:buBlip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325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 2"/>
          <p:cNvSpPr>
            <a:spLocks noGrp="1"/>
          </p:cNvSpPr>
          <p:nvPr>
            <p:ph type="title"/>
          </p:nvPr>
        </p:nvSpPr>
        <p:spPr>
          <a:xfrm>
            <a:off x="457200" y="743712"/>
            <a:ext cx="8229600" cy="856488"/>
          </a:xfrm>
        </p:spPr>
        <p:txBody>
          <a:bodyPr>
            <a:normAutofit/>
          </a:bodyPr>
          <a:lstStyle/>
          <a:p>
            <a:r>
              <a:rPr lang="en-GB" dirty="0"/>
              <a:t>Services</a:t>
            </a:r>
          </a:p>
        </p:txBody>
      </p:sp>
      <p:sp>
        <p:nvSpPr>
          <p:cNvPr id="3" name="Content Placeholder 2" descr=" 3"/>
          <p:cNvSpPr>
            <a:spLocks noGrp="1"/>
          </p:cNvSpPr>
          <p:nvPr>
            <p:ph idx="1"/>
          </p:nvPr>
        </p:nvSpPr>
        <p:spPr>
          <a:xfrm>
            <a:off x="381000" y="1828800"/>
            <a:ext cx="8610600" cy="4389120"/>
          </a:xfrm>
        </p:spPr>
        <p:txBody>
          <a:bodyPr>
            <a:normAutofit/>
          </a:bodyPr>
          <a:lstStyle/>
          <a:p>
            <a:pPr lvl="0">
              <a:buClr>
                <a:srgbClr val="0BD0D9"/>
              </a:buClr>
              <a:buSzPct val="100000"/>
              <a:buBlip>
                <a:blip r:embed="rId2"/>
              </a:buBlip>
            </a:pPr>
            <a:r>
              <a:rPr lang="en-GB" smtClean="0">
                <a:latin typeface="Constantia"/>
              </a:rPr>
              <a:t>Publish/subscribe paradigm not appropriate for services</a:t>
            </a:r>
          </a:p>
          <a:p>
            <a:pPr lvl="0">
              <a:buClr>
                <a:srgbClr val="0BD0D9"/>
              </a:buClr>
              <a:buSzPct val="100000"/>
              <a:buBlip>
                <a:blip r:embed="rId2"/>
              </a:buBlip>
            </a:pPr>
            <a:r>
              <a:rPr lang="en-GB" smtClean="0">
                <a:latin typeface="Constantia"/>
              </a:rPr>
              <a:t>Services implement the request/reply functionality</a:t>
            </a:r>
          </a:p>
          <a:p>
            <a:pPr lvl="0">
              <a:buClr>
                <a:srgbClr val="0BD0D9"/>
              </a:buClr>
              <a:buSzPct val="100000"/>
              <a:buBlip>
                <a:blip r:embed="rId2"/>
              </a:buBlip>
            </a:pPr>
            <a:r>
              <a:rPr lang="en-GB" smtClean="0">
                <a:latin typeface="Constantia"/>
              </a:rPr>
              <a:t>Pair of message structures: one for request and one for reply</a:t>
            </a:r>
          </a:p>
          <a:p>
            <a:pPr lvl="0">
              <a:buClr>
                <a:srgbClr val="0BD0D9"/>
              </a:buClr>
              <a:buSzPct val="100000"/>
              <a:buBlip>
                <a:blip r:embed="rId2"/>
              </a:buBlip>
            </a:pPr>
            <a:r>
              <a:rPr lang="en-GB" smtClean="0">
                <a:latin typeface="Constantia"/>
              </a:rPr>
              <a:t>A node provider offers a service under a specific name</a:t>
            </a:r>
          </a:p>
          <a:p>
            <a:pPr lvl="0">
              <a:buClr>
                <a:srgbClr val="0BD0D9"/>
              </a:buClr>
              <a:buSzPct val="100000"/>
              <a:buBlip>
                <a:blip r:embed="rId2"/>
              </a:buBlip>
            </a:pPr>
            <a:r>
              <a:rPr lang="en-GB" smtClean="0">
                <a:latin typeface="Constantia"/>
              </a:rPr>
              <a:t>A client node uses the service by sending the request message and awaits for the reply</a:t>
            </a:r>
          </a:p>
          <a:p>
            <a:pPr>
              <a:buSzPct val="100000"/>
              <a:buChar char=" "/>
            </a:pPr>
            <a:r>
              <a:rPr lang="en-GB" smtClean="0"/>
              <a:t>                                                   </a:t>
            </a:r>
            <a:br>
              <a:rPr lang="en-GB" smtClean="0"/>
            </a:br>
            <a:r>
              <a:rPr lang="en-GB" smtClean="0"/>
              <a:t>              </a:t>
            </a:r>
            <a:endParaRPr lang="en-GB" dirty="0"/>
          </a:p>
          <a:p>
            <a:pPr>
              <a:buSzPct val="100000"/>
              <a:buBlip>
                <a:blip r:embed="rId2"/>
              </a:buBlip>
            </a:pPr>
            <a:endParaRPr lang="en-GB" dirty="0"/>
          </a:p>
          <a:p>
            <a:pPr>
              <a:buSzPct val="100000"/>
              <a:buBlip>
                <a:blip r:embed="rId2"/>
              </a:buBlip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0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 2"/>
          <p:cNvSpPr>
            <a:spLocks noGrp="1"/>
          </p:cNvSpPr>
          <p:nvPr>
            <p:ph type="title"/>
          </p:nvPr>
        </p:nvSpPr>
        <p:spPr>
          <a:xfrm>
            <a:off x="457200" y="743712"/>
            <a:ext cx="8229600" cy="856488"/>
          </a:xfrm>
        </p:spPr>
        <p:txBody>
          <a:bodyPr>
            <a:normAutofit/>
          </a:bodyPr>
          <a:lstStyle/>
          <a:p>
            <a:r>
              <a:rPr lang="en-GB" dirty="0"/>
              <a:t>Services</a:t>
            </a:r>
          </a:p>
        </p:txBody>
      </p:sp>
      <p:sp>
        <p:nvSpPr>
          <p:cNvPr id="3" name="Content Placeholder 2" descr=" 3"/>
          <p:cNvSpPr>
            <a:spLocks noGrp="1"/>
          </p:cNvSpPr>
          <p:nvPr>
            <p:ph idx="1"/>
          </p:nvPr>
        </p:nvSpPr>
        <p:spPr>
          <a:xfrm>
            <a:off x="381000" y="1828800"/>
            <a:ext cx="8610600" cy="4389120"/>
          </a:xfrm>
        </p:spPr>
        <p:txBody>
          <a:bodyPr>
            <a:normAutofit/>
          </a:bodyPr>
          <a:lstStyle/>
          <a:p>
            <a:pPr lvl="0">
              <a:buClr>
                <a:srgbClr val="0BD0D9"/>
              </a:buClr>
              <a:buSzPct val="100000"/>
              <a:buBlip>
                <a:blip r:embed="rId2"/>
              </a:buBlip>
            </a:pPr>
            <a:r>
              <a:rPr lang="en-GB" smtClean="0">
                <a:latin typeface="Constantia"/>
              </a:rPr>
              <a:t>Publish/subscribe paradigm not appropriate for services</a:t>
            </a:r>
          </a:p>
          <a:p>
            <a:pPr lvl="0">
              <a:buClr>
                <a:srgbClr val="0BD0D9"/>
              </a:buClr>
              <a:buSzPct val="100000"/>
              <a:buBlip>
                <a:blip r:embed="rId2"/>
              </a:buBlip>
            </a:pPr>
            <a:r>
              <a:rPr lang="en-GB" smtClean="0">
                <a:latin typeface="Constantia"/>
              </a:rPr>
              <a:t>Services implement the request/reply functionality</a:t>
            </a:r>
          </a:p>
          <a:p>
            <a:pPr lvl="0">
              <a:buClr>
                <a:srgbClr val="0BD0D9"/>
              </a:buClr>
              <a:buSzPct val="100000"/>
              <a:buBlip>
                <a:blip r:embed="rId2"/>
              </a:buBlip>
            </a:pPr>
            <a:r>
              <a:rPr lang="en-GB" smtClean="0">
                <a:latin typeface="Constantia"/>
              </a:rPr>
              <a:t>Pair of message structures: one for request and one for reply</a:t>
            </a:r>
          </a:p>
          <a:p>
            <a:pPr lvl="0">
              <a:buClr>
                <a:srgbClr val="0BD0D9"/>
              </a:buClr>
              <a:buSzPct val="100000"/>
              <a:buBlip>
                <a:blip r:embed="rId2"/>
              </a:buBlip>
            </a:pPr>
            <a:r>
              <a:rPr lang="en-GB" smtClean="0">
                <a:latin typeface="Constantia"/>
              </a:rPr>
              <a:t>A node provider offers a service under a specific name</a:t>
            </a:r>
          </a:p>
          <a:p>
            <a:pPr lvl="0">
              <a:buClr>
                <a:srgbClr val="0BD0D9"/>
              </a:buClr>
              <a:buSzPct val="100000"/>
              <a:buBlip>
                <a:blip r:embed="rId2"/>
              </a:buBlip>
            </a:pPr>
            <a:r>
              <a:rPr lang="en-GB" smtClean="0">
                <a:latin typeface="Constantia"/>
              </a:rPr>
              <a:t>A client node uses the service by sending the request message and awaits for the reply</a:t>
            </a:r>
          </a:p>
          <a:p>
            <a:pPr lvl="0">
              <a:buClr>
                <a:srgbClr val="0BD0D9"/>
              </a:buClr>
              <a:buSzPct val="100000"/>
              <a:buBlip>
                <a:blip r:embed="rId2"/>
              </a:buBlip>
            </a:pPr>
            <a:r>
              <a:rPr lang="en-GB" smtClean="0">
                <a:latin typeface="Constantia"/>
              </a:rPr>
              <a:t>From the programmer perspective, works as a remote procedure call</a:t>
            </a:r>
          </a:p>
          <a:p>
            <a:pPr>
              <a:buSzPct val="100000"/>
              <a:buBlip>
                <a:blip r:embed="rId2"/>
              </a:buBlip>
            </a:pPr>
            <a:endParaRPr lang="en-GB" dirty="0"/>
          </a:p>
          <a:p>
            <a:pPr>
              <a:buSzPct val="100000"/>
              <a:buBlip>
                <a:blip r:embed="rId2"/>
              </a:buBlip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614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CCE8C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CCE8C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CCE8C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4123</TotalTime>
  <Words>8892</Words>
  <Application>Microsoft Office PowerPoint</Application>
  <PresentationFormat>全屏显示(4:3)</PresentationFormat>
  <Paragraphs>2684</Paragraphs>
  <Slides>271</Slides>
  <Notes>9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271</vt:i4>
      </vt:variant>
    </vt:vector>
  </HeadingPairs>
  <TitlesOfParts>
    <vt:vector size="285" baseType="lpstr">
      <vt:lpstr>Arial Unicode MS</vt:lpstr>
      <vt:lpstr>courier</vt:lpstr>
      <vt:lpstr>隶书</vt:lpstr>
      <vt:lpstr>宋体</vt:lpstr>
      <vt:lpstr>Arial</vt:lpstr>
      <vt:lpstr>Calibri</vt:lpstr>
      <vt:lpstr>Consolas</vt:lpstr>
      <vt:lpstr>Constantia</vt:lpstr>
      <vt:lpstr>Courier New</vt:lpstr>
      <vt:lpstr>David</vt:lpstr>
      <vt:lpstr>Times New Roman</vt:lpstr>
      <vt:lpstr>Wingdings</vt:lpstr>
      <vt:lpstr>Wingdings 2</vt:lpstr>
      <vt:lpstr>Flow</vt:lpstr>
      <vt:lpstr>Robot Operating System Tutorial ROS Basic</vt:lpstr>
      <vt:lpstr>Task and Objective</vt:lpstr>
      <vt:lpstr>An Introduction to ROS</vt:lpstr>
      <vt:lpstr>What is ROS?</vt:lpstr>
      <vt:lpstr>What is ROS?</vt:lpstr>
      <vt:lpstr>ROS key features</vt:lpstr>
      <vt:lpstr>ROS key features</vt:lpstr>
      <vt:lpstr>ROS key features</vt:lpstr>
      <vt:lpstr>ROS key features</vt:lpstr>
      <vt:lpstr>ROS key features</vt:lpstr>
      <vt:lpstr>ROS key features</vt:lpstr>
      <vt:lpstr>ROS key features</vt:lpstr>
      <vt:lpstr>ROS concepts and components</vt:lpstr>
      <vt:lpstr>ROS concepts and components</vt:lpstr>
      <vt:lpstr>ROS concepts and components</vt:lpstr>
      <vt:lpstr>Supported operating systems</vt:lpstr>
      <vt:lpstr>Supported robots</vt:lpstr>
      <vt:lpstr>Sensors</vt:lpstr>
      <vt:lpstr>Sensors</vt:lpstr>
      <vt:lpstr>Sensors</vt:lpstr>
      <vt:lpstr>Simulators-  Stage</vt:lpstr>
      <vt:lpstr>Simulators-  Stage</vt:lpstr>
      <vt:lpstr>Simulators-  Stage</vt:lpstr>
      <vt:lpstr>Simulators-  Stage</vt:lpstr>
      <vt:lpstr>Simulators-  Stage</vt:lpstr>
      <vt:lpstr>Simulators-  Stage</vt:lpstr>
      <vt:lpstr>Simulators - Gazebo</vt:lpstr>
      <vt:lpstr>Simulators - Gazebo</vt:lpstr>
      <vt:lpstr>Simulators - Gazebo</vt:lpstr>
      <vt:lpstr>Simulators - Gazebo</vt:lpstr>
      <vt:lpstr>Simulators - Gazebo</vt:lpstr>
      <vt:lpstr>Simulators - Gazebo</vt:lpstr>
      <vt:lpstr>Simulators - Gazebo</vt:lpstr>
      <vt:lpstr>Installation - ROS (Indigo) on Ubuntu 14.04 (Trusty )</vt:lpstr>
      <vt:lpstr>Setting up ROS environment for the new user</vt:lpstr>
      <vt:lpstr>ROS filesystem - Overview</vt:lpstr>
      <vt:lpstr>ROS filesystem - Overview</vt:lpstr>
      <vt:lpstr>ROS filesystem - Overview</vt:lpstr>
      <vt:lpstr>ROS filesystem - Overview</vt:lpstr>
      <vt:lpstr>ROS filesystem - Overview</vt:lpstr>
      <vt:lpstr>ROS filesystem - Overview</vt:lpstr>
      <vt:lpstr>ROS filesystem – catkin workspace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rosbash -ROS command line tools</vt:lpstr>
      <vt:lpstr>rosbash -ROS command line tools</vt:lpstr>
      <vt:lpstr>rosbash -ROS command line tools</vt:lpstr>
      <vt:lpstr>rosbash -ROS command line tools</vt:lpstr>
      <vt:lpstr>rosbash -ROS command line tools</vt:lpstr>
      <vt:lpstr>rosbash -ROS command line tools</vt:lpstr>
      <vt:lpstr>rosbash -ROS command line tools</vt:lpstr>
      <vt:lpstr>rosbash -ROS command line tools</vt:lpstr>
      <vt:lpstr>Nodes</vt:lpstr>
      <vt:lpstr>Master</vt:lpstr>
      <vt:lpstr>Master</vt:lpstr>
      <vt:lpstr>Master</vt:lpstr>
      <vt:lpstr>Master</vt:lpstr>
      <vt:lpstr>Master</vt:lpstr>
      <vt:lpstr>Master</vt:lpstr>
      <vt:lpstr>Master</vt:lpstr>
      <vt:lpstr>Parameter server</vt:lpstr>
      <vt:lpstr>Parameter server</vt:lpstr>
      <vt:lpstr>Parameter server</vt:lpstr>
      <vt:lpstr>Parameter server</vt:lpstr>
      <vt:lpstr>Parameter server</vt:lpstr>
      <vt:lpstr>Parameter server</vt:lpstr>
      <vt:lpstr>Parameter server</vt:lpstr>
      <vt:lpstr>Messages</vt:lpstr>
      <vt:lpstr>Messages</vt:lpstr>
      <vt:lpstr>Messages</vt:lpstr>
      <vt:lpstr>Messages</vt:lpstr>
      <vt:lpstr>Messages</vt:lpstr>
      <vt:lpstr>Messages</vt:lpstr>
      <vt:lpstr>Messages</vt:lpstr>
      <vt:lpstr>Topics</vt:lpstr>
      <vt:lpstr>Topics</vt:lpstr>
      <vt:lpstr>Topics</vt:lpstr>
      <vt:lpstr>Topics</vt:lpstr>
      <vt:lpstr>Topics</vt:lpstr>
      <vt:lpstr>Topics</vt:lpstr>
      <vt:lpstr>Topics</vt:lpstr>
      <vt:lpstr>Topics</vt:lpstr>
      <vt:lpstr>Topics</vt:lpstr>
      <vt:lpstr>Topics -diagrammatic representation</vt:lpstr>
      <vt:lpstr>Services</vt:lpstr>
      <vt:lpstr>Services</vt:lpstr>
      <vt:lpstr>Services</vt:lpstr>
      <vt:lpstr>Services</vt:lpstr>
      <vt:lpstr>Services</vt:lpstr>
      <vt:lpstr>Services</vt:lpstr>
      <vt:lpstr>Services</vt:lpstr>
      <vt:lpstr>Services - diagrammatic representation</vt:lpstr>
      <vt:lpstr>Messages-more ROS command line goodies</vt:lpstr>
      <vt:lpstr>PowerPoint 演示文稿</vt:lpstr>
      <vt:lpstr>Messages-more ROS command line goodies</vt:lpstr>
      <vt:lpstr>Messages-more ROS command line goodies</vt:lpstr>
      <vt:lpstr>Messages-more ROS command line goodies</vt:lpstr>
      <vt:lpstr>PowerPoint 演示文稿</vt:lpstr>
      <vt:lpstr>Messages-more ROS command line goodies</vt:lpstr>
      <vt:lpstr>Messages-more ROS command line goodies</vt:lpstr>
      <vt:lpstr>Messages-more ROS command line goodies</vt:lpstr>
      <vt:lpstr>Messages-more ROS command line goodies</vt:lpstr>
      <vt:lpstr>roscore</vt:lpstr>
      <vt:lpstr>roscore</vt:lpstr>
      <vt:lpstr>roscore</vt:lpstr>
      <vt:lpstr>rosrun</vt:lpstr>
      <vt:lpstr>rosrun</vt:lpstr>
      <vt:lpstr>rosrun</vt:lpstr>
      <vt:lpstr>rosrun</vt:lpstr>
      <vt:lpstr>rosrun</vt:lpstr>
      <vt:lpstr>Practice with rosrun</vt:lpstr>
      <vt:lpstr>Practice with rosrun</vt:lpstr>
      <vt:lpstr>Practice with rosrun</vt:lpstr>
      <vt:lpstr>Practice with rosrun</vt:lpstr>
      <vt:lpstr>Practice with rosrun</vt:lpstr>
      <vt:lpstr>Practice with rosrun</vt:lpstr>
      <vt:lpstr>rosnode</vt:lpstr>
      <vt:lpstr>rosnode</vt:lpstr>
      <vt:lpstr>rosnode</vt:lpstr>
      <vt:lpstr>rosnode</vt:lpstr>
      <vt:lpstr>rosnode</vt:lpstr>
      <vt:lpstr>rosnode</vt:lpstr>
      <vt:lpstr>rostopic</vt:lpstr>
      <vt:lpstr>rostopic</vt:lpstr>
      <vt:lpstr>rostopic</vt:lpstr>
      <vt:lpstr>rostopic</vt:lpstr>
      <vt:lpstr>rostopic</vt:lpstr>
      <vt:lpstr>rostopic</vt:lpstr>
      <vt:lpstr>rostopic</vt:lpstr>
      <vt:lpstr>rostopic</vt:lpstr>
      <vt:lpstr>rostopic</vt:lpstr>
      <vt:lpstr>rostopic</vt:lpstr>
      <vt:lpstr>rostopic</vt:lpstr>
      <vt:lpstr>ROS Development Procedures</vt:lpstr>
      <vt:lpstr>catkin Workspace</vt:lpstr>
      <vt:lpstr>Creating a catkin Workspace</vt:lpstr>
      <vt:lpstr>Resulting catkin Workspace</vt:lpstr>
      <vt:lpstr>The Package Manifest</vt:lpstr>
      <vt:lpstr>The Package Manifest</vt:lpstr>
      <vt:lpstr>Creating a ROS Package</vt:lpstr>
      <vt:lpstr>ROS IDEs</vt:lpstr>
      <vt:lpstr>Installing Eclipse- Installing JDK</vt:lpstr>
      <vt:lpstr>Installing Eclipse</vt:lpstr>
      <vt:lpstr>Installing Eclipse</vt:lpstr>
      <vt:lpstr>Learning by Practice</vt:lpstr>
      <vt:lpstr>Learning by Practice</vt:lpstr>
      <vt:lpstr>Creating your own package</vt:lpstr>
      <vt:lpstr>Creating your own package</vt:lpstr>
      <vt:lpstr>Creating your own package</vt:lpstr>
      <vt:lpstr>Creating your own package</vt:lpstr>
      <vt:lpstr>Creating your own package</vt:lpstr>
      <vt:lpstr>Creating your own package</vt:lpstr>
      <vt:lpstr>Creating your own package</vt:lpstr>
      <vt:lpstr>Creating your own package</vt:lpstr>
      <vt:lpstr>Modify Package.xml and CMakeLists.txt</vt:lpstr>
      <vt:lpstr>Modify Package.xml and CMakeLists.txt</vt:lpstr>
      <vt:lpstr>Modify Package.xml and CMakeLists.txt</vt:lpstr>
      <vt:lpstr>Modify Package.xml and CMakeLists.txt</vt:lpstr>
      <vt:lpstr>Modify Package.xml and CMakeLists.txt</vt:lpstr>
      <vt:lpstr>Modify Package.xml and CMakeLists.txt</vt:lpstr>
      <vt:lpstr>Modify Package.xml and CMakeLists.txt</vt:lpstr>
      <vt:lpstr>Modify Package.xml and CMakeLists.txt</vt:lpstr>
      <vt:lpstr>Modify Package.xml and CMakeLists.txt</vt:lpstr>
      <vt:lpstr>Make Eclipse Project Files</vt:lpstr>
      <vt:lpstr>Import the Project into Eclipse</vt:lpstr>
      <vt:lpstr>Import the Project into Eclipse</vt:lpstr>
      <vt:lpstr>Import the Project into Eclipse</vt:lpstr>
      <vt:lpstr>Fix Preprocessor Include Paths</vt:lpstr>
      <vt:lpstr>Fix Preprocessor Include Paths</vt:lpstr>
      <vt:lpstr>Project Structure</vt:lpstr>
      <vt:lpstr>Learning by Practice</vt:lpstr>
      <vt:lpstr>Add New Source File</vt:lpstr>
      <vt:lpstr>Code Completion</vt:lpstr>
      <vt:lpstr>ROS C++ Client Library</vt:lpstr>
      <vt:lpstr>ROS Init</vt:lpstr>
      <vt:lpstr>ROS Init</vt:lpstr>
      <vt:lpstr>ROS Init</vt:lpstr>
      <vt:lpstr>ROS Init</vt:lpstr>
      <vt:lpstr>ros::NodeHandle</vt:lpstr>
      <vt:lpstr>ros::NodeHandle</vt:lpstr>
      <vt:lpstr>ros::NodeHandle</vt:lpstr>
      <vt:lpstr>ros::NodeHandle</vt:lpstr>
      <vt:lpstr>ros::NodeHandle</vt:lpstr>
      <vt:lpstr>ros::Publisher</vt:lpstr>
      <vt:lpstr>ros::Publisher</vt:lpstr>
      <vt:lpstr>ros::Publisher</vt:lpstr>
      <vt:lpstr>ros::Publisher</vt:lpstr>
      <vt:lpstr>ros::Publisher</vt:lpstr>
      <vt:lpstr>ros::Publisher</vt:lpstr>
      <vt:lpstr>ros::Publisher</vt:lpstr>
      <vt:lpstr>ros::Publisher</vt:lpstr>
      <vt:lpstr>ros::Publisher</vt:lpstr>
      <vt:lpstr>ros::Publisher</vt:lpstr>
      <vt:lpstr>ros::Publisher</vt:lpstr>
      <vt:lpstr>ros::Publisher</vt:lpstr>
      <vt:lpstr>ros::Rate</vt:lpstr>
      <vt:lpstr>ros::ok()</vt:lpstr>
      <vt:lpstr>ros::ok()</vt:lpstr>
      <vt:lpstr>ros::ok()</vt:lpstr>
      <vt:lpstr>C++ Publisher Node Example</vt:lpstr>
      <vt:lpstr>CMakeLists.txt</vt:lpstr>
      <vt:lpstr>CMakeLists.txt</vt:lpstr>
      <vt:lpstr>CMakeLists.txt</vt:lpstr>
      <vt:lpstr>Building Your Nodes</vt:lpstr>
      <vt:lpstr>Building Your Nodes</vt:lpstr>
      <vt:lpstr>Building Your Nodes</vt:lpstr>
      <vt:lpstr>Building Your Nodes</vt:lpstr>
      <vt:lpstr>Building Your Nodes</vt:lpstr>
      <vt:lpstr>Building Your Nodes</vt:lpstr>
      <vt:lpstr>Building Your Nodes</vt:lpstr>
      <vt:lpstr>Running the Node Inside Eclipse</vt:lpstr>
      <vt:lpstr>Running the Node Inside Eclipse</vt:lpstr>
      <vt:lpstr>Running the Node Inside Eclipse</vt:lpstr>
      <vt:lpstr>Running the Node Inside Eclipse</vt:lpstr>
      <vt:lpstr>Running the Node Inside Eclipse</vt:lpstr>
      <vt:lpstr>Running the Node Inside Eclipse</vt:lpstr>
      <vt:lpstr>Running the Node Inside Eclipse</vt:lpstr>
      <vt:lpstr>Debugging the Node Inside Eclipse</vt:lpstr>
      <vt:lpstr>Debugging the Node Inside Eclipse</vt:lpstr>
      <vt:lpstr>Running the Node From Terminal</vt:lpstr>
      <vt:lpstr>Running the Node From Terminal</vt:lpstr>
      <vt:lpstr>Examine node talker</vt:lpstr>
      <vt:lpstr>Examine node talker</vt:lpstr>
      <vt:lpstr>Learning by Practice</vt:lpstr>
      <vt:lpstr>Go to eclipse, new source file: listener.cpp, save it</vt:lpstr>
      <vt:lpstr>CMakeLists.txt should look like:</vt:lpstr>
      <vt:lpstr>CMakeLists.txt should look like:</vt:lpstr>
      <vt:lpstr>CMakeLists.txt should look like:</vt:lpstr>
      <vt:lpstr>Building node</vt:lpstr>
      <vt:lpstr>Running node listener</vt:lpstr>
      <vt:lpstr>Learning by Practice</vt:lpstr>
      <vt:lpstr>Go to eclipse, new source file: add_two_ints_server.cpp</vt:lpstr>
      <vt:lpstr>CMakeLists.txt should look like:</vt:lpstr>
      <vt:lpstr>CMakeLists.txt should look like:</vt:lpstr>
      <vt:lpstr>CMakeLists.txt should look like:</vt:lpstr>
      <vt:lpstr>Building node</vt:lpstr>
      <vt:lpstr>Running node add_two_ints_server</vt:lpstr>
      <vt:lpstr>Running node add_two_ints_server</vt:lpstr>
      <vt:lpstr>Running node add_two_ints_server</vt:lpstr>
      <vt:lpstr>Running node add_two_ints_server</vt:lpstr>
      <vt:lpstr>Running node add_two_ints_server</vt:lpstr>
      <vt:lpstr>Learning by Practice</vt:lpstr>
      <vt:lpstr>Go to eclipse, new source file: add_two_ints_client.cpp</vt:lpstr>
      <vt:lpstr>CMakeLists.txt should look like:</vt:lpstr>
      <vt:lpstr>CMakeLists.txt should look like:</vt:lpstr>
      <vt:lpstr>CMakeLists.txt should look like:</vt:lpstr>
      <vt:lpstr>Building node</vt:lpstr>
      <vt:lpstr>Running node add_two_ints_client</vt:lpstr>
      <vt:lpstr>Running node add_two_ints_client</vt:lpstr>
      <vt:lpstr>Running node add_two_ints_client</vt:lpstr>
      <vt:lpstr>Running node add_two_ints_client</vt:lpstr>
      <vt:lpstr>roslaunch</vt:lpstr>
      <vt:lpstr>Launch file example</vt:lpstr>
      <vt:lpstr>Launch file example</vt:lpstr>
      <vt:lpstr>Launch file example</vt:lpstr>
      <vt:lpstr>Retrieving Parameters in c++ file </vt:lpstr>
      <vt:lpstr> Try: Launch </vt:lpstr>
      <vt:lpstr>Assignment</vt:lpstr>
      <vt:lpstr>Assignment</vt:lpstr>
      <vt:lpstr>Assignment</vt:lpstr>
      <vt:lpstr>Reference and Code</vt:lpstr>
      <vt:lpstr>Other Materials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Robot Operating System A basic Tutorial</dc:title>
  <dc:creator>Ling</dc:creator>
  <cp:lastModifiedBy>上海大学</cp:lastModifiedBy>
  <cp:revision>199</cp:revision>
  <dcterms:created xsi:type="dcterms:W3CDTF">2006-08-16T00:00:00Z</dcterms:created>
  <dcterms:modified xsi:type="dcterms:W3CDTF">2015-07-23T14:36:03Z</dcterms:modified>
</cp:coreProperties>
</file>